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30"/>
  </p:notesMasterIdLst>
  <p:sldIdLst>
    <p:sldId id="258" r:id="rId3"/>
    <p:sldId id="260" r:id="rId4"/>
    <p:sldId id="261" r:id="rId5"/>
    <p:sldId id="262" r:id="rId6"/>
    <p:sldId id="263" r:id="rId7"/>
    <p:sldId id="267" r:id="rId8"/>
    <p:sldId id="277" r:id="rId9"/>
    <p:sldId id="268" r:id="rId10"/>
    <p:sldId id="278" r:id="rId11"/>
    <p:sldId id="275" r:id="rId12"/>
    <p:sldId id="274" r:id="rId13"/>
    <p:sldId id="276" r:id="rId14"/>
    <p:sldId id="279" r:id="rId15"/>
    <p:sldId id="280" r:id="rId16"/>
    <p:sldId id="273" r:id="rId17"/>
    <p:sldId id="269" r:id="rId18"/>
    <p:sldId id="270" r:id="rId19"/>
    <p:sldId id="281" r:id="rId20"/>
    <p:sldId id="271" r:id="rId21"/>
    <p:sldId id="272" r:id="rId22"/>
    <p:sldId id="265" r:id="rId23"/>
    <p:sldId id="283" r:id="rId24"/>
    <p:sldId id="287" r:id="rId25"/>
    <p:sldId id="284" r:id="rId26"/>
    <p:sldId id="285" r:id="rId27"/>
    <p:sldId id="286" r:id="rId28"/>
    <p:sldId id="28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5" autoAdjust="0"/>
    <p:restoredTop sz="94660"/>
  </p:normalViewPr>
  <p:slideViewPr>
    <p:cSldViewPr snapToGrid="0">
      <p:cViewPr varScale="1">
        <p:scale>
          <a:sx n="94" d="100"/>
          <a:sy n="94" d="100"/>
        </p:scale>
        <p:origin x="119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66F71-4E59-4C91-945B-0C9B28DD1894}" type="datetimeFigureOut">
              <a:rPr lang="en-CA" smtClean="0"/>
              <a:t>31/12/2019</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31F82-798F-4F55-809C-0C98E14AC89F}" type="slidenum">
              <a:rPr lang="en-CA" smtClean="0"/>
              <a:t>‹#›</a:t>
            </a:fld>
            <a:endParaRPr lang="en-CA"/>
          </a:p>
        </p:txBody>
      </p:sp>
    </p:spTree>
    <p:extLst>
      <p:ext uri="{BB962C8B-B14F-4D97-AF65-F5344CB8AC3E}">
        <p14:creationId xmlns:p14="http://schemas.microsoft.com/office/powerpoint/2010/main" val="54598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55E6760-ED53-42D1-B926-A59DAC028F24}" type="slidenum">
              <a:rPr lang="en-CA" altLang="en-US">
                <a:solidFill>
                  <a:prstClr val="black"/>
                </a:solidFill>
              </a:rPr>
              <a:pPr/>
              <a:t>6</a:t>
            </a:fld>
            <a:endParaRPr lang="en-CA" altLang="en-US">
              <a:solidFill>
                <a:prstClr val="black"/>
              </a:solidFill>
            </a:endParaRPr>
          </a:p>
        </p:txBody>
      </p:sp>
      <p:sp>
        <p:nvSpPr>
          <p:cNvPr id="55297" name="Rectangle 1"/>
          <p:cNvSpPr txBox="1">
            <a:spLocks noGrp="1" noRot="1" noChangeAspect="1" noChangeArrowheads="1"/>
          </p:cNvSpPr>
          <p:nvPr>
            <p:ph type="sldImg"/>
          </p:nvPr>
        </p:nvSpPr>
        <p:spPr bwMode="auto">
          <a:xfrm>
            <a:off x="1373188" y="763588"/>
            <a:ext cx="5013325" cy="37592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776288" y="4776788"/>
            <a:ext cx="6205537" cy="45132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22466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B2DD3E6B-D07F-4748-AC44-942E191DB3CA}" type="slidenum">
              <a:rPr lang="en-CA" altLang="en-US">
                <a:solidFill>
                  <a:prstClr val="black"/>
                </a:solidFill>
              </a:rPr>
              <a:pPr/>
              <a:t>8</a:t>
            </a:fld>
            <a:endParaRPr lang="en-CA" altLang="en-US">
              <a:solidFill>
                <a:prstClr val="black"/>
              </a:solidFill>
            </a:endParaRPr>
          </a:p>
        </p:txBody>
      </p:sp>
      <p:sp>
        <p:nvSpPr>
          <p:cNvPr id="46081" name="Rectangle 1"/>
          <p:cNvSpPr txBox="1">
            <a:spLocks noGrp="1" noRot="1" noChangeAspect="1" noChangeArrowheads="1"/>
          </p:cNvSpPr>
          <p:nvPr>
            <p:ph type="sldImg"/>
          </p:nvPr>
        </p:nvSpPr>
        <p:spPr bwMode="auto">
          <a:xfrm>
            <a:off x="1371600" y="763588"/>
            <a:ext cx="5027613"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776288" y="4776788"/>
            <a:ext cx="6208712"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77237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31/12/2019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66433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31/12/2019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2567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31/12/2019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9063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31/12/2019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59810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31/12/2019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2316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31/12/2019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26164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638C50-FDE5-4DBC-A2F0-ED4D546ABFE8}" type="datetimeFigureOut">
              <a:rPr lang="en-CA" smtClean="0">
                <a:solidFill>
                  <a:prstClr val="black">
                    <a:tint val="75000"/>
                  </a:prstClr>
                </a:solidFill>
              </a:rPr>
              <a:pPr/>
              <a:t>31/12/2019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592268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638C50-FDE5-4DBC-A2F0-ED4D546ABFE8}" type="datetimeFigureOut">
              <a:rPr lang="en-CA" smtClean="0">
                <a:solidFill>
                  <a:prstClr val="black">
                    <a:tint val="75000"/>
                  </a:prstClr>
                </a:solidFill>
              </a:rPr>
              <a:pPr/>
              <a:t>31/12/2019</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15690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638C50-FDE5-4DBC-A2F0-ED4D546ABFE8}" type="datetimeFigureOut">
              <a:rPr lang="en-CA" smtClean="0">
                <a:solidFill>
                  <a:prstClr val="black">
                    <a:tint val="75000"/>
                  </a:prstClr>
                </a:solidFill>
              </a:rPr>
              <a:pPr/>
              <a:t>31/12/2019</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91198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638C50-FDE5-4DBC-A2F0-ED4D546ABFE8}" type="datetimeFigureOut">
              <a:rPr lang="en-CA" smtClean="0">
                <a:solidFill>
                  <a:prstClr val="black">
                    <a:tint val="75000"/>
                  </a:prstClr>
                </a:solidFill>
              </a:rPr>
              <a:pPr/>
              <a:t>31/12/2019</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07327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638C50-FDE5-4DBC-A2F0-ED4D546ABFE8}" type="datetimeFigureOut">
              <a:rPr lang="en-CA" smtClean="0">
                <a:solidFill>
                  <a:prstClr val="black">
                    <a:tint val="75000"/>
                  </a:prstClr>
                </a:solidFill>
              </a:rPr>
              <a:pPr/>
              <a:t>31/12/2019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47480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31/12/2019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99526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638C50-FDE5-4DBC-A2F0-ED4D546ABFE8}" type="datetimeFigureOut">
              <a:rPr lang="en-CA" smtClean="0">
                <a:solidFill>
                  <a:prstClr val="black">
                    <a:tint val="75000"/>
                  </a:prstClr>
                </a:solidFill>
              </a:rPr>
              <a:pPr/>
              <a:t>31/12/2019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60544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31/12/2019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08482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31/12/2019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173663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31/12/2019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111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31/12/2019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3886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8621A2-B687-4726-93D9-79BE1664C035}" type="datetimeFigureOut">
              <a:rPr lang="en-CA" smtClean="0">
                <a:solidFill>
                  <a:prstClr val="black">
                    <a:tint val="75000"/>
                  </a:prstClr>
                </a:solidFill>
              </a:rPr>
              <a:pPr/>
              <a:t>31/12/2019</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86702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8621A2-B687-4726-93D9-79BE1664C035}" type="datetimeFigureOut">
              <a:rPr lang="en-CA" smtClean="0">
                <a:solidFill>
                  <a:prstClr val="black">
                    <a:tint val="75000"/>
                  </a:prstClr>
                </a:solidFill>
              </a:rPr>
              <a:pPr/>
              <a:t>31/12/2019</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85088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621A2-B687-4726-93D9-79BE1664C035}" type="datetimeFigureOut">
              <a:rPr lang="en-CA" smtClean="0">
                <a:solidFill>
                  <a:prstClr val="black">
                    <a:tint val="75000"/>
                  </a:prstClr>
                </a:solidFill>
              </a:rPr>
              <a:pPr/>
              <a:t>31/12/2019</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23228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31/12/2019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55727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31/12/2019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6418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38C50-FDE5-4DBC-A2F0-ED4D546ABFE8}" type="datetimeFigureOut">
              <a:rPr lang="en-CA" smtClean="0">
                <a:solidFill>
                  <a:prstClr val="black">
                    <a:tint val="75000"/>
                  </a:prstClr>
                </a:solidFill>
              </a:rPr>
              <a:pPr/>
              <a:t>31/12/2019</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222345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38C50-FDE5-4DBC-A2F0-ED4D546ABFE8}" type="datetimeFigureOut">
              <a:rPr lang="en-CA" smtClean="0">
                <a:solidFill>
                  <a:prstClr val="black">
                    <a:tint val="75000"/>
                  </a:prstClr>
                </a:solidFill>
              </a:rPr>
              <a:pPr/>
              <a:t>31/12/2019</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37561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emf"/><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Wood" TargetMode="External"/><Relationship Id="rId13" Type="http://schemas.openxmlformats.org/officeDocument/2006/relationships/hyperlink" Target="https://en.wikipedia.org/wiki/Soil" TargetMode="External"/><Relationship Id="rId3" Type="http://schemas.openxmlformats.org/officeDocument/2006/relationships/package" Target="../embeddings/Microsoft_Excel_Worksheet1.xlsx"/><Relationship Id="rId7" Type="http://schemas.openxmlformats.org/officeDocument/2006/relationships/hyperlink" Target="https://en.wikipedia.org/wiki/Water" TargetMode="External"/><Relationship Id="rId12" Type="http://schemas.openxmlformats.org/officeDocument/2006/relationships/hyperlink" Target="https://en.wikipedia.org/wiki/Sand" TargetMode="External"/><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7.emf"/><Relationship Id="rId11" Type="http://schemas.openxmlformats.org/officeDocument/2006/relationships/hyperlink" Target="https://en.wikipedia.org/wiki/Glass" TargetMode="External"/><Relationship Id="rId5" Type="http://schemas.openxmlformats.org/officeDocument/2006/relationships/package" Target="../embeddings/Microsoft_Excel_Worksheet2.xlsx"/><Relationship Id="rId10" Type="http://schemas.openxmlformats.org/officeDocument/2006/relationships/hyperlink" Target="https://en.wikipedia.org/wiki/Brick" TargetMode="External"/><Relationship Id="rId4" Type="http://schemas.openxmlformats.org/officeDocument/2006/relationships/image" Target="../media/image6.emf"/><Relationship Id="rId9" Type="http://schemas.openxmlformats.org/officeDocument/2006/relationships/hyperlink" Target="https://en.wikipedia.org/wiki/Gypsum" TargetMode="External"/><Relationship Id="rId14" Type="http://schemas.openxmlformats.org/officeDocument/2006/relationships/hyperlink" Target="https://en.wikipedia.org/wiki/Granit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W&#252;stite" TargetMode="External"/><Relationship Id="rId13" Type="http://schemas.openxmlformats.org/officeDocument/2006/relationships/hyperlink" Target="https://en.wikipedia.org/wiki/Sodium" TargetMode="External"/><Relationship Id="rId3" Type="http://schemas.openxmlformats.org/officeDocument/2006/relationships/hyperlink" Target="https://en.wikipedia.org/wiki/Magnesium" TargetMode="External"/><Relationship Id="rId7" Type="http://schemas.openxmlformats.org/officeDocument/2006/relationships/hyperlink" Target="https://en.wikipedia.org/wiki/Iron" TargetMode="External"/><Relationship Id="rId12" Type="http://schemas.openxmlformats.org/officeDocument/2006/relationships/hyperlink" Target="https://en.wikipedia.org/wiki/Calcium_oxide" TargetMode="External"/><Relationship Id="rId17" Type="http://schemas.openxmlformats.org/officeDocument/2006/relationships/hyperlink" Target="https://en.wikipedia.org/wiki/Mantle_(geology)" TargetMode="External"/><Relationship Id="rId2" Type="http://schemas.openxmlformats.org/officeDocument/2006/relationships/hyperlink" Target="https://en.wikipedia.org/wiki/Oxygen" TargetMode="External"/><Relationship Id="rId16" Type="http://schemas.openxmlformats.org/officeDocument/2006/relationships/hyperlink" Target="https://en.wikipedia.org/wiki/Potassium_oxide" TargetMode="External"/><Relationship Id="rId1" Type="http://schemas.openxmlformats.org/officeDocument/2006/relationships/slideLayout" Target="../slideLayouts/slideLayout18.xml"/><Relationship Id="rId6" Type="http://schemas.openxmlformats.org/officeDocument/2006/relationships/hyperlink" Target="https://en.wikipedia.org/wiki/Magnesium_oxide" TargetMode="External"/><Relationship Id="rId11" Type="http://schemas.openxmlformats.org/officeDocument/2006/relationships/hyperlink" Target="https://en.wikipedia.org/wiki/Aluminium" TargetMode="External"/><Relationship Id="rId5" Type="http://schemas.openxmlformats.org/officeDocument/2006/relationships/hyperlink" Target="https://en.wikipedia.org/wiki/Silicon" TargetMode="External"/><Relationship Id="rId15" Type="http://schemas.openxmlformats.org/officeDocument/2006/relationships/hyperlink" Target="https://en.wikipedia.org/wiki/Potassium" TargetMode="External"/><Relationship Id="rId10" Type="http://schemas.openxmlformats.org/officeDocument/2006/relationships/hyperlink" Target="https://en.wikipedia.org/wiki/Aluminium_oxide" TargetMode="External"/><Relationship Id="rId4" Type="http://schemas.openxmlformats.org/officeDocument/2006/relationships/hyperlink" Target="https://en.wikipedia.org/wiki/Silicon_dioxide" TargetMode="External"/><Relationship Id="rId9" Type="http://schemas.openxmlformats.org/officeDocument/2006/relationships/hyperlink" Target="https://en.wikipedia.org/wiki/Calcium" TargetMode="External"/><Relationship Id="rId14" Type="http://schemas.openxmlformats.org/officeDocument/2006/relationships/hyperlink" Target="https://en.wikipedia.org/wiki/Sodium_oxid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vRf-hB8X7b0" TargetMode="Externa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hyperlink" Target="https://upload.wikimedia.org/wikipedia/commons/0/09/Elemental_abundances.svg" TargetMode="External"/><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ndex.php?curid=48991521" TargetMode="External"/><Relationship Id="rId2" Type="http://schemas.openxmlformats.org/officeDocument/2006/relationships/image" Target="../media/image1.png"/><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7.xml"/><Relationship Id="rId4" Type="http://schemas.openxmlformats.org/officeDocument/2006/relationships/hyperlink" Target="http://hyperphysics.phy-astr.gsu.edu/hbase/Tables/elabund.html"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WGTBJHFNywI" TargetMode="External"/><Relationship Id="rId2" Type="http://schemas.openxmlformats.org/officeDocument/2006/relationships/image" Target="../media/image12.emf"/><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mars.nasa.gov/insight/" TargetMode="Externa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http://adsabs.harvard.edu/abs/2003TrGeo...2..547M"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hyperlink" Target="http://sappho.eps.mcgill.ca/666/2006/Composition_model_for_core.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hyperlink" Target="http://sappho.eps.mcgill.ca/666/2009/Temperature-depth-Earth.pdf" TargetMode="External"/><Relationship Id="rId4" Type="http://schemas.openxmlformats.org/officeDocument/2006/relationships/hyperlink" Target="http://sappho.eps.mcgill.ca/Grad_Courses/666/2009/Temperature-depth-Earth.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98637"/>
            <a:ext cx="6858000" cy="748693"/>
          </a:xfrm>
        </p:spPr>
        <p:txBody>
          <a:bodyPr>
            <a:normAutofit fontScale="90000"/>
          </a:bodyPr>
          <a:lstStyle/>
          <a:p>
            <a:r>
              <a:rPr lang="en-CA" b="1" dirty="0" smtClean="0"/>
              <a:t>Terrestrial Planets</a:t>
            </a:r>
            <a:endParaRPr lang="en-CA" b="1" dirty="0"/>
          </a:p>
        </p:txBody>
      </p:sp>
      <p:sp>
        <p:nvSpPr>
          <p:cNvPr id="3" name="Subtitle 2"/>
          <p:cNvSpPr>
            <a:spLocks noGrp="1"/>
          </p:cNvSpPr>
          <p:nvPr>
            <p:ph type="subTitle" idx="1"/>
          </p:nvPr>
        </p:nvSpPr>
        <p:spPr/>
        <p:txBody>
          <a:bodyPr>
            <a:normAutofit/>
          </a:bodyPr>
          <a:lstStyle/>
          <a:p>
            <a:r>
              <a:rPr lang="en-CA" sz="3200" dirty="0"/>
              <a:t>Winter </a:t>
            </a:r>
            <a:r>
              <a:rPr lang="en-CA" sz="3200" dirty="0" smtClean="0"/>
              <a:t>2020</a:t>
            </a:r>
            <a:endParaRPr lang="en-CA" sz="1800" dirty="0"/>
          </a:p>
          <a:p>
            <a:r>
              <a:rPr lang="en-CA" sz="1800" dirty="0"/>
              <a:t>Week 6</a:t>
            </a:r>
            <a:endParaRPr lang="en-CA" sz="1800" dirty="0" smtClean="0"/>
          </a:p>
          <a:p>
            <a:endParaRPr lang="en-CA" sz="1800" dirty="0"/>
          </a:p>
        </p:txBody>
      </p:sp>
      <p:sp>
        <p:nvSpPr>
          <p:cNvPr id="4" name="TextBox 3"/>
          <p:cNvSpPr txBox="1"/>
          <p:nvPr/>
        </p:nvSpPr>
        <p:spPr>
          <a:xfrm>
            <a:off x="789974" y="4980734"/>
            <a:ext cx="2821329" cy="715581"/>
          </a:xfrm>
          <a:prstGeom prst="rect">
            <a:avLst/>
          </a:prstGeom>
          <a:noFill/>
        </p:spPr>
        <p:txBody>
          <a:bodyPr wrap="square" rtlCol="0">
            <a:spAutoFit/>
          </a:bodyPr>
          <a:lstStyle/>
          <a:p>
            <a:r>
              <a:rPr lang="en-CA" sz="1350" dirty="0">
                <a:solidFill>
                  <a:prstClr val="black"/>
                </a:solidFill>
              </a:rPr>
              <a:t>Professor Olivia Jensen</a:t>
            </a:r>
          </a:p>
          <a:p>
            <a:r>
              <a:rPr lang="en-CA" sz="1350" dirty="0">
                <a:solidFill>
                  <a:prstClr val="black"/>
                </a:solidFill>
              </a:rPr>
              <a:t>Earth and Planetary Sciences</a:t>
            </a:r>
          </a:p>
          <a:p>
            <a:r>
              <a:rPr lang="en-CA" sz="1350" dirty="0">
                <a:solidFill>
                  <a:prstClr val="black"/>
                </a:solidFill>
              </a:rPr>
              <a:t>FD Adams 131C</a:t>
            </a:r>
          </a:p>
        </p:txBody>
      </p:sp>
    </p:spTree>
    <p:extLst>
      <p:ext uri="{BB962C8B-B14F-4D97-AF65-F5344CB8AC3E}">
        <p14:creationId xmlns:p14="http://schemas.microsoft.com/office/powerpoint/2010/main" val="3110466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Differentiation</a:t>
            </a:r>
            <a:endParaRPr lang="en-CA" sz="4800" b="1" dirty="0">
              <a:latin typeface="+mn-lt"/>
            </a:endParaRPr>
          </a:p>
        </p:txBody>
      </p:sp>
      <p:sp>
        <p:nvSpPr>
          <p:cNvPr id="3" name="Rectangle 2"/>
          <p:cNvSpPr/>
          <p:nvPr/>
        </p:nvSpPr>
        <p:spPr>
          <a:xfrm>
            <a:off x="539260" y="2652769"/>
            <a:ext cx="8264770" cy="2308324"/>
          </a:xfrm>
          <a:prstGeom prst="rect">
            <a:avLst/>
          </a:prstGeom>
        </p:spPr>
        <p:txBody>
          <a:bodyPr wrap="square">
            <a:spAutoFit/>
          </a:bodyPr>
          <a:lstStyle/>
          <a:p>
            <a:pPr lvl="0"/>
            <a:endParaRPr lang="en-CA" sz="2400" dirty="0">
              <a:solidFill>
                <a:prstClr val="black"/>
              </a:solidFill>
            </a:endParaRPr>
          </a:p>
          <a:p>
            <a:pPr lvl="0"/>
            <a:r>
              <a:rPr lang="en-CA" sz="2400" dirty="0" smtClean="0">
                <a:solidFill>
                  <a:prstClr val="black"/>
                </a:solidFill>
              </a:rPr>
              <a:t>While most of the heat is re-radiated into space as the planet or body assembles, as temperature rises, the materials of the planet reassemble according to density.  </a:t>
            </a:r>
            <a:r>
              <a:rPr lang="en-CA" sz="2400" b="1" dirty="0" smtClean="0">
                <a:solidFill>
                  <a:prstClr val="black"/>
                </a:solidFill>
              </a:rPr>
              <a:t>Fe</a:t>
            </a:r>
            <a:r>
              <a:rPr lang="en-CA" sz="2400" dirty="0" smtClean="0">
                <a:solidFill>
                  <a:prstClr val="black"/>
                </a:solidFill>
              </a:rPr>
              <a:t>, </a:t>
            </a:r>
            <a:r>
              <a:rPr lang="en-CA" sz="2400" b="1" dirty="0" smtClean="0">
                <a:solidFill>
                  <a:prstClr val="black"/>
                </a:solidFill>
              </a:rPr>
              <a:t>Ni</a:t>
            </a:r>
            <a:r>
              <a:rPr lang="en-CA" sz="2400" dirty="0" smtClean="0">
                <a:solidFill>
                  <a:prstClr val="black"/>
                </a:solidFill>
              </a:rPr>
              <a:t> and </a:t>
            </a:r>
            <a:r>
              <a:rPr lang="en-CA" sz="2400" b="1" dirty="0" err="1" smtClean="0">
                <a:solidFill>
                  <a:prstClr val="black"/>
                </a:solidFill>
              </a:rPr>
              <a:t>siderophile</a:t>
            </a:r>
            <a:r>
              <a:rPr lang="en-CA" sz="2400" dirty="0" smtClean="0">
                <a:solidFill>
                  <a:prstClr val="black"/>
                </a:solidFill>
              </a:rPr>
              <a:t> elements fall to the interior, forming the core and leaving a silicate mantle overlain by a crust of low density components. </a:t>
            </a:r>
          </a:p>
        </p:txBody>
      </p:sp>
    </p:spTree>
    <p:extLst>
      <p:ext uri="{BB962C8B-B14F-4D97-AF65-F5344CB8AC3E}">
        <p14:creationId xmlns:p14="http://schemas.microsoft.com/office/powerpoint/2010/main" val="4171457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308" y="236172"/>
            <a:ext cx="8733692" cy="1325563"/>
          </a:xfrm>
        </p:spPr>
        <p:txBody>
          <a:bodyPr>
            <a:noAutofit/>
          </a:bodyPr>
          <a:lstStyle/>
          <a:p>
            <a:pPr algn="ctr"/>
            <a:r>
              <a:rPr lang="en-CA" sz="4800" b="1" dirty="0" smtClean="0">
                <a:latin typeface="+mn-lt"/>
              </a:rPr>
              <a:t>Gravitational accretion</a:t>
            </a:r>
            <a:endParaRPr lang="en-CA" sz="4800" b="1" dirty="0">
              <a:latin typeface="+mn-lt"/>
            </a:endParaRPr>
          </a:p>
        </p:txBody>
      </p:sp>
      <p:pic>
        <p:nvPicPr>
          <p:cNvPr id="5" name="Picture 4"/>
          <p:cNvPicPr>
            <a:picLocks noChangeAspect="1"/>
          </p:cNvPicPr>
          <p:nvPr/>
        </p:nvPicPr>
        <p:blipFill rotWithShape="1">
          <a:blip r:embed="rId2"/>
          <a:srcRect t="33625" b="166"/>
          <a:stretch/>
        </p:blipFill>
        <p:spPr>
          <a:xfrm>
            <a:off x="711233" y="1420431"/>
            <a:ext cx="8045905" cy="360000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090246" y="3810000"/>
                <a:ext cx="2480679" cy="1032462"/>
              </a:xfrm>
              <a:prstGeom prst="rect">
                <a:avLst/>
              </a:prstGeom>
              <a:noFill/>
            </p:spPr>
            <p:txBody>
              <a:bodyPr wrap="none" lIns="0" tIns="0" rIns="0" bIns="0" rtlCol="0">
                <a:spAutoFit/>
              </a:bodyPr>
              <a:lstStyle/>
              <a:p>
                <a:r>
                  <a:rPr lang="en-CA" b="1" dirty="0">
                    <a:solidFill>
                      <a:prstClr val="black"/>
                    </a:solidFill>
                  </a:rPr>
                  <a:t> </a:t>
                </a:r>
                <a14:m>
                  <m:oMath xmlns:m="http://schemas.openxmlformats.org/officeDocument/2006/math">
                    <m:r>
                      <a:rPr lang="en-CA" sz="4400" b="1">
                        <a:solidFill>
                          <a:prstClr val="black"/>
                        </a:solidFill>
                        <a:latin typeface="Cambria Math" panose="02040503050406030204" pitchFamily="18" charset="0"/>
                        <a:ea typeface="Cambria Math" panose="02040503050406030204" pitchFamily="18" charset="0"/>
                      </a:rPr>
                      <m:t>𝐄</m:t>
                    </m:r>
                    <m:r>
                      <a:rPr lang="en-CA" sz="4400" b="1">
                        <a:solidFill>
                          <a:prstClr val="black"/>
                        </a:solidFill>
                        <a:latin typeface="Cambria Math" panose="02040503050406030204" pitchFamily="18" charset="0"/>
                        <a:ea typeface="Cambria Math" panose="02040503050406030204" pitchFamily="18" charset="0"/>
                      </a:rPr>
                      <m:t>= </m:t>
                    </m:r>
                    <m:f>
                      <m:fPr>
                        <m:ctrlPr>
                          <a:rPr lang="en-CA" sz="4400" b="1" i="1">
                            <a:solidFill>
                              <a:prstClr val="black"/>
                            </a:solidFill>
                            <a:latin typeface="Cambria Math" panose="02040503050406030204" pitchFamily="18" charset="0"/>
                            <a:ea typeface="Cambria Math" panose="02040503050406030204" pitchFamily="18" charset="0"/>
                          </a:rPr>
                        </m:ctrlPr>
                      </m:fPr>
                      <m:num>
                        <m:r>
                          <a:rPr lang="en-CA" sz="4400" b="1" i="1">
                            <a:solidFill>
                              <a:prstClr val="black"/>
                            </a:solidFill>
                            <a:latin typeface="Cambria Math" panose="02040503050406030204" pitchFamily="18" charset="0"/>
                            <a:ea typeface="Cambria Math" panose="02040503050406030204" pitchFamily="18" charset="0"/>
                          </a:rPr>
                          <m:t>𝟑</m:t>
                        </m:r>
                        <m:r>
                          <a:rPr lang="en-CA" sz="4400" b="1" i="1">
                            <a:solidFill>
                              <a:prstClr val="black"/>
                            </a:solidFill>
                            <a:latin typeface="Cambria Math" panose="02040503050406030204" pitchFamily="18" charset="0"/>
                            <a:ea typeface="Cambria Math" panose="02040503050406030204" pitchFamily="18" charset="0"/>
                          </a:rPr>
                          <m:t>𝑮𝑴𝒑</m:t>
                        </m:r>
                        <m:r>
                          <a:rPr lang="en-CA" sz="4400" b="1" i="1" baseline="30000">
                            <a:solidFill>
                              <a:prstClr val="black"/>
                            </a:solidFill>
                            <a:latin typeface="Cambria Math" panose="02040503050406030204" pitchFamily="18" charset="0"/>
                            <a:ea typeface="Cambria Math" panose="02040503050406030204" pitchFamily="18" charset="0"/>
                          </a:rPr>
                          <m:t>𝟐</m:t>
                        </m:r>
                      </m:num>
                      <m:den>
                        <m:r>
                          <a:rPr lang="en-CA" sz="4400" b="1" i="1">
                            <a:solidFill>
                              <a:prstClr val="black"/>
                            </a:solidFill>
                            <a:latin typeface="Cambria Math" panose="02040503050406030204" pitchFamily="18" charset="0"/>
                            <a:ea typeface="Cambria Math" panose="02040503050406030204" pitchFamily="18" charset="0"/>
                          </a:rPr>
                          <m:t>𝟓</m:t>
                        </m:r>
                        <m:r>
                          <a:rPr lang="en-CA" sz="4400" b="1" i="1">
                            <a:solidFill>
                              <a:prstClr val="black"/>
                            </a:solidFill>
                            <a:latin typeface="Cambria Math" panose="02040503050406030204" pitchFamily="18" charset="0"/>
                            <a:ea typeface="Cambria Math" panose="02040503050406030204" pitchFamily="18" charset="0"/>
                          </a:rPr>
                          <m:t>𝑹𝒑</m:t>
                        </m:r>
                      </m:den>
                    </m:f>
                  </m:oMath>
                </a14:m>
                <a:endParaRPr lang="en-CA" sz="4400" b="1" dirty="0">
                  <a:solidFill>
                    <a:prstClr val="black"/>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090246" y="3810000"/>
                <a:ext cx="2480679" cy="1032462"/>
              </a:xfrm>
              <a:prstGeom prst="rect">
                <a:avLst/>
              </a:prstGeom>
              <a:blipFill rotWithShape="0">
                <a:blip r:embed="rId3"/>
                <a:stretch>
                  <a:fillRect t="-592" r="-2211" b="-2367"/>
                </a:stretch>
              </a:blipFill>
            </p:spPr>
            <p:txBody>
              <a:bodyPr/>
              <a:lstStyle/>
              <a:p>
                <a:r>
                  <a:rPr lang="en-CA">
                    <a:noFill/>
                  </a:rPr>
                  <a:t> </a:t>
                </a:r>
              </a:p>
            </p:txBody>
          </p:sp>
        </mc:Fallback>
      </mc:AlternateContent>
      <p:sp>
        <p:nvSpPr>
          <p:cNvPr id="3" name="TextBox 2"/>
          <p:cNvSpPr txBox="1"/>
          <p:nvPr/>
        </p:nvSpPr>
        <p:spPr>
          <a:xfrm>
            <a:off x="1031631" y="5205046"/>
            <a:ext cx="7831015" cy="1200329"/>
          </a:xfrm>
          <a:prstGeom prst="rect">
            <a:avLst/>
          </a:prstGeom>
          <a:noFill/>
        </p:spPr>
        <p:txBody>
          <a:bodyPr wrap="square" rtlCol="0">
            <a:spAutoFit/>
          </a:bodyPr>
          <a:lstStyle/>
          <a:p>
            <a:r>
              <a:rPr lang="en-CA" sz="2400" dirty="0" smtClean="0"/>
              <a:t>What </a:t>
            </a:r>
            <a:r>
              <a:rPr lang="en-CA" sz="2400" b="1" dirty="0" smtClean="0"/>
              <a:t>energy</a:t>
            </a:r>
            <a:r>
              <a:rPr lang="en-CA" sz="2400" dirty="0" smtClean="0"/>
              <a:t> of accretion is not re-radiated during the process is held as </a:t>
            </a:r>
            <a:r>
              <a:rPr lang="en-CA" sz="2400" b="1" dirty="0" smtClean="0"/>
              <a:t>heat</a:t>
            </a:r>
            <a:r>
              <a:rPr lang="en-CA" sz="2400" dirty="0" smtClean="0"/>
              <a:t> with a </a:t>
            </a:r>
            <a:r>
              <a:rPr lang="en-CA" sz="2400" b="1" dirty="0" smtClean="0"/>
              <a:t>temperature</a:t>
            </a:r>
            <a:r>
              <a:rPr lang="en-CA" sz="2400" dirty="0" smtClean="0"/>
              <a:t> that is determined by the </a:t>
            </a:r>
            <a:r>
              <a:rPr lang="en-CA" sz="2400" b="1" dirty="0" smtClean="0"/>
              <a:t>heat capacity </a:t>
            </a:r>
            <a:r>
              <a:rPr lang="en-CA" sz="2400" dirty="0" smtClean="0"/>
              <a:t>of the body’s materials.  </a:t>
            </a:r>
            <a:endParaRPr lang="en-CA" sz="2400" dirty="0"/>
          </a:p>
        </p:txBody>
      </p:sp>
    </p:spTree>
    <p:extLst>
      <p:ext uri="{BB962C8B-B14F-4D97-AF65-F5344CB8AC3E}">
        <p14:creationId xmlns:p14="http://schemas.microsoft.com/office/powerpoint/2010/main" val="453910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Heat capacity and T</a:t>
            </a:r>
            <a:endParaRPr lang="en-CA" sz="4800" b="1" dirty="0">
              <a:latin typeface="+mn-lt"/>
            </a:endParaRPr>
          </a:p>
        </p:txBody>
      </p:sp>
      <p:sp>
        <p:nvSpPr>
          <p:cNvPr id="3" name="TextBox 2"/>
          <p:cNvSpPr txBox="1"/>
          <p:nvPr/>
        </p:nvSpPr>
        <p:spPr>
          <a:xfrm>
            <a:off x="984739" y="1817077"/>
            <a:ext cx="7537938" cy="4832092"/>
          </a:xfrm>
          <a:prstGeom prst="rect">
            <a:avLst/>
          </a:prstGeom>
          <a:noFill/>
        </p:spPr>
        <p:txBody>
          <a:bodyPr wrap="square" rtlCol="0">
            <a:spAutoFit/>
          </a:bodyPr>
          <a:lstStyle/>
          <a:p>
            <a:pPr>
              <a:spcAft>
                <a:spcPts val="600"/>
              </a:spcAft>
            </a:pPr>
            <a:r>
              <a:rPr lang="en-CA" sz="2400" dirty="0" smtClean="0"/>
              <a:t>Materials have very different capacities to hold heat.  We call this physical ability </a:t>
            </a:r>
            <a:r>
              <a:rPr lang="en-CA" sz="2400" b="1" dirty="0" smtClean="0"/>
              <a:t>heat capacity,  </a:t>
            </a:r>
            <a:r>
              <a:rPr lang="en-CA" sz="2400" b="1" dirty="0" err="1" smtClean="0"/>
              <a:t>C</a:t>
            </a:r>
            <a:r>
              <a:rPr lang="en-CA" sz="2400" b="1" baseline="-25000" dirty="0" err="1" smtClean="0"/>
              <a:t>p</a:t>
            </a:r>
            <a:endParaRPr lang="en-CA" sz="2400" b="1" baseline="-25000" dirty="0" smtClean="0"/>
          </a:p>
          <a:p>
            <a:pPr>
              <a:spcAft>
                <a:spcPts val="600"/>
              </a:spcAft>
            </a:pPr>
            <a:r>
              <a:rPr lang="en-CA" sz="2400" dirty="0" smtClean="0"/>
              <a:t>A material with a high heat capacity holds heat with a low increase in temperature; one with a lower heat capacity requires a larger increase in temperature.</a:t>
            </a:r>
          </a:p>
          <a:p>
            <a:pPr>
              <a:spcAft>
                <a:spcPts val="600"/>
              </a:spcAft>
            </a:pPr>
            <a:r>
              <a:rPr lang="en-CA" sz="2400" dirty="0" smtClean="0"/>
              <a:t>Heat capacity is usually measured according to the mass of a material with units:   </a:t>
            </a:r>
            <a:r>
              <a:rPr lang="en-CA" sz="2400" b="1" dirty="0" smtClean="0"/>
              <a:t>J </a:t>
            </a:r>
            <a:r>
              <a:rPr lang="en-CA" sz="2400" b="1" dirty="0"/>
              <a:t>· </a:t>
            </a:r>
            <a:r>
              <a:rPr lang="en-CA" sz="2400" b="1" dirty="0" smtClean="0"/>
              <a:t>kg</a:t>
            </a:r>
            <a:r>
              <a:rPr lang="en-CA" sz="2400" b="1" baseline="30000" dirty="0" smtClean="0"/>
              <a:t>-1 </a:t>
            </a:r>
            <a:r>
              <a:rPr lang="en-CA" sz="2400" b="1" dirty="0">
                <a:solidFill>
                  <a:prstClr val="black"/>
                </a:solidFill>
              </a:rPr>
              <a:t>·</a:t>
            </a:r>
            <a:r>
              <a:rPr lang="en-CA" sz="2400" b="1" dirty="0" smtClean="0"/>
              <a:t> K</a:t>
            </a:r>
            <a:r>
              <a:rPr lang="en-CA" sz="2400" b="1" baseline="30000" dirty="0" smtClean="0"/>
              <a:t>-1 </a:t>
            </a:r>
            <a:r>
              <a:rPr lang="en-CA" sz="2400" dirty="0" smtClean="0"/>
              <a:t>or </a:t>
            </a:r>
            <a:r>
              <a:rPr lang="en-CA" sz="2400" b="1" dirty="0" err="1" smtClean="0"/>
              <a:t>cal</a:t>
            </a:r>
            <a:r>
              <a:rPr lang="en-CA" sz="2400" b="1" dirty="0" smtClean="0"/>
              <a:t> </a:t>
            </a:r>
            <a:r>
              <a:rPr lang="en-CA" sz="2400" b="1" dirty="0"/>
              <a:t>· kg</a:t>
            </a:r>
            <a:r>
              <a:rPr lang="en-CA" sz="2400" b="1" baseline="30000" dirty="0"/>
              <a:t>-1 </a:t>
            </a:r>
            <a:r>
              <a:rPr lang="en-CA" sz="2400" b="1" dirty="0">
                <a:solidFill>
                  <a:prstClr val="black"/>
                </a:solidFill>
              </a:rPr>
              <a:t>·</a:t>
            </a:r>
            <a:r>
              <a:rPr lang="en-CA" sz="2400" b="1" dirty="0"/>
              <a:t> </a:t>
            </a:r>
            <a:r>
              <a:rPr lang="en-CA" sz="2400" b="1" dirty="0" smtClean="0"/>
              <a:t>K</a:t>
            </a:r>
            <a:r>
              <a:rPr lang="en-CA" sz="2400" b="1" baseline="30000" dirty="0" smtClean="0"/>
              <a:t>-1</a:t>
            </a:r>
            <a:r>
              <a:rPr lang="en-CA" sz="2400" b="1" dirty="0" smtClean="0"/>
              <a:t> </a:t>
            </a:r>
            <a:r>
              <a:rPr lang="en-CA" sz="2400" dirty="0" smtClean="0"/>
              <a:t>.</a:t>
            </a:r>
            <a:r>
              <a:rPr lang="en-CA" sz="2400" baseline="30000" dirty="0" smtClean="0"/>
              <a:t> </a:t>
            </a:r>
            <a:r>
              <a:rPr lang="en-CA" sz="2400" dirty="0" smtClean="0"/>
              <a:t>depending upon our units used for the heat energy, either </a:t>
            </a:r>
            <a:r>
              <a:rPr lang="en-CA" sz="2400" b="1" dirty="0" smtClean="0"/>
              <a:t>joules</a:t>
            </a:r>
            <a:r>
              <a:rPr lang="en-CA" sz="2400" dirty="0" smtClean="0"/>
              <a:t> or </a:t>
            </a:r>
            <a:r>
              <a:rPr lang="en-CA" sz="2400" b="1" dirty="0" smtClean="0"/>
              <a:t>calories</a:t>
            </a:r>
            <a:r>
              <a:rPr lang="en-CA" sz="2400" b="1" dirty="0" smtClean="0">
                <a:solidFill>
                  <a:srgbClr val="FF0000"/>
                </a:solidFill>
              </a:rPr>
              <a:t>*</a:t>
            </a:r>
            <a:r>
              <a:rPr lang="en-CA" sz="2400" dirty="0" smtClean="0"/>
              <a:t>.</a:t>
            </a:r>
          </a:p>
          <a:p>
            <a:pPr>
              <a:spcAft>
                <a:spcPts val="600"/>
              </a:spcAft>
            </a:pPr>
            <a:endParaRPr lang="en-CA" sz="2400" dirty="0"/>
          </a:p>
          <a:p>
            <a:pPr>
              <a:spcAft>
                <a:spcPts val="600"/>
              </a:spcAft>
            </a:pPr>
            <a:r>
              <a:rPr lang="en-CA" sz="2400" dirty="0" smtClean="0">
                <a:solidFill>
                  <a:srgbClr val="FF0000"/>
                </a:solidFill>
              </a:rPr>
              <a:t>*</a:t>
            </a:r>
            <a:r>
              <a:rPr lang="en-CA" sz="2400" dirty="0" smtClean="0"/>
              <a:t> The “diet” calorie is usually designated </a:t>
            </a:r>
            <a:r>
              <a:rPr lang="en-CA" sz="2400" b="1" dirty="0" smtClean="0"/>
              <a:t>Calorie</a:t>
            </a:r>
            <a:r>
              <a:rPr lang="en-CA" sz="2400" dirty="0" smtClean="0"/>
              <a:t> which is, in fact, 1 kilocalorie.  </a:t>
            </a:r>
          </a:p>
        </p:txBody>
      </p:sp>
    </p:spTree>
    <p:extLst>
      <p:ext uri="{BB962C8B-B14F-4D97-AF65-F5344CB8AC3E}">
        <p14:creationId xmlns:p14="http://schemas.microsoft.com/office/powerpoint/2010/main" val="1862053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158766167"/>
              </p:ext>
            </p:extLst>
          </p:nvPr>
        </p:nvGraphicFramePr>
        <p:xfrm>
          <a:off x="3957638" y="3233738"/>
          <a:ext cx="1228725" cy="390525"/>
        </p:xfrm>
        <a:graphic>
          <a:graphicData uri="http://schemas.openxmlformats.org/presentationml/2006/ole">
            <mc:AlternateContent xmlns:mc="http://schemas.openxmlformats.org/markup-compatibility/2006">
              <mc:Choice xmlns:v="urn:schemas-microsoft-com:vml" Requires="v">
                <p:oleObj spid="_x0000_s1115" name="Worksheet" r:id="rId3" imgW="1228835" imgH="390420" progId="Excel.Sheet.12">
                  <p:embed/>
                </p:oleObj>
              </mc:Choice>
              <mc:Fallback>
                <p:oleObj name="Worksheet" r:id="rId3" imgW="1228835" imgH="390420" progId="Excel.Sheet.12">
                  <p:embed/>
                  <p:pic>
                    <p:nvPicPr>
                      <p:cNvPr id="0" name=""/>
                      <p:cNvPicPr/>
                      <p:nvPr/>
                    </p:nvPicPr>
                    <p:blipFill>
                      <a:blip r:embed="rId4"/>
                      <a:stretch>
                        <a:fillRect/>
                      </a:stretch>
                    </p:blipFill>
                    <p:spPr>
                      <a:xfrm>
                        <a:off x="3957638" y="3233738"/>
                        <a:ext cx="1228725" cy="39052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109104788"/>
              </p:ext>
            </p:extLst>
          </p:nvPr>
        </p:nvGraphicFramePr>
        <p:xfrm>
          <a:off x="3957638" y="3233738"/>
          <a:ext cx="1228725" cy="390525"/>
        </p:xfrm>
        <a:graphic>
          <a:graphicData uri="http://schemas.openxmlformats.org/presentationml/2006/ole">
            <mc:AlternateContent xmlns:mc="http://schemas.openxmlformats.org/markup-compatibility/2006">
              <mc:Choice xmlns:v="urn:schemas-microsoft-com:vml" Requires="v">
                <p:oleObj spid="_x0000_s1116" name="Worksheet" r:id="rId5" imgW="1228835" imgH="390420" progId="Excel.Sheet.12">
                  <p:embed/>
                </p:oleObj>
              </mc:Choice>
              <mc:Fallback>
                <p:oleObj name="Worksheet" r:id="rId5" imgW="1228835" imgH="390420" progId="Excel.Sheet.12">
                  <p:embed/>
                  <p:pic>
                    <p:nvPicPr>
                      <p:cNvPr id="0" name=""/>
                      <p:cNvPicPr/>
                      <p:nvPr/>
                    </p:nvPicPr>
                    <p:blipFill>
                      <a:blip r:embed="rId6"/>
                      <a:stretch>
                        <a:fillRect/>
                      </a:stretch>
                    </p:blipFill>
                    <p:spPr>
                      <a:xfrm>
                        <a:off x="3957638" y="3233738"/>
                        <a:ext cx="1228725" cy="390525"/>
                      </a:xfrm>
                      <a:prstGeom prst="rect">
                        <a:avLst/>
                      </a:prstGeom>
                    </p:spPr>
                  </p:pic>
                </p:oleObj>
              </mc:Fallback>
            </mc:AlternateContent>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386473042"/>
              </p:ext>
            </p:extLst>
          </p:nvPr>
        </p:nvGraphicFramePr>
        <p:xfrm>
          <a:off x="1125414" y="550985"/>
          <a:ext cx="6893169" cy="5447042"/>
        </p:xfrm>
        <a:graphic>
          <a:graphicData uri="http://schemas.openxmlformats.org/drawingml/2006/table">
            <a:tbl>
              <a:tblPr firstRow="1" bandRow="1">
                <a:tableStyleId>{F5AB1C69-6EDB-4FF4-983F-18BD219EF322}</a:tableStyleId>
              </a:tblPr>
              <a:tblGrid>
                <a:gridCol w="1889667"/>
                <a:gridCol w="1667834"/>
                <a:gridCol w="1667834"/>
                <a:gridCol w="1667834"/>
              </a:tblGrid>
              <a:tr h="621677">
                <a:tc gridSpan="4">
                  <a:txBody>
                    <a:bodyPr/>
                    <a:lstStyle/>
                    <a:p>
                      <a:pPr algn="ctr" fontAlgn="b"/>
                      <a:r>
                        <a:rPr lang="en-CA" sz="2800" b="1" i="0" u="none" strike="noStrike" dirty="0" smtClean="0">
                          <a:effectLst/>
                          <a:latin typeface="+mn-lt"/>
                        </a:rPr>
                        <a:t>Heat capacities</a:t>
                      </a:r>
                      <a:r>
                        <a:rPr lang="en-CA" sz="2800" b="1" i="0" u="none" strike="noStrike" baseline="0" dirty="0" smtClean="0">
                          <a:effectLst/>
                          <a:latin typeface="+mn-lt"/>
                        </a:rPr>
                        <a:t> @ constant pressure  </a:t>
                      </a:r>
                      <a:r>
                        <a:rPr lang="en-CA" sz="2800" b="1" i="0" u="none" strike="noStrike" baseline="0" dirty="0" err="1" smtClean="0">
                          <a:effectLst/>
                          <a:latin typeface="+mn-lt"/>
                        </a:rPr>
                        <a:t>C</a:t>
                      </a:r>
                      <a:r>
                        <a:rPr lang="en-CA" sz="2800" b="1" i="0" u="none" strike="noStrike" baseline="-25000" dirty="0" err="1" smtClean="0">
                          <a:effectLst/>
                          <a:latin typeface="+mn-lt"/>
                        </a:rPr>
                        <a:t>p</a:t>
                      </a:r>
                      <a:r>
                        <a:rPr lang="en-CA" sz="2800" b="1" i="0" u="none" strike="noStrike" baseline="-25000" dirty="0" smtClean="0">
                          <a:effectLst/>
                          <a:latin typeface="+mn-lt"/>
                        </a:rPr>
                        <a:t> </a:t>
                      </a:r>
                      <a:r>
                        <a:rPr lang="en-CA" sz="2800" b="1" i="0" u="none" strike="noStrike" baseline="0" dirty="0" smtClean="0">
                          <a:effectLst/>
                          <a:latin typeface="+mn-lt"/>
                        </a:rPr>
                        <a:t>(25 C)</a:t>
                      </a:r>
                      <a:endParaRPr lang="en-CA" sz="2800" b="1" i="0" u="none" strike="noStrike" baseline="0" dirty="0">
                        <a:effectLst/>
                        <a:latin typeface="+mn-lt"/>
                      </a:endParaRPr>
                    </a:p>
                  </a:txBody>
                  <a:tcPr marL="9525" marR="9525" marT="9525" marB="0" anchor="ctr"/>
                </a:tc>
                <a:tc hMerge="1">
                  <a:txBody>
                    <a:bodyPr/>
                    <a:lstStyle/>
                    <a:p>
                      <a:pPr algn="l" fontAlgn="b"/>
                      <a:endParaRPr lang="en-CA" sz="1000" b="0" i="0" u="none" strike="noStrike" dirty="0">
                        <a:effectLst/>
                        <a:latin typeface="Times New Roman" panose="02020603050405020304" pitchFamily="18" charset="0"/>
                      </a:endParaRPr>
                    </a:p>
                  </a:txBody>
                  <a:tcPr marL="9525" marR="9525" marT="9525" marB="0" anchor="b"/>
                </a:tc>
                <a:tc hMerge="1">
                  <a:txBody>
                    <a:bodyPr/>
                    <a:lstStyle/>
                    <a:p>
                      <a:pPr algn="l" fontAlgn="b"/>
                      <a:endParaRPr lang="en-CA" sz="1000" b="0" i="0" u="none" strike="noStrike">
                        <a:effectLst/>
                        <a:latin typeface="Times New Roman" panose="02020603050405020304" pitchFamily="18" charset="0"/>
                      </a:endParaRPr>
                    </a:p>
                  </a:txBody>
                  <a:tcPr marL="9525" marR="9525" marT="9525" marB="0" anchor="b"/>
                </a:tc>
                <a:tc hMerge="1">
                  <a:txBody>
                    <a:bodyPr/>
                    <a:lstStyle/>
                    <a:p>
                      <a:pPr algn="l" fontAlgn="b"/>
                      <a:endParaRPr lang="en-CA" sz="1000" b="0" i="0" u="none" strike="noStrike" dirty="0">
                        <a:effectLst/>
                        <a:latin typeface="Arial" panose="020B0604020202020204" pitchFamily="34" charset="0"/>
                      </a:endParaRPr>
                    </a:p>
                  </a:txBody>
                  <a:tcPr marL="9525" marR="9525" marT="9525" marB="0" anchor="b"/>
                </a:tc>
              </a:tr>
              <a:tr h="238991">
                <a:tc>
                  <a:txBody>
                    <a:bodyPr/>
                    <a:lstStyle/>
                    <a:p>
                      <a:pPr algn="ctr" fontAlgn="b"/>
                      <a:r>
                        <a:rPr lang="en-CA" sz="1800" b="0" i="0" u="none" strike="noStrike" dirty="0" smtClean="0">
                          <a:solidFill>
                            <a:schemeClr val="bg1"/>
                          </a:solidFill>
                          <a:effectLst/>
                          <a:latin typeface="+mn-lt"/>
                        </a:rPr>
                        <a:t>Material</a:t>
                      </a:r>
                      <a:endParaRPr lang="en-CA" sz="1800" b="0" i="0" u="none" strike="noStrike" dirty="0">
                        <a:solidFill>
                          <a:schemeClr val="bg1"/>
                        </a:solidFill>
                        <a:effectLst/>
                        <a:latin typeface="+mn-lt"/>
                      </a:endParaRPr>
                    </a:p>
                  </a:txBody>
                  <a:tcPr marL="9525" marR="9525" marT="9525" marB="0" anchor="ctr">
                    <a:solidFill>
                      <a:schemeClr val="accent4">
                        <a:lumMod val="60000"/>
                        <a:lumOff val="40000"/>
                      </a:schemeClr>
                    </a:solidFill>
                  </a:tcPr>
                </a:tc>
                <a:tc>
                  <a:txBody>
                    <a:bodyPr/>
                    <a:lstStyle/>
                    <a:p>
                      <a:pPr algn="ctr" fontAlgn="b"/>
                      <a:r>
                        <a:rPr lang="en-CA" sz="1800" b="0" i="0" u="none" strike="noStrike" dirty="0" smtClean="0">
                          <a:solidFill>
                            <a:schemeClr val="bg1"/>
                          </a:solidFill>
                          <a:effectLst/>
                          <a:latin typeface="+mn-lt"/>
                        </a:rPr>
                        <a:t>Phase</a:t>
                      </a:r>
                      <a:endParaRPr lang="en-CA" sz="1800" b="0" i="0" u="none" strike="noStrike" dirty="0">
                        <a:solidFill>
                          <a:schemeClr val="bg1"/>
                        </a:solidFill>
                        <a:effectLst/>
                        <a:latin typeface="+mn-lt"/>
                      </a:endParaRPr>
                    </a:p>
                  </a:txBody>
                  <a:tcPr marL="9525" marR="9525" marT="9525" marB="0" anchor="ctr">
                    <a:solidFill>
                      <a:schemeClr val="accent4">
                        <a:lumMod val="60000"/>
                        <a:lumOff val="40000"/>
                      </a:schemeClr>
                    </a:solidFill>
                  </a:tcPr>
                </a:tc>
                <a:tc>
                  <a:txBody>
                    <a:bodyPr/>
                    <a:lstStyle/>
                    <a:p>
                      <a:pPr algn="ctr" fontAlgn="b"/>
                      <a:r>
                        <a:rPr lang="en-CA" sz="1800" b="0" i="0" u="none" strike="noStrike" baseline="0" dirty="0" smtClean="0">
                          <a:solidFill>
                            <a:schemeClr val="bg1"/>
                          </a:solidFill>
                          <a:effectLst/>
                          <a:latin typeface="+mn-lt"/>
                        </a:rPr>
                        <a:t>J ∙ K</a:t>
                      </a:r>
                      <a:r>
                        <a:rPr lang="en-CA" sz="1800" b="0" i="0" u="none" strike="noStrike" baseline="30000" dirty="0" smtClean="0">
                          <a:solidFill>
                            <a:schemeClr val="bg1"/>
                          </a:solidFill>
                          <a:effectLst/>
                          <a:latin typeface="+mn-lt"/>
                        </a:rPr>
                        <a:t>-1</a:t>
                      </a:r>
                      <a:r>
                        <a:rPr lang="en-CA" sz="1800" b="0" i="0" u="none" strike="noStrike" baseline="0" dirty="0" smtClean="0">
                          <a:solidFill>
                            <a:schemeClr val="bg1"/>
                          </a:solidFill>
                          <a:effectLst/>
                          <a:latin typeface="+mn-lt"/>
                        </a:rPr>
                        <a:t> ∙ kg</a:t>
                      </a:r>
                      <a:r>
                        <a:rPr lang="en-CA" sz="1800" b="0" i="0" u="none" strike="noStrike" baseline="30000" dirty="0" smtClean="0">
                          <a:solidFill>
                            <a:schemeClr val="bg1"/>
                          </a:solidFill>
                          <a:effectLst/>
                          <a:latin typeface="+mn-lt"/>
                        </a:rPr>
                        <a:t>-1</a:t>
                      </a:r>
                      <a:endParaRPr lang="en-CA" sz="1800" b="0" i="0" u="none" strike="noStrike" baseline="30000" dirty="0">
                        <a:solidFill>
                          <a:schemeClr val="bg1"/>
                        </a:solidFill>
                        <a:effectLst/>
                        <a:latin typeface="+mn-lt"/>
                      </a:endParaRPr>
                    </a:p>
                  </a:txBody>
                  <a:tcPr marL="9525" marR="9525" marT="9525" marB="0" anchor="ctr">
                    <a:solidFill>
                      <a:schemeClr val="accent4">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1800" b="0" i="0" u="none" strike="noStrike" baseline="0" dirty="0" err="1" smtClean="0">
                          <a:solidFill>
                            <a:schemeClr val="bg1"/>
                          </a:solidFill>
                          <a:effectLst/>
                          <a:latin typeface="+mn-lt"/>
                        </a:rPr>
                        <a:t>cal</a:t>
                      </a:r>
                      <a:r>
                        <a:rPr lang="en-CA" sz="1800" b="0" i="0" u="none" strike="noStrike" baseline="0" dirty="0" smtClean="0">
                          <a:solidFill>
                            <a:schemeClr val="bg1"/>
                          </a:solidFill>
                          <a:effectLst/>
                          <a:latin typeface="+mn-lt"/>
                        </a:rPr>
                        <a:t> ∙ K</a:t>
                      </a:r>
                      <a:r>
                        <a:rPr lang="en-CA" sz="1800" b="0" i="0" u="none" strike="noStrike" baseline="30000" dirty="0" smtClean="0">
                          <a:solidFill>
                            <a:schemeClr val="bg1"/>
                          </a:solidFill>
                          <a:effectLst/>
                          <a:latin typeface="+mn-lt"/>
                        </a:rPr>
                        <a:t>-1</a:t>
                      </a:r>
                      <a:r>
                        <a:rPr lang="en-CA" sz="1800" b="0" i="0" u="none" strike="noStrike" baseline="0" dirty="0" smtClean="0">
                          <a:solidFill>
                            <a:schemeClr val="bg1"/>
                          </a:solidFill>
                          <a:effectLst/>
                          <a:latin typeface="+mn-lt"/>
                        </a:rPr>
                        <a:t> ∙ kg</a:t>
                      </a:r>
                      <a:r>
                        <a:rPr lang="en-CA" sz="1800" b="0" i="0" u="none" strike="noStrike" baseline="30000" dirty="0" smtClean="0">
                          <a:solidFill>
                            <a:schemeClr val="bg1"/>
                          </a:solidFill>
                          <a:effectLst/>
                          <a:latin typeface="+mn-lt"/>
                        </a:rPr>
                        <a:t>-1</a:t>
                      </a:r>
                    </a:p>
                  </a:txBody>
                  <a:tcPr marL="9525" marR="9525" marT="9525" marB="0" anchor="ctr">
                    <a:solidFill>
                      <a:schemeClr val="accent4">
                        <a:lumMod val="60000"/>
                        <a:lumOff val="40000"/>
                      </a:schemeClr>
                    </a:solidFill>
                  </a:tcPr>
                </a:tc>
              </a:tr>
              <a:tr h="238991">
                <a:tc>
                  <a:txBody>
                    <a:bodyPr/>
                    <a:lstStyle/>
                    <a:p>
                      <a:pPr algn="l" fontAlgn="b"/>
                      <a:r>
                        <a:rPr lang="en-CA" sz="1800" u="none" strike="noStrike" dirty="0" smtClean="0">
                          <a:effectLst/>
                          <a:hlinkClick r:id="rId7"/>
                        </a:rPr>
                        <a:t>Water</a:t>
                      </a:r>
                      <a:r>
                        <a:rPr lang="en-CA" sz="1800" u="none" strike="noStrike" dirty="0" smtClean="0">
                          <a:solidFill>
                            <a:srgbClr val="FF0000"/>
                          </a:solidFill>
                          <a:effectLst/>
                        </a:rPr>
                        <a:t>*</a:t>
                      </a:r>
                      <a:endParaRPr lang="en-CA" sz="1800" b="0" i="0" u="none" strike="noStrike" dirty="0">
                        <a:solidFill>
                          <a:srgbClr val="FF0000"/>
                        </a:solidFill>
                        <a:effectLst/>
                        <a:latin typeface="Times New Roman" panose="02020603050405020304" pitchFamily="18" charset="0"/>
                      </a:endParaRPr>
                    </a:p>
                  </a:txBody>
                  <a:tcPr marL="252000" marR="36000" marT="9525" marB="0" anchor="ctr"/>
                </a:tc>
                <a:tc>
                  <a:txBody>
                    <a:bodyPr/>
                    <a:lstStyle/>
                    <a:p>
                      <a:pPr algn="ctr" fontAlgn="b"/>
                      <a:r>
                        <a:rPr lang="en-CA" sz="1800" u="none" strike="noStrike" dirty="0">
                          <a:effectLst/>
                        </a:rPr>
                        <a:t>liquid</a:t>
                      </a:r>
                      <a:endParaRPr lang="en-CA" sz="1800" b="0" i="0" u="none" strike="noStrike" dirty="0">
                        <a:effectLst/>
                        <a:latin typeface="Times New Roman" panose="02020603050405020304" pitchFamily="18" charset="0"/>
                      </a:endParaRPr>
                    </a:p>
                  </a:txBody>
                  <a:tcPr marL="9525" marR="9525" marT="9525" marB="0" anchor="ctr"/>
                </a:tc>
                <a:tc>
                  <a:txBody>
                    <a:bodyPr/>
                    <a:lstStyle/>
                    <a:p>
                      <a:pPr algn="r" fontAlgn="b"/>
                      <a:r>
                        <a:rPr lang="en-CA" sz="1800" u="none" strike="noStrike" dirty="0">
                          <a:effectLst/>
                        </a:rPr>
                        <a:t>4181</a:t>
                      </a:r>
                      <a:endParaRPr lang="en-CA" sz="1800" b="0" i="0" u="none" strike="noStrike" dirty="0">
                        <a:effectLst/>
                        <a:latin typeface="Times New Roman" panose="02020603050405020304" pitchFamily="18" charset="0"/>
                      </a:endParaRPr>
                    </a:p>
                  </a:txBody>
                  <a:tcPr marL="9525" marR="216000" marT="9525" marB="0" anchor="ctr"/>
                </a:tc>
                <a:tc>
                  <a:txBody>
                    <a:bodyPr/>
                    <a:lstStyle/>
                    <a:p>
                      <a:pPr algn="r" fontAlgn="b"/>
                      <a:r>
                        <a:rPr lang="en-CA" sz="1800" u="none" strike="noStrike" dirty="0">
                          <a:effectLst/>
                        </a:rPr>
                        <a:t>1000</a:t>
                      </a:r>
                      <a:endParaRPr lang="en-CA" sz="1800" b="0" i="0" u="none" strike="noStrike" dirty="0">
                        <a:effectLst/>
                        <a:latin typeface="Arial" panose="020B0604020202020204" pitchFamily="34" charset="0"/>
                      </a:endParaRPr>
                    </a:p>
                  </a:txBody>
                  <a:tcPr marL="72000" marR="288000" marT="9525" marB="0" anchor="ctr"/>
                </a:tc>
              </a:tr>
              <a:tr h="238991">
                <a:tc>
                  <a:txBody>
                    <a:bodyPr/>
                    <a:lstStyle/>
                    <a:p>
                      <a:pPr algn="l" fontAlgn="b"/>
                      <a:r>
                        <a:rPr lang="en-CA" sz="1800" u="none" strike="noStrike" dirty="0">
                          <a:effectLst/>
                          <a:hlinkClick r:id="rId8"/>
                        </a:rPr>
                        <a:t>Wood</a:t>
                      </a:r>
                      <a:endParaRPr lang="en-CA" sz="1800" b="0" i="0" u="none" strike="noStrike" dirty="0">
                        <a:solidFill>
                          <a:srgbClr val="0000FF"/>
                        </a:solidFill>
                        <a:effectLst/>
                        <a:latin typeface="Times New Roman" panose="02020603050405020304" pitchFamily="18" charset="0"/>
                      </a:endParaRPr>
                    </a:p>
                  </a:txBody>
                  <a:tcPr marL="252000" marR="36000" marT="9525" marB="0" anchor="ctr"/>
                </a:tc>
                <a:tc>
                  <a:txBody>
                    <a:bodyPr/>
                    <a:lstStyle/>
                    <a:p>
                      <a:pPr algn="ctr" fontAlgn="b"/>
                      <a:r>
                        <a:rPr lang="en-CA" sz="1800" u="none" strike="noStrike" dirty="0">
                          <a:effectLst/>
                        </a:rPr>
                        <a:t>solid</a:t>
                      </a:r>
                      <a:endParaRPr lang="en-CA" sz="1800" b="0" i="0" u="none" strike="noStrike" dirty="0">
                        <a:effectLst/>
                        <a:latin typeface="Times New Roman" panose="02020603050405020304" pitchFamily="18" charset="0"/>
                      </a:endParaRPr>
                    </a:p>
                  </a:txBody>
                  <a:tcPr marL="9525" marR="9525" marT="9525" marB="0" anchor="ctr"/>
                </a:tc>
                <a:tc>
                  <a:txBody>
                    <a:bodyPr/>
                    <a:lstStyle/>
                    <a:p>
                      <a:pPr algn="r" fontAlgn="b"/>
                      <a:r>
                        <a:rPr lang="en-CA" sz="1800" u="none" strike="noStrike" dirty="0">
                          <a:effectLst/>
                        </a:rPr>
                        <a:t>1700-2900</a:t>
                      </a:r>
                      <a:endParaRPr lang="en-CA" sz="1800" b="0" i="0" u="none" strike="noStrike" dirty="0">
                        <a:effectLst/>
                        <a:latin typeface="Times New Roman" panose="02020603050405020304" pitchFamily="18" charset="0"/>
                      </a:endParaRPr>
                    </a:p>
                  </a:txBody>
                  <a:tcPr marL="9525" marR="216000" marT="9525" marB="0" anchor="ctr"/>
                </a:tc>
                <a:tc>
                  <a:txBody>
                    <a:bodyPr/>
                    <a:lstStyle/>
                    <a:p>
                      <a:pPr algn="r" fontAlgn="b"/>
                      <a:r>
                        <a:rPr lang="en-CA" sz="1800" u="none" strike="noStrike" dirty="0">
                          <a:effectLst/>
                        </a:rPr>
                        <a:t>407-694</a:t>
                      </a:r>
                      <a:endParaRPr lang="en-CA" sz="1800" b="0" i="0" u="none" strike="noStrike" dirty="0">
                        <a:effectLst/>
                        <a:latin typeface="Arial" panose="020B0604020202020204" pitchFamily="34" charset="0"/>
                      </a:endParaRPr>
                    </a:p>
                  </a:txBody>
                  <a:tcPr marL="72000" marR="288000" marT="9525" marB="0" anchor="ctr"/>
                </a:tc>
              </a:tr>
              <a:tr h="238991">
                <a:tc>
                  <a:txBody>
                    <a:bodyPr/>
                    <a:lstStyle/>
                    <a:p>
                      <a:pPr algn="l" fontAlgn="b"/>
                      <a:r>
                        <a:rPr lang="en-CA" sz="1800" u="none" strike="noStrike">
                          <a:effectLst/>
                          <a:hlinkClick r:id="rId9"/>
                        </a:rPr>
                        <a:t>Gypsum</a:t>
                      </a:r>
                      <a:endParaRPr lang="en-CA" sz="1800" b="0" i="0" u="none" strike="noStrike">
                        <a:solidFill>
                          <a:srgbClr val="0000FF"/>
                        </a:solidFill>
                        <a:effectLst/>
                        <a:latin typeface="Times New Roman" panose="02020603050405020304" pitchFamily="18" charset="0"/>
                      </a:endParaRPr>
                    </a:p>
                  </a:txBody>
                  <a:tcPr marL="252000" marR="36000" marT="9525" marB="0" anchor="ctr"/>
                </a:tc>
                <a:tc>
                  <a:txBody>
                    <a:bodyPr/>
                    <a:lstStyle/>
                    <a:p>
                      <a:pPr algn="ctr" fontAlgn="b"/>
                      <a:r>
                        <a:rPr lang="en-CA" sz="1800" u="none" strike="noStrike" dirty="0">
                          <a:effectLst/>
                        </a:rPr>
                        <a:t>solid</a:t>
                      </a:r>
                      <a:endParaRPr lang="en-CA" sz="1800" b="0" i="0" u="none" strike="noStrike" dirty="0">
                        <a:effectLst/>
                        <a:latin typeface="Times New Roman" panose="02020603050405020304" pitchFamily="18" charset="0"/>
                      </a:endParaRPr>
                    </a:p>
                  </a:txBody>
                  <a:tcPr marL="9525" marR="9525" marT="9525" marB="0" anchor="ctr"/>
                </a:tc>
                <a:tc>
                  <a:txBody>
                    <a:bodyPr/>
                    <a:lstStyle/>
                    <a:p>
                      <a:pPr algn="r" fontAlgn="b"/>
                      <a:r>
                        <a:rPr lang="en-CA" sz="1800" u="none" strike="noStrike" dirty="0">
                          <a:effectLst/>
                        </a:rPr>
                        <a:t>1090</a:t>
                      </a:r>
                      <a:endParaRPr lang="en-CA" sz="1800" b="0" i="0" u="none" strike="noStrike" dirty="0">
                        <a:effectLst/>
                        <a:latin typeface="Times New Roman" panose="02020603050405020304" pitchFamily="18" charset="0"/>
                      </a:endParaRPr>
                    </a:p>
                  </a:txBody>
                  <a:tcPr marL="9525" marR="216000" marT="9525" marB="0" anchor="ctr"/>
                </a:tc>
                <a:tc>
                  <a:txBody>
                    <a:bodyPr/>
                    <a:lstStyle/>
                    <a:p>
                      <a:pPr algn="r" fontAlgn="b"/>
                      <a:r>
                        <a:rPr lang="en-CA" sz="1800" u="none" strike="noStrike" dirty="0">
                          <a:effectLst/>
                        </a:rPr>
                        <a:t>261</a:t>
                      </a:r>
                      <a:endParaRPr lang="en-CA" sz="1800" b="0" i="0" u="none" strike="noStrike" dirty="0">
                        <a:effectLst/>
                        <a:latin typeface="Arial" panose="020B0604020202020204" pitchFamily="34" charset="0"/>
                      </a:endParaRPr>
                    </a:p>
                  </a:txBody>
                  <a:tcPr marL="72000" marR="288000" marT="9525" marB="0" anchor="ctr"/>
                </a:tc>
              </a:tr>
              <a:tr h="238991">
                <a:tc>
                  <a:txBody>
                    <a:bodyPr/>
                    <a:lstStyle/>
                    <a:p>
                      <a:pPr algn="l" fontAlgn="b"/>
                      <a:r>
                        <a:rPr lang="en-CA" sz="1800" u="none" strike="noStrike" dirty="0">
                          <a:effectLst/>
                        </a:rPr>
                        <a:t>Asphalt</a:t>
                      </a:r>
                      <a:endParaRPr lang="en-CA" sz="1800" b="0" i="0" u="none" strike="noStrike" dirty="0">
                        <a:solidFill>
                          <a:srgbClr val="0000FF"/>
                        </a:solidFill>
                        <a:effectLst/>
                        <a:latin typeface="Times New Roman" panose="02020603050405020304" pitchFamily="18" charset="0"/>
                      </a:endParaRPr>
                    </a:p>
                  </a:txBody>
                  <a:tcPr marL="252000" marR="36000" marT="9525" marB="0" anchor="ctr"/>
                </a:tc>
                <a:tc>
                  <a:txBody>
                    <a:bodyPr/>
                    <a:lstStyle/>
                    <a:p>
                      <a:pPr algn="ctr" fontAlgn="b"/>
                      <a:r>
                        <a:rPr lang="en-CA" sz="1800" u="none" strike="noStrike" dirty="0">
                          <a:effectLst/>
                        </a:rPr>
                        <a:t>solid</a:t>
                      </a:r>
                      <a:endParaRPr lang="en-CA" sz="1800" b="0" i="0" u="none" strike="noStrike" dirty="0">
                        <a:effectLst/>
                        <a:latin typeface="Times New Roman" panose="02020603050405020304" pitchFamily="18" charset="0"/>
                      </a:endParaRPr>
                    </a:p>
                  </a:txBody>
                  <a:tcPr marL="9525" marR="9525" marT="9525" marB="0" anchor="ctr"/>
                </a:tc>
                <a:tc>
                  <a:txBody>
                    <a:bodyPr/>
                    <a:lstStyle/>
                    <a:p>
                      <a:pPr algn="r" fontAlgn="b"/>
                      <a:r>
                        <a:rPr lang="en-CA" sz="1800" u="none" strike="noStrike" dirty="0">
                          <a:effectLst/>
                        </a:rPr>
                        <a:t>920</a:t>
                      </a:r>
                      <a:endParaRPr lang="en-CA" sz="1800" b="0" i="0" u="none" strike="noStrike" dirty="0">
                        <a:effectLst/>
                        <a:latin typeface="Times New Roman" panose="02020603050405020304" pitchFamily="18" charset="0"/>
                      </a:endParaRPr>
                    </a:p>
                  </a:txBody>
                  <a:tcPr marL="9525" marR="216000" marT="9525" marB="0" anchor="ctr"/>
                </a:tc>
                <a:tc>
                  <a:txBody>
                    <a:bodyPr/>
                    <a:lstStyle/>
                    <a:p>
                      <a:pPr algn="r" fontAlgn="b"/>
                      <a:r>
                        <a:rPr lang="en-CA" sz="1800" u="none" strike="noStrike" dirty="0">
                          <a:effectLst/>
                        </a:rPr>
                        <a:t>220</a:t>
                      </a:r>
                      <a:endParaRPr lang="en-CA" sz="1800" b="0" i="0" u="none" strike="noStrike" dirty="0">
                        <a:effectLst/>
                        <a:latin typeface="Arial" panose="020B0604020202020204" pitchFamily="34" charset="0"/>
                      </a:endParaRPr>
                    </a:p>
                  </a:txBody>
                  <a:tcPr marL="72000" marR="288000" marT="9525" marB="0" anchor="ctr"/>
                </a:tc>
              </a:tr>
              <a:tr h="238991">
                <a:tc>
                  <a:txBody>
                    <a:bodyPr/>
                    <a:lstStyle/>
                    <a:p>
                      <a:pPr algn="l" fontAlgn="b"/>
                      <a:r>
                        <a:rPr lang="en-CA" sz="1800" u="none" strike="noStrike" dirty="0">
                          <a:effectLst/>
                        </a:rPr>
                        <a:t>Concrete</a:t>
                      </a:r>
                      <a:endParaRPr lang="en-CA" sz="1800" b="0" i="0" u="none" strike="noStrike" dirty="0">
                        <a:solidFill>
                          <a:srgbClr val="0000FF"/>
                        </a:solidFill>
                        <a:effectLst/>
                        <a:latin typeface="Times New Roman" panose="02020603050405020304" pitchFamily="18" charset="0"/>
                      </a:endParaRPr>
                    </a:p>
                  </a:txBody>
                  <a:tcPr marL="252000" marR="36000" marT="9525" marB="0" anchor="ctr"/>
                </a:tc>
                <a:tc>
                  <a:txBody>
                    <a:bodyPr/>
                    <a:lstStyle/>
                    <a:p>
                      <a:pPr algn="ctr" fontAlgn="b"/>
                      <a:r>
                        <a:rPr lang="en-CA" sz="1800" u="none" strike="noStrike" dirty="0">
                          <a:effectLst/>
                        </a:rPr>
                        <a:t>solid</a:t>
                      </a:r>
                      <a:endParaRPr lang="en-CA" sz="1800" b="0" i="0" u="none" strike="noStrike" dirty="0">
                        <a:effectLst/>
                        <a:latin typeface="Times New Roman" panose="02020603050405020304" pitchFamily="18" charset="0"/>
                      </a:endParaRPr>
                    </a:p>
                  </a:txBody>
                  <a:tcPr marL="9525" marR="9525" marT="9525" marB="0" anchor="ctr"/>
                </a:tc>
                <a:tc>
                  <a:txBody>
                    <a:bodyPr/>
                    <a:lstStyle/>
                    <a:p>
                      <a:pPr algn="r" fontAlgn="b"/>
                      <a:r>
                        <a:rPr lang="en-CA" sz="1800" u="none" strike="noStrike" dirty="0">
                          <a:effectLst/>
                        </a:rPr>
                        <a:t>880</a:t>
                      </a:r>
                      <a:endParaRPr lang="en-CA" sz="1800" b="0" i="0" u="none" strike="noStrike" dirty="0">
                        <a:effectLst/>
                        <a:latin typeface="Times New Roman" panose="02020603050405020304" pitchFamily="18" charset="0"/>
                      </a:endParaRPr>
                    </a:p>
                  </a:txBody>
                  <a:tcPr marL="9525" marR="216000" marT="9525" marB="0" anchor="ctr"/>
                </a:tc>
                <a:tc>
                  <a:txBody>
                    <a:bodyPr/>
                    <a:lstStyle/>
                    <a:p>
                      <a:pPr algn="r" fontAlgn="b"/>
                      <a:r>
                        <a:rPr lang="en-CA" sz="1800" u="none" strike="noStrike" dirty="0">
                          <a:effectLst/>
                        </a:rPr>
                        <a:t>210</a:t>
                      </a:r>
                      <a:endParaRPr lang="en-CA" sz="1800" b="0" i="0" u="none" strike="noStrike" dirty="0">
                        <a:effectLst/>
                        <a:latin typeface="Arial" panose="020B0604020202020204" pitchFamily="34" charset="0"/>
                      </a:endParaRPr>
                    </a:p>
                  </a:txBody>
                  <a:tcPr marL="72000" marR="288000" marT="9525" marB="0" anchor="ctr"/>
                </a:tc>
              </a:tr>
              <a:tr h="238991">
                <a:tc>
                  <a:txBody>
                    <a:bodyPr/>
                    <a:lstStyle/>
                    <a:p>
                      <a:pPr algn="l" fontAlgn="b"/>
                      <a:r>
                        <a:rPr lang="en-CA" sz="1800" u="none" strike="noStrike" dirty="0">
                          <a:effectLst/>
                        </a:rPr>
                        <a:t>Marble, mica</a:t>
                      </a:r>
                      <a:endParaRPr lang="en-CA" sz="1800" b="0" i="0" u="none" strike="noStrike" dirty="0">
                        <a:solidFill>
                          <a:srgbClr val="0000FF"/>
                        </a:solidFill>
                        <a:effectLst/>
                        <a:latin typeface="Times New Roman" panose="02020603050405020304" pitchFamily="18" charset="0"/>
                      </a:endParaRPr>
                    </a:p>
                  </a:txBody>
                  <a:tcPr marL="252000" marR="36000" marT="9525" marB="0" anchor="ctr"/>
                </a:tc>
                <a:tc>
                  <a:txBody>
                    <a:bodyPr/>
                    <a:lstStyle/>
                    <a:p>
                      <a:pPr algn="ctr" fontAlgn="b"/>
                      <a:r>
                        <a:rPr lang="en-CA" sz="1800" u="none" strike="noStrike" dirty="0">
                          <a:effectLst/>
                        </a:rPr>
                        <a:t>solid</a:t>
                      </a:r>
                      <a:endParaRPr lang="en-CA" sz="1800" b="0" i="0" u="none" strike="noStrike" dirty="0">
                        <a:effectLst/>
                        <a:latin typeface="Times New Roman" panose="02020603050405020304" pitchFamily="18" charset="0"/>
                      </a:endParaRPr>
                    </a:p>
                  </a:txBody>
                  <a:tcPr marL="9525" marR="9525" marT="9525" marB="0" anchor="ctr"/>
                </a:tc>
                <a:tc>
                  <a:txBody>
                    <a:bodyPr/>
                    <a:lstStyle/>
                    <a:p>
                      <a:pPr algn="r" fontAlgn="b"/>
                      <a:r>
                        <a:rPr lang="en-CA" sz="1800" u="none" strike="noStrike" dirty="0">
                          <a:effectLst/>
                        </a:rPr>
                        <a:t>880</a:t>
                      </a:r>
                      <a:endParaRPr lang="en-CA" sz="1800" b="0" i="0" u="none" strike="noStrike" dirty="0">
                        <a:effectLst/>
                        <a:latin typeface="Times New Roman" panose="02020603050405020304" pitchFamily="18" charset="0"/>
                      </a:endParaRPr>
                    </a:p>
                  </a:txBody>
                  <a:tcPr marL="9525" marR="216000" marT="9525" marB="0" anchor="ctr"/>
                </a:tc>
                <a:tc>
                  <a:txBody>
                    <a:bodyPr/>
                    <a:lstStyle/>
                    <a:p>
                      <a:pPr algn="r" fontAlgn="b"/>
                      <a:r>
                        <a:rPr lang="en-CA" sz="1800" u="none" strike="noStrike" dirty="0">
                          <a:effectLst/>
                        </a:rPr>
                        <a:t>210</a:t>
                      </a:r>
                      <a:endParaRPr lang="en-CA" sz="1800" b="0" i="0" u="none" strike="noStrike" dirty="0">
                        <a:effectLst/>
                        <a:latin typeface="Arial" panose="020B0604020202020204" pitchFamily="34" charset="0"/>
                      </a:endParaRPr>
                    </a:p>
                  </a:txBody>
                  <a:tcPr marL="72000" marR="288000" marT="9525" marB="0" anchor="ctr"/>
                </a:tc>
              </a:tr>
              <a:tr h="238991">
                <a:tc>
                  <a:txBody>
                    <a:bodyPr/>
                    <a:lstStyle/>
                    <a:p>
                      <a:pPr algn="l" fontAlgn="b"/>
                      <a:r>
                        <a:rPr lang="en-CA" sz="1800" u="none" strike="noStrike" dirty="0">
                          <a:effectLst/>
                          <a:hlinkClick r:id="rId10"/>
                        </a:rPr>
                        <a:t>Brick</a:t>
                      </a:r>
                      <a:endParaRPr lang="en-CA" sz="1800" b="0" i="0" u="none" strike="noStrike" dirty="0">
                        <a:solidFill>
                          <a:srgbClr val="0000FF"/>
                        </a:solidFill>
                        <a:effectLst/>
                        <a:latin typeface="Times New Roman" panose="02020603050405020304" pitchFamily="18" charset="0"/>
                      </a:endParaRPr>
                    </a:p>
                  </a:txBody>
                  <a:tcPr marL="252000" marR="36000" marT="9525" marB="0" anchor="ctr"/>
                </a:tc>
                <a:tc>
                  <a:txBody>
                    <a:bodyPr/>
                    <a:lstStyle/>
                    <a:p>
                      <a:pPr algn="ctr" fontAlgn="b"/>
                      <a:r>
                        <a:rPr lang="en-CA" sz="1800" u="none" strike="noStrike" dirty="0">
                          <a:effectLst/>
                        </a:rPr>
                        <a:t>solid</a:t>
                      </a:r>
                      <a:endParaRPr lang="en-CA" sz="1800" b="0" i="0" u="none" strike="noStrike" dirty="0">
                        <a:effectLst/>
                        <a:latin typeface="Times New Roman" panose="02020603050405020304" pitchFamily="18" charset="0"/>
                      </a:endParaRPr>
                    </a:p>
                  </a:txBody>
                  <a:tcPr marL="9525" marR="9525" marT="9525" marB="0" anchor="ctr"/>
                </a:tc>
                <a:tc>
                  <a:txBody>
                    <a:bodyPr/>
                    <a:lstStyle/>
                    <a:p>
                      <a:pPr algn="r" fontAlgn="b"/>
                      <a:r>
                        <a:rPr lang="en-CA" sz="1800" u="none" strike="noStrike" dirty="0">
                          <a:effectLst/>
                        </a:rPr>
                        <a:t>840</a:t>
                      </a:r>
                      <a:endParaRPr lang="en-CA" sz="1800" b="0" i="0" u="none" strike="noStrike" dirty="0">
                        <a:effectLst/>
                        <a:latin typeface="Times New Roman" panose="02020603050405020304" pitchFamily="18" charset="0"/>
                      </a:endParaRPr>
                    </a:p>
                  </a:txBody>
                  <a:tcPr marL="9525" marR="216000" marT="9525" marB="0" anchor="ctr"/>
                </a:tc>
                <a:tc>
                  <a:txBody>
                    <a:bodyPr/>
                    <a:lstStyle/>
                    <a:p>
                      <a:pPr algn="r" fontAlgn="b"/>
                      <a:r>
                        <a:rPr lang="en-CA" sz="1800" u="none" strike="noStrike" dirty="0">
                          <a:effectLst/>
                        </a:rPr>
                        <a:t>201</a:t>
                      </a:r>
                      <a:endParaRPr lang="en-CA" sz="1800" b="0" i="0" u="none" strike="noStrike" dirty="0">
                        <a:effectLst/>
                        <a:latin typeface="Arial" panose="020B0604020202020204" pitchFamily="34" charset="0"/>
                      </a:endParaRPr>
                    </a:p>
                  </a:txBody>
                  <a:tcPr marL="72000" marR="288000" marT="9525" marB="0" anchor="ctr"/>
                </a:tc>
              </a:tr>
              <a:tr h="238991">
                <a:tc>
                  <a:txBody>
                    <a:bodyPr/>
                    <a:lstStyle/>
                    <a:p>
                      <a:pPr algn="l" fontAlgn="b"/>
                      <a:r>
                        <a:rPr lang="en-CA" sz="1800" u="none" strike="noStrike" dirty="0">
                          <a:effectLst/>
                          <a:hlinkClick r:id="rId11"/>
                        </a:rPr>
                        <a:t>Glass, silica</a:t>
                      </a:r>
                      <a:endParaRPr lang="en-CA" sz="1800" b="0" i="0" u="none" strike="noStrike" dirty="0">
                        <a:solidFill>
                          <a:srgbClr val="0000FF"/>
                        </a:solidFill>
                        <a:effectLst/>
                        <a:latin typeface="Times New Roman" panose="02020603050405020304" pitchFamily="18" charset="0"/>
                      </a:endParaRPr>
                    </a:p>
                  </a:txBody>
                  <a:tcPr marL="252000" marR="36000" marT="9525" marB="0" anchor="ctr"/>
                </a:tc>
                <a:tc>
                  <a:txBody>
                    <a:bodyPr/>
                    <a:lstStyle/>
                    <a:p>
                      <a:pPr algn="ctr" fontAlgn="b"/>
                      <a:r>
                        <a:rPr lang="en-CA" sz="1800" u="none" strike="noStrike" dirty="0">
                          <a:effectLst/>
                        </a:rPr>
                        <a:t>solid</a:t>
                      </a:r>
                      <a:endParaRPr lang="en-CA" sz="1800" b="0" i="0" u="none" strike="noStrike" dirty="0">
                        <a:effectLst/>
                        <a:latin typeface="Times New Roman" panose="02020603050405020304" pitchFamily="18" charset="0"/>
                      </a:endParaRPr>
                    </a:p>
                  </a:txBody>
                  <a:tcPr marL="9525" marR="9525" marT="9525" marB="0" anchor="ctr"/>
                </a:tc>
                <a:tc>
                  <a:txBody>
                    <a:bodyPr/>
                    <a:lstStyle/>
                    <a:p>
                      <a:pPr algn="r" fontAlgn="b"/>
                      <a:r>
                        <a:rPr lang="en-CA" sz="1800" u="none" strike="noStrike" dirty="0">
                          <a:effectLst/>
                        </a:rPr>
                        <a:t>840</a:t>
                      </a:r>
                      <a:endParaRPr lang="en-CA" sz="1800" b="0" i="0" u="none" strike="noStrike" dirty="0">
                        <a:effectLst/>
                        <a:latin typeface="Times New Roman" panose="02020603050405020304" pitchFamily="18" charset="0"/>
                      </a:endParaRPr>
                    </a:p>
                  </a:txBody>
                  <a:tcPr marL="9525" marR="216000" marT="9525" marB="0" anchor="ctr"/>
                </a:tc>
                <a:tc>
                  <a:txBody>
                    <a:bodyPr/>
                    <a:lstStyle/>
                    <a:p>
                      <a:pPr algn="r" fontAlgn="b"/>
                      <a:r>
                        <a:rPr lang="en-CA" sz="1800" u="none" strike="noStrike" dirty="0">
                          <a:effectLst/>
                        </a:rPr>
                        <a:t>201</a:t>
                      </a:r>
                      <a:endParaRPr lang="en-CA" sz="1800" b="0" i="0" u="none" strike="noStrike" dirty="0">
                        <a:effectLst/>
                        <a:latin typeface="Arial" panose="020B0604020202020204" pitchFamily="34" charset="0"/>
                      </a:endParaRPr>
                    </a:p>
                  </a:txBody>
                  <a:tcPr marL="72000" marR="288000" marT="9525" marB="0" anchor="ctr"/>
                </a:tc>
              </a:tr>
              <a:tr h="238991">
                <a:tc>
                  <a:txBody>
                    <a:bodyPr/>
                    <a:lstStyle/>
                    <a:p>
                      <a:pPr algn="l" fontAlgn="b"/>
                      <a:r>
                        <a:rPr lang="en-CA" sz="1800" u="none" strike="noStrike" dirty="0">
                          <a:effectLst/>
                          <a:hlinkClick r:id="rId12"/>
                        </a:rPr>
                        <a:t>Sand</a:t>
                      </a:r>
                      <a:endParaRPr lang="en-CA" sz="1800" b="0" i="0" u="none" strike="noStrike" dirty="0">
                        <a:solidFill>
                          <a:srgbClr val="0000FF"/>
                        </a:solidFill>
                        <a:effectLst/>
                        <a:latin typeface="Times New Roman" panose="02020603050405020304" pitchFamily="18" charset="0"/>
                      </a:endParaRPr>
                    </a:p>
                  </a:txBody>
                  <a:tcPr marL="252000" marR="36000" marT="9525" marB="0" anchor="ctr"/>
                </a:tc>
                <a:tc>
                  <a:txBody>
                    <a:bodyPr/>
                    <a:lstStyle/>
                    <a:p>
                      <a:pPr algn="ctr" fontAlgn="b"/>
                      <a:r>
                        <a:rPr lang="en-CA" sz="1800" u="none" strike="noStrike" dirty="0">
                          <a:effectLst/>
                        </a:rPr>
                        <a:t>solid</a:t>
                      </a:r>
                      <a:endParaRPr lang="en-CA" sz="1800" b="0" i="0" u="none" strike="noStrike" dirty="0">
                        <a:effectLst/>
                        <a:latin typeface="Times New Roman" panose="02020603050405020304" pitchFamily="18" charset="0"/>
                      </a:endParaRPr>
                    </a:p>
                  </a:txBody>
                  <a:tcPr marL="9525" marR="9525" marT="9525" marB="0" anchor="ctr"/>
                </a:tc>
                <a:tc>
                  <a:txBody>
                    <a:bodyPr/>
                    <a:lstStyle/>
                    <a:p>
                      <a:pPr algn="r" fontAlgn="b"/>
                      <a:r>
                        <a:rPr lang="en-CA" sz="1800" u="none" strike="noStrike" dirty="0">
                          <a:effectLst/>
                        </a:rPr>
                        <a:t>835</a:t>
                      </a:r>
                      <a:endParaRPr lang="en-CA" sz="1800" b="0" i="0" u="none" strike="noStrike" dirty="0">
                        <a:effectLst/>
                        <a:latin typeface="Times New Roman" panose="02020603050405020304" pitchFamily="18" charset="0"/>
                      </a:endParaRPr>
                    </a:p>
                  </a:txBody>
                  <a:tcPr marL="9525" marR="216000" marT="9525" marB="0" anchor="ctr"/>
                </a:tc>
                <a:tc>
                  <a:txBody>
                    <a:bodyPr/>
                    <a:lstStyle/>
                    <a:p>
                      <a:pPr algn="r" fontAlgn="b"/>
                      <a:r>
                        <a:rPr lang="en-CA" sz="1800" u="none" strike="noStrike" dirty="0">
                          <a:effectLst/>
                        </a:rPr>
                        <a:t>200</a:t>
                      </a:r>
                      <a:endParaRPr lang="en-CA" sz="1800" b="0" i="0" u="none" strike="noStrike" dirty="0">
                        <a:effectLst/>
                        <a:latin typeface="Arial" panose="020B0604020202020204" pitchFamily="34" charset="0"/>
                      </a:endParaRPr>
                    </a:p>
                  </a:txBody>
                  <a:tcPr marL="72000" marR="288000" marT="9525" marB="0" anchor="ctr"/>
                </a:tc>
              </a:tr>
              <a:tr h="238991">
                <a:tc>
                  <a:txBody>
                    <a:bodyPr/>
                    <a:lstStyle/>
                    <a:p>
                      <a:pPr algn="l" fontAlgn="b"/>
                      <a:r>
                        <a:rPr lang="en-CA" sz="1800" u="none" strike="noStrike" dirty="0" smtClean="0">
                          <a:effectLst/>
                          <a:hlinkClick r:id="rId13"/>
                        </a:rPr>
                        <a:t>Soils</a:t>
                      </a:r>
                      <a:endParaRPr lang="en-CA" sz="1800" b="0" i="0" u="none" strike="noStrike" dirty="0">
                        <a:solidFill>
                          <a:srgbClr val="0000FF"/>
                        </a:solidFill>
                        <a:effectLst/>
                        <a:latin typeface="Times New Roman" panose="02020603050405020304" pitchFamily="18" charset="0"/>
                      </a:endParaRPr>
                    </a:p>
                  </a:txBody>
                  <a:tcPr marL="252000" marR="36000" marT="9525" marB="0" anchor="ctr"/>
                </a:tc>
                <a:tc>
                  <a:txBody>
                    <a:bodyPr/>
                    <a:lstStyle/>
                    <a:p>
                      <a:pPr algn="ctr" fontAlgn="b"/>
                      <a:r>
                        <a:rPr lang="en-CA" sz="1800" u="none" strike="noStrike" dirty="0">
                          <a:effectLst/>
                        </a:rPr>
                        <a:t>solid</a:t>
                      </a:r>
                      <a:endParaRPr lang="en-CA" sz="1800" b="0" i="0" u="none" strike="noStrike" dirty="0">
                        <a:effectLst/>
                        <a:latin typeface="Times New Roman" panose="02020603050405020304" pitchFamily="18" charset="0"/>
                      </a:endParaRPr>
                    </a:p>
                  </a:txBody>
                  <a:tcPr marL="9525" marR="9525" marT="9525" marB="0" anchor="ctr"/>
                </a:tc>
                <a:tc>
                  <a:txBody>
                    <a:bodyPr/>
                    <a:lstStyle/>
                    <a:p>
                      <a:pPr algn="r" fontAlgn="b"/>
                      <a:r>
                        <a:rPr lang="en-CA" sz="1800" u="none" strike="noStrike" dirty="0">
                          <a:effectLst/>
                        </a:rPr>
                        <a:t>800</a:t>
                      </a:r>
                      <a:endParaRPr lang="en-CA" sz="1800" b="0" i="0" u="none" strike="noStrike" dirty="0">
                        <a:effectLst/>
                        <a:latin typeface="Times New Roman" panose="02020603050405020304" pitchFamily="18" charset="0"/>
                      </a:endParaRPr>
                    </a:p>
                  </a:txBody>
                  <a:tcPr marL="9525" marR="216000" marT="9525" marB="0" anchor="ctr"/>
                </a:tc>
                <a:tc>
                  <a:txBody>
                    <a:bodyPr/>
                    <a:lstStyle/>
                    <a:p>
                      <a:pPr algn="r" fontAlgn="b"/>
                      <a:r>
                        <a:rPr lang="en-CA" sz="1800" u="none" strike="noStrike" dirty="0">
                          <a:effectLst/>
                        </a:rPr>
                        <a:t>191</a:t>
                      </a:r>
                      <a:endParaRPr lang="en-CA" sz="1800" b="0" i="0" u="none" strike="noStrike" dirty="0">
                        <a:effectLst/>
                        <a:latin typeface="Arial" panose="020B0604020202020204" pitchFamily="34" charset="0"/>
                      </a:endParaRPr>
                    </a:p>
                  </a:txBody>
                  <a:tcPr marL="72000" marR="288000" marT="9525" marB="0" anchor="ctr"/>
                </a:tc>
              </a:tr>
              <a:tr h="238991">
                <a:tc>
                  <a:txBody>
                    <a:bodyPr/>
                    <a:lstStyle/>
                    <a:p>
                      <a:pPr algn="l" fontAlgn="b"/>
                      <a:r>
                        <a:rPr lang="en-CA" sz="1800" u="none" strike="noStrike" dirty="0">
                          <a:effectLst/>
                          <a:hlinkClick r:id="rId14"/>
                        </a:rPr>
                        <a:t>Granite</a:t>
                      </a:r>
                      <a:endParaRPr lang="en-CA" sz="1800" b="0" i="0" u="none" strike="noStrike" dirty="0">
                        <a:solidFill>
                          <a:srgbClr val="0000FF"/>
                        </a:solidFill>
                        <a:effectLst/>
                        <a:latin typeface="Times New Roman" panose="02020603050405020304" pitchFamily="18" charset="0"/>
                      </a:endParaRPr>
                    </a:p>
                  </a:txBody>
                  <a:tcPr marL="252000" marR="36000" marT="9525" marB="0" anchor="ctr"/>
                </a:tc>
                <a:tc>
                  <a:txBody>
                    <a:bodyPr/>
                    <a:lstStyle/>
                    <a:p>
                      <a:pPr algn="ctr" fontAlgn="b"/>
                      <a:r>
                        <a:rPr lang="en-CA" sz="1800" u="none" strike="noStrike" dirty="0">
                          <a:effectLst/>
                        </a:rPr>
                        <a:t>solid</a:t>
                      </a:r>
                      <a:endParaRPr lang="en-CA" sz="1800" b="0" i="0" u="none" strike="noStrike" dirty="0">
                        <a:effectLst/>
                        <a:latin typeface="Times New Roman" panose="02020603050405020304" pitchFamily="18" charset="0"/>
                      </a:endParaRPr>
                    </a:p>
                  </a:txBody>
                  <a:tcPr marL="9525" marR="9525" marT="9525" marB="0" anchor="ctr"/>
                </a:tc>
                <a:tc>
                  <a:txBody>
                    <a:bodyPr/>
                    <a:lstStyle/>
                    <a:p>
                      <a:pPr algn="r" fontAlgn="b"/>
                      <a:r>
                        <a:rPr lang="en-CA" sz="1800" u="none" strike="noStrike" dirty="0">
                          <a:effectLst/>
                        </a:rPr>
                        <a:t>790</a:t>
                      </a:r>
                      <a:endParaRPr lang="en-CA" sz="1800" b="0" i="0" u="none" strike="noStrike" dirty="0">
                        <a:effectLst/>
                        <a:latin typeface="Times New Roman" panose="02020603050405020304" pitchFamily="18" charset="0"/>
                      </a:endParaRPr>
                    </a:p>
                  </a:txBody>
                  <a:tcPr marL="9525" marR="216000" marT="9525" marB="0" anchor="ctr"/>
                </a:tc>
                <a:tc>
                  <a:txBody>
                    <a:bodyPr/>
                    <a:lstStyle/>
                    <a:p>
                      <a:pPr algn="r" fontAlgn="b"/>
                      <a:r>
                        <a:rPr lang="en-CA" sz="1800" u="none" strike="noStrike" dirty="0">
                          <a:effectLst/>
                        </a:rPr>
                        <a:t>189</a:t>
                      </a:r>
                      <a:endParaRPr lang="en-CA" sz="1800" b="0" i="0" u="none" strike="noStrike" dirty="0">
                        <a:effectLst/>
                        <a:latin typeface="Arial" panose="020B0604020202020204" pitchFamily="34" charset="0"/>
                      </a:endParaRPr>
                    </a:p>
                  </a:txBody>
                  <a:tcPr marL="72000" marR="288000" marT="9525" marB="0" anchor="ctr"/>
                </a:tc>
              </a:tr>
              <a:tr h="238991">
                <a:tc>
                  <a:txBody>
                    <a:bodyPr/>
                    <a:lstStyle/>
                    <a:p>
                      <a:pPr algn="l" fontAlgn="b"/>
                      <a:r>
                        <a:rPr lang="en-CA" sz="1800" u="none" strike="noStrike" dirty="0" smtClean="0">
                          <a:effectLst/>
                        </a:rPr>
                        <a:t>Hydrogen</a:t>
                      </a:r>
                      <a:r>
                        <a:rPr lang="en-CA" sz="1800" u="none" strike="noStrike" dirty="0" smtClean="0">
                          <a:solidFill>
                            <a:srgbClr val="FF0000"/>
                          </a:solidFill>
                          <a:effectLst/>
                        </a:rPr>
                        <a:t>* </a:t>
                      </a:r>
                      <a:endParaRPr lang="en-CA" sz="1800" b="0" i="0" u="none" strike="noStrike" dirty="0">
                        <a:solidFill>
                          <a:srgbClr val="FF0000"/>
                        </a:solidFill>
                        <a:effectLst/>
                        <a:latin typeface="Times New Roman" panose="02020603050405020304" pitchFamily="18" charset="0"/>
                      </a:endParaRPr>
                    </a:p>
                  </a:txBody>
                  <a:tcPr marL="252000" marR="36000" marT="9525" marB="0" anchor="ctr"/>
                </a:tc>
                <a:tc>
                  <a:txBody>
                    <a:bodyPr/>
                    <a:lstStyle/>
                    <a:p>
                      <a:pPr algn="ctr" fontAlgn="b"/>
                      <a:r>
                        <a:rPr lang="en-CA" sz="1800" u="none" strike="noStrike" dirty="0" smtClean="0">
                          <a:effectLst/>
                        </a:rPr>
                        <a:t>gas</a:t>
                      </a:r>
                      <a:endParaRPr lang="en-CA" sz="1800" b="0" i="0" u="none" strike="noStrike" dirty="0">
                        <a:effectLst/>
                        <a:latin typeface="Times New Roman" panose="02020603050405020304" pitchFamily="18" charset="0"/>
                      </a:endParaRPr>
                    </a:p>
                  </a:txBody>
                  <a:tcPr marL="9525" marR="9525" marT="9525" marB="0" anchor="ctr"/>
                </a:tc>
                <a:tc>
                  <a:txBody>
                    <a:bodyPr/>
                    <a:lstStyle/>
                    <a:p>
                      <a:pPr algn="r" fontAlgn="b"/>
                      <a:r>
                        <a:rPr lang="en-CA" sz="1800" b="0" i="0" u="none" strike="noStrike" dirty="0" smtClean="0">
                          <a:effectLst/>
                          <a:latin typeface="+mn-lt"/>
                        </a:rPr>
                        <a:t>14320</a:t>
                      </a:r>
                      <a:endParaRPr lang="en-CA" sz="1800" b="0" i="0" u="none" strike="noStrike" dirty="0">
                        <a:effectLst/>
                        <a:latin typeface="Times New Roman" panose="02020603050405020304" pitchFamily="18" charset="0"/>
                      </a:endParaRPr>
                    </a:p>
                  </a:txBody>
                  <a:tcPr marL="9525" marR="216000" marT="9525" marB="0" anchor="ctr"/>
                </a:tc>
                <a:tc>
                  <a:txBody>
                    <a:bodyPr/>
                    <a:lstStyle/>
                    <a:p>
                      <a:pPr algn="r" fontAlgn="b"/>
                      <a:r>
                        <a:rPr lang="en-CA" sz="1800" u="none" strike="noStrike" dirty="0" smtClean="0">
                          <a:effectLst/>
                        </a:rPr>
                        <a:t>3421</a:t>
                      </a:r>
                      <a:endParaRPr lang="en-CA" sz="1800" b="0" i="0" u="none" strike="noStrike" dirty="0">
                        <a:effectLst/>
                        <a:latin typeface="Arial" panose="020B0604020202020204" pitchFamily="34" charset="0"/>
                      </a:endParaRPr>
                    </a:p>
                  </a:txBody>
                  <a:tcPr marL="72000" marR="288000" marT="9525" marB="0" anchor="ctr"/>
                </a:tc>
              </a:tr>
              <a:tr h="238991">
                <a:tc>
                  <a:txBody>
                    <a:bodyPr/>
                    <a:lstStyle/>
                    <a:p>
                      <a:pPr algn="l" fontAlgn="b"/>
                      <a:r>
                        <a:rPr lang="en-CA" sz="1800" u="none" strike="noStrike" dirty="0" smtClean="0">
                          <a:effectLst/>
                          <a:latin typeface="+mn-lt"/>
                        </a:rPr>
                        <a:t>Nitrogen</a:t>
                      </a:r>
                      <a:endParaRPr lang="en-CA" sz="1800" b="0" i="0" u="none" strike="noStrike" dirty="0">
                        <a:solidFill>
                          <a:srgbClr val="0000FF"/>
                        </a:solidFill>
                        <a:effectLst/>
                        <a:latin typeface="+mn-lt"/>
                      </a:endParaRPr>
                    </a:p>
                  </a:txBody>
                  <a:tcPr marL="252000" marR="36000" marT="9525" marB="0" anchor="ctr"/>
                </a:tc>
                <a:tc>
                  <a:txBody>
                    <a:bodyPr/>
                    <a:lstStyle/>
                    <a:p>
                      <a:pPr algn="ctr" fontAlgn="b"/>
                      <a:r>
                        <a:rPr lang="en-CA" sz="1800" u="none" strike="noStrike" dirty="0" smtClean="0">
                          <a:effectLst/>
                          <a:latin typeface="+mn-lt"/>
                        </a:rPr>
                        <a:t>gas</a:t>
                      </a:r>
                      <a:endParaRPr lang="en-CA" sz="1800" b="0" i="0" u="none" strike="noStrike" dirty="0">
                        <a:effectLst/>
                        <a:latin typeface="+mn-lt"/>
                      </a:endParaRPr>
                    </a:p>
                  </a:txBody>
                  <a:tcPr marL="9525" marR="9525" marT="9525" marB="0" anchor="ctr"/>
                </a:tc>
                <a:tc>
                  <a:txBody>
                    <a:bodyPr/>
                    <a:lstStyle/>
                    <a:p>
                      <a:pPr algn="r" fontAlgn="b"/>
                      <a:r>
                        <a:rPr lang="en-CA" sz="1800" b="0" i="0" u="none" strike="noStrike" dirty="0" smtClean="0">
                          <a:effectLst/>
                          <a:latin typeface="+mn-lt"/>
                        </a:rPr>
                        <a:t>1040</a:t>
                      </a:r>
                      <a:endParaRPr lang="en-CA" sz="1800" b="0" i="0" u="none" strike="noStrike" dirty="0">
                        <a:effectLst/>
                        <a:latin typeface="+mn-lt"/>
                      </a:endParaRPr>
                    </a:p>
                  </a:txBody>
                  <a:tcPr marL="9525" marR="216000" marT="9525" marB="0" anchor="ctr"/>
                </a:tc>
                <a:tc>
                  <a:txBody>
                    <a:bodyPr/>
                    <a:lstStyle/>
                    <a:p>
                      <a:pPr algn="r" fontAlgn="b"/>
                      <a:r>
                        <a:rPr lang="en-CA" sz="1800" u="none" strike="noStrike" dirty="0" smtClean="0">
                          <a:effectLst/>
                          <a:latin typeface="+mn-lt"/>
                        </a:rPr>
                        <a:t>249</a:t>
                      </a:r>
                      <a:endParaRPr lang="en-CA" sz="1800" b="0" i="0" u="none" strike="noStrike" dirty="0">
                        <a:effectLst/>
                        <a:latin typeface="+mn-lt"/>
                      </a:endParaRPr>
                    </a:p>
                  </a:txBody>
                  <a:tcPr marL="72000" marR="288000" marT="9525" marB="0" anchor="ctr"/>
                </a:tc>
              </a:tr>
              <a:tr h="238991">
                <a:tc>
                  <a:txBody>
                    <a:bodyPr/>
                    <a:lstStyle/>
                    <a:p>
                      <a:pPr algn="l" fontAlgn="b"/>
                      <a:r>
                        <a:rPr lang="en-CA" sz="1800" b="0" i="0" u="none" strike="noStrike" dirty="0" smtClean="0">
                          <a:solidFill>
                            <a:schemeClr val="tx1"/>
                          </a:solidFill>
                          <a:effectLst/>
                          <a:latin typeface="+mn-lt"/>
                        </a:rPr>
                        <a:t>Air (STP)</a:t>
                      </a:r>
                      <a:endParaRPr lang="en-CA" sz="1800" b="0" i="0" u="none" strike="noStrike" dirty="0">
                        <a:solidFill>
                          <a:schemeClr val="tx1"/>
                        </a:solidFill>
                        <a:effectLst/>
                        <a:latin typeface="+mn-lt"/>
                      </a:endParaRPr>
                    </a:p>
                  </a:txBody>
                  <a:tcPr marL="252000" marR="36000" marT="9525" marB="0" anchor="ctr"/>
                </a:tc>
                <a:tc>
                  <a:txBody>
                    <a:bodyPr/>
                    <a:lstStyle/>
                    <a:p>
                      <a:pPr algn="ctr" fontAlgn="b"/>
                      <a:r>
                        <a:rPr lang="en-CA" sz="1800" b="0" i="0" u="none" strike="noStrike" dirty="0" smtClean="0">
                          <a:solidFill>
                            <a:schemeClr val="tx1"/>
                          </a:solidFill>
                          <a:effectLst/>
                          <a:latin typeface="+mn-lt"/>
                        </a:rPr>
                        <a:t>gas</a:t>
                      </a:r>
                      <a:endParaRPr lang="en-CA" sz="1800" b="0" i="0" u="none" strike="noStrike" dirty="0">
                        <a:solidFill>
                          <a:schemeClr val="tx1"/>
                        </a:solidFill>
                        <a:effectLst/>
                        <a:latin typeface="+mn-lt"/>
                      </a:endParaRPr>
                    </a:p>
                  </a:txBody>
                  <a:tcPr marL="9525" marR="9525" marT="9525" marB="0" anchor="ctr"/>
                </a:tc>
                <a:tc>
                  <a:txBody>
                    <a:bodyPr/>
                    <a:lstStyle/>
                    <a:p>
                      <a:pPr algn="r" fontAlgn="b"/>
                      <a:r>
                        <a:rPr lang="en-CA" sz="1800" b="0" i="0" u="none" strike="noStrike" dirty="0" smtClean="0">
                          <a:solidFill>
                            <a:schemeClr val="tx1"/>
                          </a:solidFill>
                          <a:effectLst/>
                          <a:latin typeface="+mn-lt"/>
                        </a:rPr>
                        <a:t>1012</a:t>
                      </a:r>
                      <a:endParaRPr lang="en-CA" sz="1800" b="0" i="0" u="none" strike="noStrike" dirty="0">
                        <a:solidFill>
                          <a:schemeClr val="tx1"/>
                        </a:solidFill>
                        <a:effectLst/>
                        <a:latin typeface="+mn-lt"/>
                      </a:endParaRPr>
                    </a:p>
                  </a:txBody>
                  <a:tcPr marL="9525" marR="216000" marT="9525" marB="0" anchor="ctr"/>
                </a:tc>
                <a:tc>
                  <a:txBody>
                    <a:bodyPr/>
                    <a:lstStyle/>
                    <a:p>
                      <a:pPr algn="r" fontAlgn="b"/>
                      <a:r>
                        <a:rPr lang="en-CA" sz="1800" b="0" i="0" u="none" strike="noStrike" dirty="0" smtClean="0">
                          <a:solidFill>
                            <a:schemeClr val="tx1"/>
                          </a:solidFill>
                          <a:effectLst/>
                          <a:latin typeface="+mn-lt"/>
                        </a:rPr>
                        <a:t>242</a:t>
                      </a:r>
                      <a:endParaRPr lang="en-CA" sz="1800" b="0" i="0" u="none" strike="noStrike" dirty="0">
                        <a:solidFill>
                          <a:schemeClr val="tx1"/>
                        </a:solidFill>
                        <a:effectLst/>
                        <a:latin typeface="+mn-lt"/>
                      </a:endParaRPr>
                    </a:p>
                  </a:txBody>
                  <a:tcPr marL="72000" marR="288000" marT="9525" marB="0" anchor="ctr"/>
                </a:tc>
              </a:tr>
              <a:tr h="238991">
                <a:tc>
                  <a:txBody>
                    <a:bodyPr/>
                    <a:lstStyle/>
                    <a:p>
                      <a:pPr algn="l" fontAlgn="b"/>
                      <a:r>
                        <a:rPr lang="en-CA" sz="1800" u="none" strike="noStrike" dirty="0" smtClean="0">
                          <a:effectLst/>
                          <a:latin typeface="+mn-lt"/>
                        </a:rPr>
                        <a:t>Iron</a:t>
                      </a:r>
                      <a:endParaRPr lang="en-CA" sz="1800" b="0" i="0" u="none" strike="noStrike" dirty="0">
                        <a:solidFill>
                          <a:srgbClr val="0000FF"/>
                        </a:solidFill>
                        <a:effectLst/>
                        <a:latin typeface="+mn-lt"/>
                      </a:endParaRPr>
                    </a:p>
                  </a:txBody>
                  <a:tcPr marL="252000" marR="36000" marT="9525" marB="0" anchor="ctr"/>
                </a:tc>
                <a:tc>
                  <a:txBody>
                    <a:bodyPr/>
                    <a:lstStyle/>
                    <a:p>
                      <a:pPr algn="ctr" fontAlgn="b"/>
                      <a:r>
                        <a:rPr lang="en-CA" sz="1800" u="none" strike="noStrike" dirty="0">
                          <a:effectLst/>
                          <a:latin typeface="+mn-lt"/>
                        </a:rPr>
                        <a:t>solid</a:t>
                      </a:r>
                      <a:endParaRPr lang="en-CA" sz="1800" b="0" i="0" u="none" strike="noStrike" dirty="0">
                        <a:effectLst/>
                        <a:latin typeface="+mn-lt"/>
                      </a:endParaRPr>
                    </a:p>
                  </a:txBody>
                  <a:tcPr marL="9525" marR="9525" marT="9525" marB="0" anchor="ctr"/>
                </a:tc>
                <a:tc>
                  <a:txBody>
                    <a:bodyPr/>
                    <a:lstStyle/>
                    <a:p>
                      <a:pPr algn="r" fontAlgn="b"/>
                      <a:r>
                        <a:rPr lang="en-CA" sz="1800" u="none" strike="noStrike" dirty="0" smtClean="0">
                          <a:effectLst/>
                          <a:latin typeface="+mn-lt"/>
                        </a:rPr>
                        <a:t>412</a:t>
                      </a:r>
                      <a:endParaRPr lang="en-CA" sz="1800" b="0" i="0" u="none" strike="noStrike" dirty="0">
                        <a:effectLst/>
                        <a:latin typeface="+mn-lt"/>
                      </a:endParaRPr>
                    </a:p>
                  </a:txBody>
                  <a:tcPr marL="9525" marR="216000" marT="9525" marB="0" anchor="ctr"/>
                </a:tc>
                <a:tc>
                  <a:txBody>
                    <a:bodyPr/>
                    <a:lstStyle/>
                    <a:p>
                      <a:pPr algn="r" fontAlgn="b"/>
                      <a:r>
                        <a:rPr lang="en-CA" sz="1800" u="none" strike="noStrike" dirty="0" smtClean="0">
                          <a:effectLst/>
                          <a:latin typeface="+mn-lt"/>
                        </a:rPr>
                        <a:t>120</a:t>
                      </a:r>
                    </a:p>
                  </a:txBody>
                  <a:tcPr marL="72000" marR="288000" marT="9525" marB="0" anchor="ctr"/>
                </a:tc>
              </a:tr>
              <a:tr h="238991">
                <a:tc>
                  <a:txBody>
                    <a:bodyPr/>
                    <a:lstStyle/>
                    <a:p>
                      <a:pPr algn="l" fontAlgn="b"/>
                      <a:r>
                        <a:rPr lang="en-CA" sz="1800" b="0" i="0" u="none" strike="noStrike" dirty="0" smtClean="0">
                          <a:solidFill>
                            <a:schemeClr val="tx1"/>
                          </a:solidFill>
                          <a:effectLst/>
                          <a:latin typeface="+mn-lt"/>
                        </a:rPr>
                        <a:t>Gold</a:t>
                      </a:r>
                      <a:endParaRPr lang="en-CA" sz="1800" b="0" i="0" u="none" strike="noStrike" dirty="0">
                        <a:solidFill>
                          <a:schemeClr val="tx1"/>
                        </a:solidFill>
                        <a:effectLst/>
                        <a:latin typeface="+mn-lt"/>
                      </a:endParaRPr>
                    </a:p>
                  </a:txBody>
                  <a:tcPr marL="252000" marR="36000" marT="9525" marB="0" anchor="ctr"/>
                </a:tc>
                <a:tc>
                  <a:txBody>
                    <a:bodyPr/>
                    <a:lstStyle/>
                    <a:p>
                      <a:pPr algn="ctr" fontAlgn="b"/>
                      <a:r>
                        <a:rPr lang="en-CA" sz="1800" b="0" i="0" u="none" strike="noStrike" dirty="0" smtClean="0">
                          <a:effectLst/>
                          <a:latin typeface="+mn-lt"/>
                        </a:rPr>
                        <a:t>solid</a:t>
                      </a:r>
                      <a:endParaRPr lang="en-CA" sz="1800" b="0" i="0" u="none" strike="noStrike" dirty="0">
                        <a:effectLst/>
                        <a:latin typeface="+mn-lt"/>
                      </a:endParaRPr>
                    </a:p>
                  </a:txBody>
                  <a:tcPr marL="9525" marR="9525" marT="9525" marB="0" anchor="ctr"/>
                </a:tc>
                <a:tc>
                  <a:txBody>
                    <a:bodyPr/>
                    <a:lstStyle/>
                    <a:p>
                      <a:pPr algn="r" fontAlgn="b"/>
                      <a:r>
                        <a:rPr lang="en-CA" sz="1800" b="0" i="0" u="none" strike="noStrike" dirty="0" smtClean="0">
                          <a:effectLst/>
                          <a:latin typeface="+mn-lt"/>
                        </a:rPr>
                        <a:t>125</a:t>
                      </a:r>
                      <a:endParaRPr lang="en-CA" sz="1800" b="0" i="0" u="none" strike="noStrike" dirty="0">
                        <a:effectLst/>
                        <a:latin typeface="+mn-lt"/>
                      </a:endParaRPr>
                    </a:p>
                  </a:txBody>
                  <a:tcPr marL="9525" marR="216000" marT="9525" marB="0" anchor="ctr"/>
                </a:tc>
                <a:tc>
                  <a:txBody>
                    <a:bodyPr/>
                    <a:lstStyle/>
                    <a:p>
                      <a:pPr algn="r" fontAlgn="b"/>
                      <a:r>
                        <a:rPr lang="en-CA" sz="1800" u="none" strike="noStrike" dirty="0" smtClean="0">
                          <a:effectLst/>
                          <a:latin typeface="+mn-lt"/>
                        </a:rPr>
                        <a:t>30</a:t>
                      </a:r>
                    </a:p>
                  </a:txBody>
                  <a:tcPr marL="72000" marR="288000" marT="9525" marB="0" anchor="ctr"/>
                </a:tc>
              </a:tr>
            </a:tbl>
          </a:graphicData>
        </a:graphic>
      </p:graphicFrame>
      <p:sp>
        <p:nvSpPr>
          <p:cNvPr id="6" name="TextBox 5"/>
          <p:cNvSpPr txBox="1"/>
          <p:nvPr/>
        </p:nvSpPr>
        <p:spPr>
          <a:xfrm>
            <a:off x="1559170" y="6211669"/>
            <a:ext cx="6307015" cy="369332"/>
          </a:xfrm>
          <a:prstGeom prst="rect">
            <a:avLst/>
          </a:prstGeom>
          <a:noFill/>
        </p:spPr>
        <p:txBody>
          <a:bodyPr wrap="square" rtlCol="0">
            <a:spAutoFit/>
          </a:bodyPr>
          <a:lstStyle/>
          <a:p>
            <a:r>
              <a:rPr lang="en-CA" dirty="0" smtClean="0">
                <a:solidFill>
                  <a:srgbClr val="FF0000"/>
                </a:solidFill>
              </a:rPr>
              <a:t>*</a:t>
            </a:r>
            <a:r>
              <a:rPr lang="en-CA" dirty="0" smtClean="0"/>
              <a:t> Note the relatively high heat capacity of water and gases</a:t>
            </a:r>
            <a:endParaRPr lang="en-CA" dirty="0"/>
          </a:p>
        </p:txBody>
      </p:sp>
    </p:spTree>
    <p:extLst>
      <p:ext uri="{BB962C8B-B14F-4D97-AF65-F5344CB8AC3E}">
        <p14:creationId xmlns:p14="http://schemas.microsoft.com/office/powerpoint/2010/main" val="3966735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dirty="0" smtClean="0">
                <a:latin typeface="+mn-lt"/>
              </a:rPr>
              <a:t>Temperature of accretion</a:t>
            </a:r>
            <a:endParaRPr lang="en-CA" sz="4800" dirty="0">
              <a:latin typeface="+mn-lt"/>
            </a:endParaRPr>
          </a:p>
        </p:txBody>
      </p:sp>
      <mc:AlternateContent xmlns:mc="http://schemas.openxmlformats.org/markup-compatibility/2006" xmlns:a14="http://schemas.microsoft.com/office/drawing/2010/main">
        <mc:Choice Requires="a14">
          <p:sp>
            <p:nvSpPr>
              <p:cNvPr id="3" name="Rectangle 2"/>
              <p:cNvSpPr/>
              <p:nvPr/>
            </p:nvSpPr>
            <p:spPr>
              <a:xfrm>
                <a:off x="887401" y="1984668"/>
                <a:ext cx="7717337" cy="4221412"/>
              </a:xfrm>
              <a:prstGeom prst="rect">
                <a:avLst/>
              </a:prstGeom>
            </p:spPr>
            <p:txBody>
              <a:bodyPr wrap="square">
                <a:spAutoFit/>
              </a:bodyPr>
              <a:lstStyle/>
              <a:p>
                <a:pPr>
                  <a:spcAft>
                    <a:spcPts val="600"/>
                  </a:spcAft>
                </a:pPr>
                <a:r>
                  <a:rPr lang="en-CA" sz="2400" dirty="0" smtClean="0">
                    <a:solidFill>
                      <a:prstClr val="black"/>
                    </a:solidFill>
                  </a:rPr>
                  <a:t>Recall the total energy available from the accretion of a planet of mass </a:t>
                </a:r>
                <a14:m>
                  <m:oMath xmlns:m="http://schemas.openxmlformats.org/officeDocument/2006/math">
                    <m:r>
                      <a:rPr lang="en-CA" sz="2400" b="1" i="1">
                        <a:solidFill>
                          <a:prstClr val="black"/>
                        </a:solidFill>
                        <a:latin typeface="Cambria Math" panose="02040503050406030204" pitchFamily="18" charset="0"/>
                        <a:ea typeface="Cambria Math" panose="02040503050406030204" pitchFamily="18" charset="0"/>
                      </a:rPr>
                      <m:t>𝑴𝒑</m:t>
                    </m:r>
                  </m:oMath>
                </a14:m>
                <a:r>
                  <a:rPr lang="en-CA" sz="2400" dirty="0" smtClean="0">
                    <a:solidFill>
                      <a:prstClr val="black"/>
                    </a:solidFill>
                    <a:ea typeface="Cambria Math" panose="02040503050406030204" pitchFamily="18" charset="0"/>
                  </a:rPr>
                  <a:t> and radius </a:t>
                </a:r>
                <a14:m>
                  <m:oMath xmlns:m="http://schemas.openxmlformats.org/officeDocument/2006/math">
                    <m:r>
                      <a:rPr lang="en-CA" sz="2400" b="1" i="1">
                        <a:solidFill>
                          <a:prstClr val="black"/>
                        </a:solidFill>
                        <a:latin typeface="Cambria Math" panose="02040503050406030204" pitchFamily="18" charset="0"/>
                        <a:ea typeface="Cambria Math" panose="02040503050406030204" pitchFamily="18" charset="0"/>
                      </a:rPr>
                      <m:t>𝑹𝒑</m:t>
                    </m:r>
                  </m:oMath>
                </a14:m>
                <a:r>
                  <a:rPr lang="en-CA" sz="2400" dirty="0" smtClean="0">
                    <a:solidFill>
                      <a:prstClr val="black"/>
                    </a:solidFill>
                    <a:ea typeface="Cambria Math" panose="02040503050406030204" pitchFamily="18" charset="0"/>
                  </a:rPr>
                  <a:t>.  If one substitutes these measures for the Earth and consider its </a:t>
                </a:r>
                <a14:m>
                  <m:oMath xmlns:m="http://schemas.openxmlformats.org/officeDocument/2006/math">
                    <m:r>
                      <m:rPr>
                        <m:sty m:val="p"/>
                      </m:rPr>
                      <a:rPr lang="en-CA" sz="2400" b="0" i="0" smtClean="0">
                        <a:solidFill>
                          <a:prstClr val="black"/>
                        </a:solidFill>
                        <a:latin typeface="Cambria Math" panose="02040503050406030204" pitchFamily="18" charset="0"/>
                        <a:ea typeface="Cambria Math" panose="02040503050406030204" pitchFamily="18" charset="0"/>
                      </a:rPr>
                      <m:t>average</m:t>
                    </m:r>
                    <m:r>
                      <a:rPr lang="en-CA" sz="2400" b="0" i="0" smtClean="0">
                        <a:solidFill>
                          <a:prstClr val="black"/>
                        </a:solidFill>
                        <a:latin typeface="Cambria Math" panose="02040503050406030204" pitchFamily="18" charset="0"/>
                        <a:ea typeface="Cambria Math" panose="02040503050406030204" pitchFamily="18" charset="0"/>
                      </a:rPr>
                      <m:t> </m:t>
                    </m:r>
                    <m:r>
                      <a:rPr lang="en-CA" sz="2400" b="1" i="1" smtClean="0">
                        <a:solidFill>
                          <a:prstClr val="black"/>
                        </a:solidFill>
                        <a:latin typeface="Cambria Math" panose="02040503050406030204" pitchFamily="18" charset="0"/>
                        <a:ea typeface="Cambria Math" panose="02040503050406030204" pitchFamily="18" charset="0"/>
                      </a:rPr>
                      <m:t>𝑪</m:t>
                    </m:r>
                    <m:r>
                      <a:rPr lang="en-CA" sz="2400" b="1" i="1" baseline="-25000">
                        <a:solidFill>
                          <a:prstClr val="black"/>
                        </a:solidFill>
                        <a:latin typeface="Cambria Math" panose="02040503050406030204" pitchFamily="18" charset="0"/>
                        <a:ea typeface="Cambria Math" panose="02040503050406030204" pitchFamily="18" charset="0"/>
                      </a:rPr>
                      <m:t>𝒑</m:t>
                    </m:r>
                  </m:oMath>
                </a14:m>
                <a:r>
                  <a:rPr lang="en-CA" sz="2400" dirty="0" smtClean="0">
                    <a:solidFill>
                      <a:prstClr val="black"/>
                    </a:solidFill>
                    <a:ea typeface="Cambria Math" panose="02040503050406030204" pitchFamily="18" charset="0"/>
                  </a:rPr>
                  <a:t> (approx. 1000</a:t>
                </a:r>
                <a:r>
                  <a:rPr lang="en-CA" sz="2400" dirty="0" smtClean="0">
                    <a:ea typeface="Cambria Math" panose="02040503050406030204" pitchFamily="18" charset="0"/>
                  </a:rPr>
                  <a:t> </a:t>
                </a:r>
                <a:r>
                  <a:rPr lang="en-CA" sz="2400" dirty="0" smtClean="0"/>
                  <a:t>J </a:t>
                </a:r>
                <a:r>
                  <a:rPr lang="en-CA" sz="2400" dirty="0"/>
                  <a:t>∙ K</a:t>
                </a:r>
                <a:r>
                  <a:rPr lang="en-CA" sz="2400" baseline="30000" dirty="0"/>
                  <a:t>-1</a:t>
                </a:r>
                <a:r>
                  <a:rPr lang="en-CA" sz="2400" dirty="0"/>
                  <a:t> ∙ </a:t>
                </a:r>
                <a:r>
                  <a:rPr lang="en-CA" sz="2400" dirty="0" smtClean="0"/>
                  <a:t>kg</a:t>
                </a:r>
                <a:r>
                  <a:rPr lang="en-CA" sz="2400" baseline="30000" dirty="0" smtClean="0"/>
                  <a:t>-1</a:t>
                </a:r>
                <a:r>
                  <a:rPr lang="en-CA" sz="2400" dirty="0" smtClean="0"/>
                  <a:t>), we would find that the total heat assembled could easily </a:t>
                </a:r>
                <a:r>
                  <a:rPr lang="en-CA" sz="2400" dirty="0" err="1" smtClean="0"/>
                  <a:t>vapourize</a:t>
                </a:r>
                <a:r>
                  <a:rPr lang="en-CA" sz="2400" dirty="0" smtClean="0"/>
                  <a:t> the Earth:</a:t>
                </a:r>
                <a:endParaRPr lang="en-CA" sz="2400" dirty="0" smtClean="0">
                  <a:solidFill>
                    <a:prstClr val="black"/>
                  </a:solidFill>
                  <a:ea typeface="Cambria Math" panose="02040503050406030204" pitchFamily="18" charset="0"/>
                </a:endParaRPr>
              </a:p>
              <a:p>
                <a:pPr>
                  <a:spcAft>
                    <a:spcPts val="600"/>
                  </a:spcAft>
                </a:pPr>
                <a14:m>
                  <m:oMathPara xmlns:m="http://schemas.openxmlformats.org/officeDocument/2006/math">
                    <m:oMathParaPr>
                      <m:jc m:val="centerGroup"/>
                    </m:oMathParaPr>
                    <m:oMath xmlns:m="http://schemas.openxmlformats.org/officeDocument/2006/math">
                      <m:r>
                        <a:rPr lang="en-CA" sz="2800" b="1">
                          <a:solidFill>
                            <a:prstClr val="black"/>
                          </a:solidFill>
                          <a:latin typeface="Cambria Math" panose="02040503050406030204" pitchFamily="18" charset="0"/>
                          <a:ea typeface="Cambria Math" panose="02040503050406030204" pitchFamily="18" charset="0"/>
                        </a:rPr>
                        <m:t>𝐄</m:t>
                      </m:r>
                      <m:r>
                        <a:rPr lang="en-CA" sz="2800" b="1">
                          <a:solidFill>
                            <a:prstClr val="black"/>
                          </a:solidFill>
                          <a:latin typeface="Cambria Math" panose="02040503050406030204" pitchFamily="18" charset="0"/>
                          <a:ea typeface="Cambria Math" panose="02040503050406030204" pitchFamily="18" charset="0"/>
                        </a:rPr>
                        <m:t>= </m:t>
                      </m:r>
                      <m:f>
                        <m:fPr>
                          <m:ctrlPr>
                            <a:rPr lang="en-CA" sz="2800" b="1" i="1">
                              <a:solidFill>
                                <a:prstClr val="black"/>
                              </a:solidFill>
                              <a:latin typeface="Cambria Math" panose="02040503050406030204" pitchFamily="18" charset="0"/>
                              <a:ea typeface="Cambria Math" panose="02040503050406030204" pitchFamily="18" charset="0"/>
                            </a:rPr>
                          </m:ctrlPr>
                        </m:fPr>
                        <m:num>
                          <m:r>
                            <a:rPr lang="en-CA" sz="2800" b="1" i="1">
                              <a:solidFill>
                                <a:prstClr val="black"/>
                              </a:solidFill>
                              <a:latin typeface="Cambria Math" panose="02040503050406030204" pitchFamily="18" charset="0"/>
                              <a:ea typeface="Cambria Math" panose="02040503050406030204" pitchFamily="18" charset="0"/>
                            </a:rPr>
                            <m:t>𝟑</m:t>
                          </m:r>
                          <m:r>
                            <a:rPr lang="en-CA" sz="2800" b="1" i="1">
                              <a:solidFill>
                                <a:prstClr val="black"/>
                              </a:solidFill>
                              <a:latin typeface="Cambria Math" panose="02040503050406030204" pitchFamily="18" charset="0"/>
                              <a:ea typeface="Cambria Math" panose="02040503050406030204" pitchFamily="18" charset="0"/>
                            </a:rPr>
                            <m:t>𝑮𝑴𝒑</m:t>
                          </m:r>
                          <m:r>
                            <a:rPr lang="en-CA" sz="2800" b="1" i="1" baseline="30000">
                              <a:solidFill>
                                <a:prstClr val="black"/>
                              </a:solidFill>
                              <a:latin typeface="Cambria Math" panose="02040503050406030204" pitchFamily="18" charset="0"/>
                              <a:ea typeface="Cambria Math" panose="02040503050406030204" pitchFamily="18" charset="0"/>
                            </a:rPr>
                            <m:t>𝟐</m:t>
                          </m:r>
                        </m:num>
                        <m:den>
                          <m:r>
                            <a:rPr lang="en-CA" sz="2800" b="1" i="1">
                              <a:solidFill>
                                <a:prstClr val="black"/>
                              </a:solidFill>
                              <a:latin typeface="Cambria Math" panose="02040503050406030204" pitchFamily="18" charset="0"/>
                              <a:ea typeface="Cambria Math" panose="02040503050406030204" pitchFamily="18" charset="0"/>
                            </a:rPr>
                            <m:t>𝟓</m:t>
                          </m:r>
                          <m:r>
                            <a:rPr lang="en-CA" sz="2800" b="1" i="1">
                              <a:solidFill>
                                <a:prstClr val="black"/>
                              </a:solidFill>
                              <a:latin typeface="Cambria Math" panose="02040503050406030204" pitchFamily="18" charset="0"/>
                              <a:ea typeface="Cambria Math" panose="02040503050406030204" pitchFamily="18" charset="0"/>
                            </a:rPr>
                            <m:t>𝑹𝒑</m:t>
                          </m:r>
                        </m:den>
                      </m:f>
                    </m:oMath>
                  </m:oMathPara>
                </a14:m>
                <a:endParaRPr lang="en-CA" sz="2800" dirty="0" smtClean="0"/>
              </a:p>
              <a:p>
                <a:pPr>
                  <a:spcAft>
                    <a:spcPts val="600"/>
                  </a:spcAft>
                </a:pPr>
                <a:r>
                  <a:rPr lang="en-CA" sz="2400" dirty="0" smtClean="0"/>
                  <a:t>Most of the heat of accretion must have been re-radiated into space during the accretion process.</a:t>
                </a:r>
                <a:endParaRPr lang="en-CA" sz="2400" dirty="0"/>
              </a:p>
              <a:p>
                <a:endParaRPr lang="en-CA" sz="2800" dirty="0"/>
              </a:p>
            </p:txBody>
          </p:sp>
        </mc:Choice>
        <mc:Fallback xmlns="">
          <p:sp>
            <p:nvSpPr>
              <p:cNvPr id="3" name="Rectangle 2"/>
              <p:cNvSpPr>
                <a:spLocks noRot="1" noChangeAspect="1" noMove="1" noResize="1" noEditPoints="1" noAdjustHandles="1" noChangeArrowheads="1" noChangeShapeType="1" noTextEdit="1"/>
              </p:cNvSpPr>
              <p:nvPr/>
            </p:nvSpPr>
            <p:spPr>
              <a:xfrm>
                <a:off x="887401" y="1984668"/>
                <a:ext cx="7717337" cy="4221412"/>
              </a:xfrm>
              <a:prstGeom prst="rect">
                <a:avLst/>
              </a:prstGeom>
              <a:blipFill rotWithShape="0">
                <a:blip r:embed="rId2"/>
                <a:stretch>
                  <a:fillRect l="-1264" t="-1156" r="-474"/>
                </a:stretch>
              </a:blipFill>
            </p:spPr>
            <p:txBody>
              <a:bodyPr/>
              <a:lstStyle/>
              <a:p>
                <a:r>
                  <a:rPr lang="en-CA">
                    <a:noFill/>
                  </a:rPr>
                  <a:t> </a:t>
                </a:r>
              </a:p>
            </p:txBody>
          </p:sp>
        </mc:Fallback>
      </mc:AlternateContent>
    </p:spTree>
    <p:extLst>
      <p:ext uri="{BB962C8B-B14F-4D97-AF65-F5344CB8AC3E}">
        <p14:creationId xmlns:p14="http://schemas.microsoft.com/office/powerpoint/2010/main" val="2567871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373" y="236172"/>
            <a:ext cx="7886700" cy="1325563"/>
          </a:xfrm>
        </p:spPr>
        <p:txBody>
          <a:bodyPr>
            <a:normAutofit/>
          </a:bodyPr>
          <a:lstStyle/>
          <a:p>
            <a:pPr algn="ctr"/>
            <a:r>
              <a:rPr lang="en-CA" sz="4800" b="1" dirty="0" smtClean="0">
                <a:latin typeface="+mn-lt"/>
              </a:rPr>
              <a:t>Structure of Earth</a:t>
            </a:r>
            <a:endParaRPr lang="en-CA" sz="4800" b="1" dirty="0">
              <a:latin typeface="+mn-lt"/>
            </a:endParaRPr>
          </a:p>
        </p:txBody>
      </p:sp>
      <p:pic>
        <p:nvPicPr>
          <p:cNvPr id="3" name="Picture 2"/>
          <p:cNvPicPr>
            <a:picLocks noChangeAspect="1"/>
          </p:cNvPicPr>
          <p:nvPr/>
        </p:nvPicPr>
        <p:blipFill>
          <a:blip r:embed="rId2"/>
          <a:stretch>
            <a:fillRect/>
          </a:stretch>
        </p:blipFill>
        <p:spPr>
          <a:xfrm>
            <a:off x="1626437" y="1397975"/>
            <a:ext cx="6220070" cy="5328000"/>
          </a:xfrm>
          <a:prstGeom prst="rect">
            <a:avLst/>
          </a:prstGeom>
        </p:spPr>
      </p:pic>
    </p:spTree>
    <p:extLst>
      <p:ext uri="{BB962C8B-B14F-4D97-AF65-F5344CB8AC3E}">
        <p14:creationId xmlns:p14="http://schemas.microsoft.com/office/powerpoint/2010/main" val="801587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3998" y="1397000"/>
          <a:ext cx="6072556" cy="4007340"/>
        </p:xfrm>
        <a:graphic>
          <a:graphicData uri="http://schemas.openxmlformats.org/drawingml/2006/table">
            <a:tbl>
              <a:tblPr firstRow="1" bandRow="1">
                <a:tableStyleId>{5C22544A-7EE6-4342-B048-85BDC9FD1C3A}</a:tableStyleId>
              </a:tblPr>
              <a:tblGrid>
                <a:gridCol w="1518139"/>
                <a:gridCol w="1518139"/>
                <a:gridCol w="1518139"/>
                <a:gridCol w="1518139"/>
              </a:tblGrid>
              <a:tr h="644859">
                <a:tc>
                  <a:txBody>
                    <a:bodyPr/>
                    <a:lstStyle/>
                    <a:p>
                      <a:pPr algn="ctr"/>
                      <a:r>
                        <a:rPr lang="en-CA" b="1" dirty="0">
                          <a:effectLst/>
                          <a:latin typeface="Times New Roman" panose="02020603050405020304" pitchFamily="18" charset="0"/>
                        </a:rPr>
                        <a:t>Element</a:t>
                      </a:r>
                      <a:endParaRPr lang="en-CA" dirty="0">
                        <a:effectLst/>
                        <a:latin typeface="Arial" panose="020B0604020202020204" pitchFamily="34" charset="0"/>
                      </a:endParaRPr>
                    </a:p>
                  </a:txBody>
                  <a:tcPr anchor="ctr"/>
                </a:tc>
                <a:tc>
                  <a:txBody>
                    <a:bodyPr/>
                    <a:lstStyle/>
                    <a:p>
                      <a:pPr algn="ctr"/>
                      <a:r>
                        <a:rPr lang="en-CA" b="1" dirty="0" smtClean="0">
                          <a:effectLst/>
                          <a:latin typeface="Times New Roman" panose="02020603050405020304" pitchFamily="18" charset="0"/>
                        </a:rPr>
                        <a:t>% by Mass</a:t>
                      </a:r>
                      <a:endParaRPr lang="en-CA" dirty="0">
                        <a:effectLst/>
                        <a:latin typeface="Arial" panose="020B0604020202020204" pitchFamily="34" charset="0"/>
                      </a:endParaRPr>
                    </a:p>
                  </a:txBody>
                  <a:tcPr anchor="ctr"/>
                </a:tc>
                <a:tc>
                  <a:txBody>
                    <a:bodyPr/>
                    <a:lstStyle/>
                    <a:p>
                      <a:pPr algn="ctr"/>
                      <a:r>
                        <a:rPr lang="en-CA" b="1" dirty="0" smtClean="0">
                          <a:effectLst/>
                          <a:latin typeface="Times New Roman" panose="02020603050405020304" pitchFamily="18" charset="0"/>
                        </a:rPr>
                        <a:t>Compound</a:t>
                      </a:r>
                      <a:endParaRPr lang="en-CA" dirty="0">
                        <a:effectLst/>
                        <a:latin typeface="Arial" panose="020B0604020202020204" pitchFamily="34" charset="0"/>
                      </a:endParaRPr>
                    </a:p>
                  </a:txBody>
                  <a:tcPr anchor="ctr"/>
                </a:tc>
                <a:tc>
                  <a:txBody>
                    <a:bodyPr/>
                    <a:lstStyle/>
                    <a:p>
                      <a:pPr algn="ctr"/>
                      <a:r>
                        <a:rPr lang="en-CA" b="1" dirty="0" smtClean="0">
                          <a:effectLst/>
                          <a:latin typeface="Times New Roman" panose="02020603050405020304" pitchFamily="18" charset="0"/>
                        </a:rPr>
                        <a:t>% by Mass</a:t>
                      </a:r>
                      <a:endParaRPr lang="en-CA" dirty="0">
                        <a:effectLst/>
                        <a:latin typeface="Arial" panose="020B0604020202020204" pitchFamily="34" charset="0"/>
                      </a:endParaRPr>
                    </a:p>
                  </a:txBody>
                  <a:tcPr anchor="ctr"/>
                </a:tc>
              </a:tr>
              <a:tr h="373609">
                <a:tc>
                  <a:txBody>
                    <a:bodyPr/>
                    <a:lstStyle/>
                    <a:p>
                      <a:pPr algn="l"/>
                      <a:r>
                        <a:rPr lang="en-CA" dirty="0">
                          <a:effectLst/>
                          <a:latin typeface="Times New Roman" panose="02020603050405020304" pitchFamily="18" charset="0"/>
                          <a:hlinkClick r:id="rId2"/>
                        </a:rPr>
                        <a:t>O</a:t>
                      </a:r>
                      <a:endParaRPr lang="en-CA" dirty="0">
                        <a:effectLst/>
                        <a:latin typeface="Arial" panose="020B0604020202020204" pitchFamily="34" charset="0"/>
                      </a:endParaRPr>
                    </a:p>
                  </a:txBody>
                  <a:tcPr marL="324000" marR="360000" anchor="ctr"/>
                </a:tc>
                <a:tc>
                  <a:txBody>
                    <a:bodyPr/>
                    <a:lstStyle/>
                    <a:p>
                      <a:pPr algn="r"/>
                      <a:r>
                        <a:rPr lang="en-CA" dirty="0">
                          <a:effectLst/>
                          <a:latin typeface="Times New Roman" panose="02020603050405020304" pitchFamily="18" charset="0"/>
                        </a:rPr>
                        <a:t>44.8</a:t>
                      </a:r>
                      <a:endParaRPr lang="en-CA" dirty="0">
                        <a:effectLst/>
                        <a:latin typeface="Arial" panose="020B0604020202020204" pitchFamily="34" charset="0"/>
                      </a:endParaRPr>
                    </a:p>
                  </a:txBody>
                  <a:tcPr marL="324000" marR="360000" anchor="ctr"/>
                </a:tc>
                <a:tc>
                  <a:txBody>
                    <a:bodyPr/>
                    <a:lstStyle/>
                    <a:p>
                      <a:pPr algn="l"/>
                      <a:r>
                        <a:rPr lang="en-CA">
                          <a:effectLst/>
                          <a:latin typeface="Times New Roman" panose="02020603050405020304" pitchFamily="18" charset="0"/>
                        </a:rPr>
                        <a:t> </a:t>
                      </a:r>
                      <a:endParaRPr lang="en-CA">
                        <a:effectLst/>
                        <a:latin typeface="Arial" panose="020B0604020202020204" pitchFamily="34" charset="0"/>
                      </a:endParaRPr>
                    </a:p>
                  </a:txBody>
                  <a:tcPr marL="324000" marR="360000" anchor="ctr"/>
                </a:tc>
                <a:tc>
                  <a:txBody>
                    <a:bodyPr/>
                    <a:lstStyle/>
                    <a:p>
                      <a:pPr algn="l"/>
                      <a:r>
                        <a:rPr lang="en-CA">
                          <a:effectLst/>
                          <a:latin typeface="Times New Roman" panose="02020603050405020304" pitchFamily="18" charset="0"/>
                        </a:rPr>
                        <a:t> </a:t>
                      </a:r>
                      <a:endParaRPr lang="en-CA">
                        <a:effectLst/>
                        <a:latin typeface="Arial" panose="020B0604020202020204" pitchFamily="34" charset="0"/>
                      </a:endParaRPr>
                    </a:p>
                  </a:txBody>
                  <a:tcPr marL="324000" marR="360000" anchor="ctr"/>
                </a:tc>
              </a:tr>
              <a:tr h="373609">
                <a:tc>
                  <a:txBody>
                    <a:bodyPr/>
                    <a:lstStyle/>
                    <a:p>
                      <a:pPr algn="l"/>
                      <a:r>
                        <a:rPr lang="en-CA">
                          <a:effectLst/>
                          <a:latin typeface="Times New Roman" panose="02020603050405020304" pitchFamily="18" charset="0"/>
                          <a:hlinkClick r:id="rId3"/>
                        </a:rPr>
                        <a:t>Mg</a:t>
                      </a:r>
                      <a:endParaRPr lang="en-CA">
                        <a:effectLst/>
                        <a:latin typeface="Arial" panose="020B0604020202020204" pitchFamily="34" charset="0"/>
                      </a:endParaRPr>
                    </a:p>
                  </a:txBody>
                  <a:tcPr marL="324000" marR="360000" anchor="ctr"/>
                </a:tc>
                <a:tc>
                  <a:txBody>
                    <a:bodyPr/>
                    <a:lstStyle/>
                    <a:p>
                      <a:pPr algn="r"/>
                      <a:r>
                        <a:rPr lang="en-CA" dirty="0">
                          <a:effectLst/>
                          <a:latin typeface="Times New Roman" panose="02020603050405020304" pitchFamily="18" charset="0"/>
                        </a:rPr>
                        <a:t>22.8</a:t>
                      </a:r>
                      <a:endParaRPr lang="en-CA" dirty="0">
                        <a:effectLst/>
                        <a:latin typeface="Arial" panose="020B0604020202020204" pitchFamily="34" charset="0"/>
                      </a:endParaRPr>
                    </a:p>
                  </a:txBody>
                  <a:tcPr marL="324000" marR="360000" anchor="ctr"/>
                </a:tc>
                <a:tc>
                  <a:txBody>
                    <a:bodyPr/>
                    <a:lstStyle/>
                    <a:p>
                      <a:pPr algn="l"/>
                      <a:r>
                        <a:rPr lang="en-CA" dirty="0">
                          <a:effectLst/>
                          <a:latin typeface="Times New Roman" panose="02020603050405020304" pitchFamily="18" charset="0"/>
                          <a:hlinkClick r:id="rId4"/>
                        </a:rPr>
                        <a:t>SiO</a:t>
                      </a:r>
                      <a:r>
                        <a:rPr lang="en-CA" baseline="-25000" dirty="0">
                          <a:effectLst/>
                          <a:latin typeface="Times New Roman" panose="02020603050405020304" pitchFamily="18" charset="0"/>
                          <a:hlinkClick r:id="rId4"/>
                        </a:rPr>
                        <a:t>2</a:t>
                      </a:r>
                      <a:endParaRPr lang="en-CA" baseline="-25000" dirty="0">
                        <a:effectLst/>
                        <a:latin typeface="Arial" panose="020B0604020202020204" pitchFamily="34" charset="0"/>
                      </a:endParaRPr>
                    </a:p>
                  </a:txBody>
                  <a:tcPr marL="324000" marR="360000" anchor="ctr"/>
                </a:tc>
                <a:tc>
                  <a:txBody>
                    <a:bodyPr/>
                    <a:lstStyle/>
                    <a:p>
                      <a:pPr algn="r"/>
                      <a:r>
                        <a:rPr lang="en-CA">
                          <a:effectLst/>
                          <a:latin typeface="Times New Roman" panose="02020603050405020304" pitchFamily="18" charset="0"/>
                        </a:rPr>
                        <a:t>46</a:t>
                      </a:r>
                      <a:endParaRPr lang="en-CA">
                        <a:effectLst/>
                        <a:latin typeface="Arial" panose="020B0604020202020204" pitchFamily="34" charset="0"/>
                      </a:endParaRPr>
                    </a:p>
                  </a:txBody>
                  <a:tcPr marL="324000" marR="360000" anchor="ctr"/>
                </a:tc>
              </a:tr>
              <a:tr h="373609">
                <a:tc>
                  <a:txBody>
                    <a:bodyPr/>
                    <a:lstStyle/>
                    <a:p>
                      <a:pPr algn="l"/>
                      <a:r>
                        <a:rPr lang="en-CA">
                          <a:effectLst/>
                          <a:latin typeface="Times New Roman" panose="02020603050405020304" pitchFamily="18" charset="0"/>
                          <a:hlinkClick r:id="rId5"/>
                        </a:rPr>
                        <a:t>Si</a:t>
                      </a:r>
                      <a:endParaRPr lang="en-CA">
                        <a:effectLst/>
                        <a:latin typeface="Arial" panose="020B0604020202020204" pitchFamily="34" charset="0"/>
                      </a:endParaRPr>
                    </a:p>
                  </a:txBody>
                  <a:tcPr marL="324000" marR="360000" anchor="ctr"/>
                </a:tc>
                <a:tc>
                  <a:txBody>
                    <a:bodyPr/>
                    <a:lstStyle/>
                    <a:p>
                      <a:pPr algn="r"/>
                      <a:r>
                        <a:rPr lang="en-CA" dirty="0">
                          <a:effectLst/>
                          <a:latin typeface="Times New Roman" panose="02020603050405020304" pitchFamily="18" charset="0"/>
                        </a:rPr>
                        <a:t>21.5</a:t>
                      </a:r>
                      <a:endParaRPr lang="en-CA" dirty="0">
                        <a:effectLst/>
                        <a:latin typeface="Arial" panose="020B0604020202020204" pitchFamily="34" charset="0"/>
                      </a:endParaRPr>
                    </a:p>
                  </a:txBody>
                  <a:tcPr marL="324000" marR="360000" anchor="ctr"/>
                </a:tc>
                <a:tc>
                  <a:txBody>
                    <a:bodyPr/>
                    <a:lstStyle/>
                    <a:p>
                      <a:pPr algn="l"/>
                      <a:r>
                        <a:rPr lang="en-CA" dirty="0" err="1">
                          <a:effectLst/>
                          <a:latin typeface="Times New Roman" panose="02020603050405020304" pitchFamily="18" charset="0"/>
                          <a:hlinkClick r:id="rId6"/>
                        </a:rPr>
                        <a:t>MgO</a:t>
                      </a:r>
                      <a:endParaRPr lang="en-CA" dirty="0">
                        <a:effectLst/>
                        <a:latin typeface="Arial" panose="020B0604020202020204" pitchFamily="34" charset="0"/>
                      </a:endParaRPr>
                    </a:p>
                  </a:txBody>
                  <a:tcPr marL="324000" marR="360000" anchor="ctr"/>
                </a:tc>
                <a:tc>
                  <a:txBody>
                    <a:bodyPr/>
                    <a:lstStyle/>
                    <a:p>
                      <a:pPr algn="r"/>
                      <a:r>
                        <a:rPr lang="en-CA">
                          <a:effectLst/>
                          <a:latin typeface="Times New Roman" panose="02020603050405020304" pitchFamily="18" charset="0"/>
                        </a:rPr>
                        <a:t>37.8</a:t>
                      </a:r>
                      <a:endParaRPr lang="en-CA">
                        <a:effectLst/>
                        <a:latin typeface="Arial" panose="020B0604020202020204" pitchFamily="34" charset="0"/>
                      </a:endParaRPr>
                    </a:p>
                  </a:txBody>
                  <a:tcPr marL="324000" marR="360000" anchor="ctr"/>
                </a:tc>
              </a:tr>
              <a:tr h="373609">
                <a:tc>
                  <a:txBody>
                    <a:bodyPr/>
                    <a:lstStyle/>
                    <a:p>
                      <a:pPr algn="l"/>
                      <a:r>
                        <a:rPr lang="en-CA">
                          <a:effectLst/>
                          <a:latin typeface="Times New Roman" panose="02020603050405020304" pitchFamily="18" charset="0"/>
                          <a:hlinkClick r:id="rId7"/>
                        </a:rPr>
                        <a:t>Fe</a:t>
                      </a:r>
                      <a:endParaRPr lang="en-CA">
                        <a:effectLst/>
                        <a:latin typeface="Arial" panose="020B0604020202020204" pitchFamily="34" charset="0"/>
                      </a:endParaRPr>
                    </a:p>
                  </a:txBody>
                  <a:tcPr marL="324000" marR="360000" anchor="ctr"/>
                </a:tc>
                <a:tc>
                  <a:txBody>
                    <a:bodyPr/>
                    <a:lstStyle/>
                    <a:p>
                      <a:pPr algn="r"/>
                      <a:r>
                        <a:rPr lang="en-CA">
                          <a:effectLst/>
                          <a:latin typeface="Times New Roman" panose="02020603050405020304" pitchFamily="18" charset="0"/>
                        </a:rPr>
                        <a:t>5.8</a:t>
                      </a:r>
                      <a:endParaRPr lang="en-CA">
                        <a:effectLst/>
                        <a:latin typeface="Arial" panose="020B0604020202020204" pitchFamily="34" charset="0"/>
                      </a:endParaRPr>
                    </a:p>
                  </a:txBody>
                  <a:tcPr marL="324000" marR="360000" anchor="ctr"/>
                </a:tc>
                <a:tc>
                  <a:txBody>
                    <a:bodyPr/>
                    <a:lstStyle/>
                    <a:p>
                      <a:pPr algn="l"/>
                      <a:r>
                        <a:rPr lang="en-CA" dirty="0" err="1">
                          <a:effectLst/>
                          <a:latin typeface="Times New Roman" panose="02020603050405020304" pitchFamily="18" charset="0"/>
                          <a:hlinkClick r:id="rId8"/>
                        </a:rPr>
                        <a:t>FeO</a:t>
                      </a:r>
                      <a:endParaRPr lang="en-CA" dirty="0">
                        <a:effectLst/>
                        <a:latin typeface="Arial" panose="020B0604020202020204" pitchFamily="34" charset="0"/>
                      </a:endParaRPr>
                    </a:p>
                  </a:txBody>
                  <a:tcPr marL="324000" marR="360000" anchor="ctr"/>
                </a:tc>
                <a:tc>
                  <a:txBody>
                    <a:bodyPr/>
                    <a:lstStyle/>
                    <a:p>
                      <a:pPr algn="r"/>
                      <a:r>
                        <a:rPr lang="en-CA" dirty="0">
                          <a:effectLst/>
                          <a:latin typeface="Times New Roman" panose="02020603050405020304" pitchFamily="18" charset="0"/>
                        </a:rPr>
                        <a:t>7.5</a:t>
                      </a:r>
                      <a:endParaRPr lang="en-CA" dirty="0">
                        <a:effectLst/>
                        <a:latin typeface="Arial" panose="020B0604020202020204" pitchFamily="34" charset="0"/>
                      </a:endParaRPr>
                    </a:p>
                  </a:txBody>
                  <a:tcPr marL="324000" marR="360000" anchor="ctr"/>
                </a:tc>
              </a:tr>
              <a:tr h="373609">
                <a:tc>
                  <a:txBody>
                    <a:bodyPr/>
                    <a:lstStyle/>
                    <a:p>
                      <a:pPr algn="l"/>
                      <a:r>
                        <a:rPr lang="en-CA">
                          <a:effectLst/>
                          <a:latin typeface="Times New Roman" panose="02020603050405020304" pitchFamily="18" charset="0"/>
                          <a:hlinkClick r:id="rId9"/>
                        </a:rPr>
                        <a:t>Ca</a:t>
                      </a:r>
                      <a:endParaRPr lang="en-CA">
                        <a:effectLst/>
                        <a:latin typeface="Arial" panose="020B0604020202020204" pitchFamily="34" charset="0"/>
                      </a:endParaRPr>
                    </a:p>
                  </a:txBody>
                  <a:tcPr marL="324000" marR="360000" anchor="ctr"/>
                </a:tc>
                <a:tc>
                  <a:txBody>
                    <a:bodyPr/>
                    <a:lstStyle/>
                    <a:p>
                      <a:pPr algn="r"/>
                      <a:r>
                        <a:rPr lang="en-CA">
                          <a:effectLst/>
                          <a:latin typeface="Times New Roman" panose="02020603050405020304" pitchFamily="18" charset="0"/>
                        </a:rPr>
                        <a:t>2.3</a:t>
                      </a:r>
                      <a:endParaRPr lang="en-CA">
                        <a:effectLst/>
                        <a:latin typeface="Arial" panose="020B0604020202020204" pitchFamily="34" charset="0"/>
                      </a:endParaRPr>
                    </a:p>
                  </a:txBody>
                  <a:tcPr marL="324000" marR="360000" anchor="ctr"/>
                </a:tc>
                <a:tc>
                  <a:txBody>
                    <a:bodyPr/>
                    <a:lstStyle/>
                    <a:p>
                      <a:pPr algn="l"/>
                      <a:r>
                        <a:rPr lang="en-CA" dirty="0">
                          <a:effectLst/>
                          <a:latin typeface="Times New Roman" panose="02020603050405020304" pitchFamily="18" charset="0"/>
                          <a:hlinkClick r:id="rId10"/>
                        </a:rPr>
                        <a:t>Al</a:t>
                      </a:r>
                      <a:r>
                        <a:rPr lang="en-CA" baseline="-25000" dirty="0">
                          <a:effectLst/>
                          <a:latin typeface="Times New Roman" panose="02020603050405020304" pitchFamily="18" charset="0"/>
                          <a:hlinkClick r:id="rId10"/>
                        </a:rPr>
                        <a:t>2</a:t>
                      </a:r>
                      <a:r>
                        <a:rPr lang="en-CA" dirty="0">
                          <a:effectLst/>
                          <a:latin typeface="Times New Roman" panose="02020603050405020304" pitchFamily="18" charset="0"/>
                          <a:hlinkClick r:id="rId10"/>
                        </a:rPr>
                        <a:t>O</a:t>
                      </a:r>
                      <a:r>
                        <a:rPr lang="en-CA" baseline="-25000" dirty="0">
                          <a:effectLst/>
                          <a:latin typeface="Times New Roman" panose="02020603050405020304" pitchFamily="18" charset="0"/>
                          <a:hlinkClick r:id="rId10"/>
                        </a:rPr>
                        <a:t>3</a:t>
                      </a:r>
                      <a:endParaRPr lang="en-CA" baseline="-25000" dirty="0">
                        <a:effectLst/>
                        <a:latin typeface="Arial" panose="020B0604020202020204" pitchFamily="34" charset="0"/>
                      </a:endParaRPr>
                    </a:p>
                  </a:txBody>
                  <a:tcPr marL="324000" marR="360000" anchor="ctr"/>
                </a:tc>
                <a:tc>
                  <a:txBody>
                    <a:bodyPr/>
                    <a:lstStyle/>
                    <a:p>
                      <a:pPr algn="r"/>
                      <a:r>
                        <a:rPr lang="en-CA" dirty="0">
                          <a:effectLst/>
                          <a:latin typeface="Times New Roman" panose="02020603050405020304" pitchFamily="18" charset="0"/>
                        </a:rPr>
                        <a:t>4.2</a:t>
                      </a:r>
                      <a:endParaRPr lang="en-CA" dirty="0">
                        <a:effectLst/>
                        <a:latin typeface="Arial" panose="020B0604020202020204" pitchFamily="34" charset="0"/>
                      </a:endParaRPr>
                    </a:p>
                  </a:txBody>
                  <a:tcPr marL="324000" marR="360000" anchor="ctr"/>
                </a:tc>
              </a:tr>
              <a:tr h="373609">
                <a:tc>
                  <a:txBody>
                    <a:bodyPr/>
                    <a:lstStyle/>
                    <a:p>
                      <a:pPr algn="l"/>
                      <a:r>
                        <a:rPr lang="en-CA">
                          <a:effectLst/>
                          <a:latin typeface="Times New Roman" panose="02020603050405020304" pitchFamily="18" charset="0"/>
                          <a:hlinkClick r:id="rId11"/>
                        </a:rPr>
                        <a:t>Al</a:t>
                      </a:r>
                      <a:endParaRPr lang="en-CA">
                        <a:effectLst/>
                        <a:latin typeface="Arial" panose="020B0604020202020204" pitchFamily="34" charset="0"/>
                      </a:endParaRPr>
                    </a:p>
                  </a:txBody>
                  <a:tcPr marL="324000" marR="360000" anchor="ctr"/>
                </a:tc>
                <a:tc>
                  <a:txBody>
                    <a:bodyPr/>
                    <a:lstStyle/>
                    <a:p>
                      <a:pPr algn="r"/>
                      <a:r>
                        <a:rPr lang="en-CA">
                          <a:effectLst/>
                          <a:latin typeface="Times New Roman" panose="02020603050405020304" pitchFamily="18" charset="0"/>
                        </a:rPr>
                        <a:t>2.2</a:t>
                      </a:r>
                      <a:endParaRPr lang="en-CA">
                        <a:effectLst/>
                        <a:latin typeface="Arial" panose="020B0604020202020204" pitchFamily="34" charset="0"/>
                      </a:endParaRPr>
                    </a:p>
                  </a:txBody>
                  <a:tcPr marL="324000" marR="360000" anchor="ctr"/>
                </a:tc>
                <a:tc>
                  <a:txBody>
                    <a:bodyPr/>
                    <a:lstStyle/>
                    <a:p>
                      <a:pPr algn="l"/>
                      <a:r>
                        <a:rPr lang="en-CA">
                          <a:effectLst/>
                          <a:latin typeface="Times New Roman" panose="02020603050405020304" pitchFamily="18" charset="0"/>
                          <a:hlinkClick r:id="rId12"/>
                        </a:rPr>
                        <a:t>CaO</a:t>
                      </a:r>
                      <a:endParaRPr lang="en-CA">
                        <a:effectLst/>
                        <a:latin typeface="Arial" panose="020B0604020202020204" pitchFamily="34" charset="0"/>
                      </a:endParaRPr>
                    </a:p>
                  </a:txBody>
                  <a:tcPr marL="324000" marR="360000" anchor="ctr"/>
                </a:tc>
                <a:tc>
                  <a:txBody>
                    <a:bodyPr/>
                    <a:lstStyle/>
                    <a:p>
                      <a:pPr algn="r"/>
                      <a:r>
                        <a:rPr lang="en-CA" dirty="0">
                          <a:effectLst/>
                          <a:latin typeface="Times New Roman" panose="02020603050405020304" pitchFamily="18" charset="0"/>
                        </a:rPr>
                        <a:t>3.2</a:t>
                      </a:r>
                      <a:endParaRPr lang="en-CA" dirty="0">
                        <a:effectLst/>
                        <a:latin typeface="Arial" panose="020B0604020202020204" pitchFamily="34" charset="0"/>
                      </a:endParaRPr>
                    </a:p>
                  </a:txBody>
                  <a:tcPr marL="324000" marR="360000" anchor="ctr"/>
                </a:tc>
              </a:tr>
              <a:tr h="373609">
                <a:tc>
                  <a:txBody>
                    <a:bodyPr/>
                    <a:lstStyle/>
                    <a:p>
                      <a:pPr algn="l"/>
                      <a:r>
                        <a:rPr lang="en-CA">
                          <a:effectLst/>
                          <a:latin typeface="Times New Roman" panose="02020603050405020304" pitchFamily="18" charset="0"/>
                          <a:hlinkClick r:id="rId13"/>
                        </a:rPr>
                        <a:t>Na</a:t>
                      </a:r>
                      <a:endParaRPr lang="en-CA">
                        <a:effectLst/>
                        <a:latin typeface="Arial" panose="020B0604020202020204" pitchFamily="34" charset="0"/>
                      </a:endParaRPr>
                    </a:p>
                  </a:txBody>
                  <a:tcPr marL="324000" marR="360000" anchor="ctr"/>
                </a:tc>
                <a:tc>
                  <a:txBody>
                    <a:bodyPr/>
                    <a:lstStyle/>
                    <a:p>
                      <a:pPr algn="r"/>
                      <a:r>
                        <a:rPr lang="en-CA">
                          <a:effectLst/>
                          <a:latin typeface="Times New Roman" panose="02020603050405020304" pitchFamily="18" charset="0"/>
                        </a:rPr>
                        <a:t>0.3</a:t>
                      </a:r>
                      <a:endParaRPr lang="en-CA">
                        <a:effectLst/>
                        <a:latin typeface="Arial" panose="020B0604020202020204" pitchFamily="34" charset="0"/>
                      </a:endParaRPr>
                    </a:p>
                  </a:txBody>
                  <a:tcPr marL="324000" marR="360000" anchor="ctr"/>
                </a:tc>
                <a:tc>
                  <a:txBody>
                    <a:bodyPr/>
                    <a:lstStyle/>
                    <a:p>
                      <a:pPr algn="l"/>
                      <a:r>
                        <a:rPr lang="en-CA" dirty="0">
                          <a:effectLst/>
                          <a:latin typeface="Times New Roman" panose="02020603050405020304" pitchFamily="18" charset="0"/>
                          <a:hlinkClick r:id="rId14"/>
                        </a:rPr>
                        <a:t>Na</a:t>
                      </a:r>
                      <a:r>
                        <a:rPr lang="en-CA" baseline="-25000" dirty="0">
                          <a:effectLst/>
                          <a:latin typeface="Times New Roman" panose="02020603050405020304" pitchFamily="18" charset="0"/>
                          <a:hlinkClick r:id="rId14"/>
                        </a:rPr>
                        <a:t>2</a:t>
                      </a:r>
                      <a:r>
                        <a:rPr lang="en-CA" dirty="0">
                          <a:effectLst/>
                          <a:latin typeface="Times New Roman" panose="02020603050405020304" pitchFamily="18" charset="0"/>
                          <a:hlinkClick r:id="rId14"/>
                        </a:rPr>
                        <a:t>O</a:t>
                      </a:r>
                      <a:endParaRPr lang="en-CA" dirty="0">
                        <a:effectLst/>
                        <a:latin typeface="Arial" panose="020B0604020202020204" pitchFamily="34" charset="0"/>
                      </a:endParaRPr>
                    </a:p>
                  </a:txBody>
                  <a:tcPr marL="324000" marR="360000" anchor="ctr"/>
                </a:tc>
                <a:tc>
                  <a:txBody>
                    <a:bodyPr/>
                    <a:lstStyle/>
                    <a:p>
                      <a:pPr algn="r"/>
                      <a:r>
                        <a:rPr lang="en-CA" dirty="0">
                          <a:effectLst/>
                          <a:latin typeface="Times New Roman" panose="02020603050405020304" pitchFamily="18" charset="0"/>
                        </a:rPr>
                        <a:t>0.4</a:t>
                      </a:r>
                      <a:endParaRPr lang="en-CA" dirty="0">
                        <a:effectLst/>
                        <a:latin typeface="Arial" panose="020B0604020202020204" pitchFamily="34" charset="0"/>
                      </a:endParaRPr>
                    </a:p>
                  </a:txBody>
                  <a:tcPr marL="324000" marR="360000" anchor="ctr"/>
                </a:tc>
              </a:tr>
              <a:tr h="373609">
                <a:tc>
                  <a:txBody>
                    <a:bodyPr/>
                    <a:lstStyle/>
                    <a:p>
                      <a:pPr algn="l"/>
                      <a:r>
                        <a:rPr lang="en-CA">
                          <a:effectLst/>
                          <a:latin typeface="Times New Roman" panose="02020603050405020304" pitchFamily="18" charset="0"/>
                          <a:hlinkClick r:id="rId15"/>
                        </a:rPr>
                        <a:t>K</a:t>
                      </a:r>
                      <a:endParaRPr lang="en-CA">
                        <a:effectLst/>
                        <a:latin typeface="Arial" panose="020B0604020202020204" pitchFamily="34" charset="0"/>
                      </a:endParaRPr>
                    </a:p>
                  </a:txBody>
                  <a:tcPr marL="324000" marR="360000" anchor="ctr"/>
                </a:tc>
                <a:tc>
                  <a:txBody>
                    <a:bodyPr/>
                    <a:lstStyle/>
                    <a:p>
                      <a:pPr algn="r"/>
                      <a:r>
                        <a:rPr lang="en-CA">
                          <a:effectLst/>
                          <a:latin typeface="Times New Roman" panose="02020603050405020304" pitchFamily="18" charset="0"/>
                        </a:rPr>
                        <a:t>0.03</a:t>
                      </a:r>
                      <a:endParaRPr lang="en-CA">
                        <a:effectLst/>
                        <a:latin typeface="Arial" panose="020B0604020202020204" pitchFamily="34" charset="0"/>
                      </a:endParaRPr>
                    </a:p>
                  </a:txBody>
                  <a:tcPr marL="324000" marR="360000" anchor="ctr"/>
                </a:tc>
                <a:tc>
                  <a:txBody>
                    <a:bodyPr/>
                    <a:lstStyle/>
                    <a:p>
                      <a:pPr algn="l"/>
                      <a:r>
                        <a:rPr lang="en-CA" dirty="0">
                          <a:effectLst/>
                          <a:latin typeface="Times New Roman" panose="02020603050405020304" pitchFamily="18" charset="0"/>
                          <a:hlinkClick r:id="rId16"/>
                        </a:rPr>
                        <a:t>K</a:t>
                      </a:r>
                      <a:r>
                        <a:rPr lang="en-CA" baseline="-25000" dirty="0">
                          <a:effectLst/>
                          <a:latin typeface="Times New Roman" panose="02020603050405020304" pitchFamily="18" charset="0"/>
                          <a:hlinkClick r:id="rId16"/>
                        </a:rPr>
                        <a:t>2</a:t>
                      </a:r>
                      <a:r>
                        <a:rPr lang="en-CA" dirty="0">
                          <a:effectLst/>
                          <a:latin typeface="Times New Roman" panose="02020603050405020304" pitchFamily="18" charset="0"/>
                          <a:hlinkClick r:id="rId16"/>
                        </a:rPr>
                        <a:t>O</a:t>
                      </a:r>
                      <a:endParaRPr lang="en-CA" dirty="0">
                        <a:effectLst/>
                        <a:latin typeface="Arial" panose="020B0604020202020204" pitchFamily="34" charset="0"/>
                      </a:endParaRPr>
                    </a:p>
                  </a:txBody>
                  <a:tcPr marL="324000" marR="360000" anchor="ctr"/>
                </a:tc>
                <a:tc>
                  <a:txBody>
                    <a:bodyPr/>
                    <a:lstStyle/>
                    <a:p>
                      <a:pPr algn="r"/>
                      <a:r>
                        <a:rPr lang="en-CA" dirty="0">
                          <a:effectLst/>
                          <a:latin typeface="Times New Roman" panose="02020603050405020304" pitchFamily="18" charset="0"/>
                        </a:rPr>
                        <a:t>0.04</a:t>
                      </a:r>
                      <a:endParaRPr lang="en-CA" dirty="0">
                        <a:effectLst/>
                        <a:latin typeface="Arial" panose="020B0604020202020204" pitchFamily="34" charset="0"/>
                      </a:endParaRPr>
                    </a:p>
                  </a:txBody>
                  <a:tcPr marL="324000" marR="360000" anchor="ctr"/>
                </a:tc>
              </a:tr>
              <a:tr h="373609">
                <a:tc>
                  <a:txBody>
                    <a:bodyPr/>
                    <a:lstStyle/>
                    <a:p>
                      <a:pPr algn="l"/>
                      <a:r>
                        <a:rPr lang="en-CA">
                          <a:effectLst/>
                          <a:latin typeface="Times New Roman" panose="02020603050405020304" pitchFamily="18" charset="0"/>
                        </a:rPr>
                        <a:t>Sum</a:t>
                      </a:r>
                      <a:endParaRPr lang="en-CA">
                        <a:effectLst/>
                        <a:latin typeface="Arial" panose="020B0604020202020204" pitchFamily="34" charset="0"/>
                      </a:endParaRPr>
                    </a:p>
                  </a:txBody>
                  <a:tcPr marL="324000" marR="360000" anchor="ctr"/>
                </a:tc>
                <a:tc>
                  <a:txBody>
                    <a:bodyPr/>
                    <a:lstStyle/>
                    <a:p>
                      <a:pPr algn="r"/>
                      <a:r>
                        <a:rPr lang="en-CA">
                          <a:effectLst/>
                          <a:latin typeface="Times New Roman" panose="02020603050405020304" pitchFamily="18" charset="0"/>
                        </a:rPr>
                        <a:t>99.7</a:t>
                      </a:r>
                      <a:endParaRPr lang="en-CA">
                        <a:effectLst/>
                        <a:latin typeface="Arial" panose="020B0604020202020204" pitchFamily="34" charset="0"/>
                      </a:endParaRPr>
                    </a:p>
                  </a:txBody>
                  <a:tcPr marL="324000" marR="360000" anchor="ctr"/>
                </a:tc>
                <a:tc>
                  <a:txBody>
                    <a:bodyPr/>
                    <a:lstStyle/>
                    <a:p>
                      <a:pPr algn="l"/>
                      <a:r>
                        <a:rPr lang="en-CA">
                          <a:effectLst/>
                          <a:latin typeface="Times New Roman" panose="02020603050405020304" pitchFamily="18" charset="0"/>
                        </a:rPr>
                        <a:t>Sum</a:t>
                      </a:r>
                      <a:endParaRPr lang="en-CA">
                        <a:effectLst/>
                        <a:latin typeface="Arial" panose="020B0604020202020204" pitchFamily="34" charset="0"/>
                      </a:endParaRPr>
                    </a:p>
                  </a:txBody>
                  <a:tcPr marL="324000" marR="360000" anchor="ctr"/>
                </a:tc>
                <a:tc>
                  <a:txBody>
                    <a:bodyPr/>
                    <a:lstStyle/>
                    <a:p>
                      <a:pPr algn="r"/>
                      <a:r>
                        <a:rPr lang="en-CA" dirty="0">
                          <a:effectLst/>
                          <a:latin typeface="Times New Roman" panose="02020603050405020304" pitchFamily="18" charset="0"/>
                        </a:rPr>
                        <a:t>99.1</a:t>
                      </a:r>
                      <a:endParaRPr lang="en-CA" dirty="0">
                        <a:effectLst/>
                        <a:latin typeface="Arial" panose="020B0604020202020204" pitchFamily="34" charset="0"/>
                      </a:endParaRPr>
                    </a:p>
                  </a:txBody>
                  <a:tcPr marL="324000" marR="360000" anchor="ctr"/>
                </a:tc>
              </a:tr>
            </a:tbl>
          </a:graphicData>
        </a:graphic>
      </p:graphicFrame>
      <p:sp>
        <p:nvSpPr>
          <p:cNvPr id="3" name="Rectangle 2"/>
          <p:cNvSpPr/>
          <p:nvPr/>
        </p:nvSpPr>
        <p:spPr>
          <a:xfrm>
            <a:off x="961293" y="175846"/>
            <a:ext cx="7573107" cy="830997"/>
          </a:xfrm>
          <a:prstGeom prst="rect">
            <a:avLst/>
          </a:prstGeom>
        </p:spPr>
        <p:txBody>
          <a:bodyPr wrap="square">
            <a:spAutoFit/>
          </a:bodyPr>
          <a:lstStyle/>
          <a:p>
            <a:r>
              <a:rPr lang="en-CA" sz="4800" b="1" dirty="0">
                <a:solidFill>
                  <a:prstClr val="black"/>
                </a:solidFill>
                <a:latin typeface="Calibri Light" panose="020F0302020204030204"/>
              </a:rPr>
              <a:t>Composition of Earth’s mantle</a:t>
            </a:r>
            <a:endParaRPr lang="en-CA" dirty="0">
              <a:solidFill>
                <a:prstClr val="black"/>
              </a:solidFill>
            </a:endParaRPr>
          </a:p>
        </p:txBody>
      </p:sp>
      <p:sp>
        <p:nvSpPr>
          <p:cNvPr id="4" name="Rectangle 3"/>
          <p:cNvSpPr/>
          <p:nvPr/>
        </p:nvSpPr>
        <p:spPr>
          <a:xfrm>
            <a:off x="3071445" y="5907651"/>
            <a:ext cx="4759569" cy="369332"/>
          </a:xfrm>
          <a:prstGeom prst="rect">
            <a:avLst/>
          </a:prstGeom>
        </p:spPr>
        <p:txBody>
          <a:bodyPr wrap="square">
            <a:spAutoFit/>
          </a:bodyPr>
          <a:lstStyle/>
          <a:p>
            <a:r>
              <a:rPr lang="en-CA" dirty="0">
                <a:solidFill>
                  <a:prstClr val="black"/>
                </a:solidFill>
                <a:hlinkClick r:id="rId17"/>
              </a:rPr>
              <a:t>https://en.wikipedia.org/wiki/Mantle_(geology)</a:t>
            </a:r>
            <a:endParaRPr lang="en-CA" dirty="0">
              <a:solidFill>
                <a:prstClr val="black"/>
              </a:solidFill>
            </a:endParaRPr>
          </a:p>
        </p:txBody>
      </p:sp>
    </p:spTree>
    <p:extLst>
      <p:ext uri="{BB962C8B-B14F-4D97-AF65-F5344CB8AC3E}">
        <p14:creationId xmlns:p14="http://schemas.microsoft.com/office/powerpoint/2010/main" val="1522848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t>Composition of Earth’s mantle</a:t>
            </a:r>
            <a:endParaRPr lang="en-CA" sz="4800" b="1" dirty="0"/>
          </a:p>
        </p:txBody>
      </p:sp>
      <p:sp>
        <p:nvSpPr>
          <p:cNvPr id="3" name="Rectangle 2"/>
          <p:cNvSpPr/>
          <p:nvPr/>
        </p:nvSpPr>
        <p:spPr>
          <a:xfrm>
            <a:off x="984737" y="1732673"/>
            <a:ext cx="7537940" cy="3970318"/>
          </a:xfrm>
          <a:prstGeom prst="rect">
            <a:avLst/>
          </a:prstGeom>
        </p:spPr>
        <p:txBody>
          <a:bodyPr wrap="square">
            <a:spAutoFit/>
          </a:bodyPr>
          <a:lstStyle/>
          <a:p>
            <a:pPr>
              <a:spcAft>
                <a:spcPts val="600"/>
              </a:spcAft>
            </a:pPr>
            <a:r>
              <a:rPr lang="en-CA" sz="2400" dirty="0">
                <a:solidFill>
                  <a:prstClr val="black"/>
                </a:solidFill>
              </a:rPr>
              <a:t>The proportions of the major 4 elements that comprise about 93% of the total mass of Earth could be assembled into the mineral </a:t>
            </a:r>
            <a:r>
              <a:rPr lang="en-CA" sz="2400" b="1" dirty="0">
                <a:solidFill>
                  <a:prstClr val="black"/>
                </a:solidFill>
              </a:rPr>
              <a:t>Olivine</a:t>
            </a:r>
            <a:r>
              <a:rPr lang="en-CA" sz="2400" dirty="0">
                <a:solidFill>
                  <a:prstClr val="black"/>
                </a:solidFill>
              </a:rPr>
              <a:t> with chemical composition </a:t>
            </a:r>
            <a:r>
              <a:rPr lang="en-CA" sz="2400" b="1" dirty="0">
                <a:solidFill>
                  <a:prstClr val="black"/>
                </a:solidFill>
              </a:rPr>
              <a:t>FeMgSiO</a:t>
            </a:r>
            <a:r>
              <a:rPr lang="en-CA" sz="2400" b="1" baseline="-25000" dirty="0">
                <a:solidFill>
                  <a:prstClr val="black"/>
                </a:solidFill>
              </a:rPr>
              <a:t>4</a:t>
            </a:r>
          </a:p>
          <a:p>
            <a:pPr>
              <a:spcAft>
                <a:spcPts val="600"/>
              </a:spcAft>
            </a:pPr>
            <a:endParaRPr lang="en-CA" sz="2400" b="1" baseline="-25000" dirty="0">
              <a:solidFill>
                <a:prstClr val="black"/>
              </a:solidFill>
            </a:endParaRPr>
          </a:p>
          <a:p>
            <a:pPr>
              <a:spcAft>
                <a:spcPts val="600"/>
              </a:spcAft>
            </a:pPr>
            <a:r>
              <a:rPr lang="en-CA" sz="2400" b="1" dirty="0">
                <a:solidFill>
                  <a:prstClr val="black"/>
                </a:solidFill>
              </a:rPr>
              <a:t>Xenoliths </a:t>
            </a:r>
            <a:r>
              <a:rPr lang="en-CA" sz="2400" dirty="0">
                <a:solidFill>
                  <a:prstClr val="black"/>
                </a:solidFill>
              </a:rPr>
              <a:t>from the mantle carried to the surface in volcanic eruptions often comprise olivine mineral but with a different composition: </a:t>
            </a:r>
            <a:r>
              <a:rPr lang="en-CA" sz="2400" b="1" dirty="0">
                <a:solidFill>
                  <a:prstClr val="black"/>
                </a:solidFill>
              </a:rPr>
              <a:t>Fe</a:t>
            </a:r>
            <a:r>
              <a:rPr lang="en-CA" sz="2400" b="1" baseline="-25000" dirty="0">
                <a:solidFill>
                  <a:prstClr val="black"/>
                </a:solidFill>
              </a:rPr>
              <a:t>0.2</a:t>
            </a:r>
            <a:r>
              <a:rPr lang="en-CA" sz="2400" b="1" dirty="0">
                <a:solidFill>
                  <a:prstClr val="black"/>
                </a:solidFill>
              </a:rPr>
              <a:t>Mg</a:t>
            </a:r>
            <a:r>
              <a:rPr lang="en-CA" sz="2400" b="1" baseline="-25000" dirty="0">
                <a:solidFill>
                  <a:prstClr val="black"/>
                </a:solidFill>
              </a:rPr>
              <a:t>1.8</a:t>
            </a:r>
            <a:r>
              <a:rPr lang="en-CA" sz="2400" b="1" dirty="0">
                <a:solidFill>
                  <a:prstClr val="black"/>
                </a:solidFill>
              </a:rPr>
              <a:t>SiO</a:t>
            </a:r>
            <a:r>
              <a:rPr lang="en-CA" sz="2400" b="1" baseline="-25000" dirty="0">
                <a:solidFill>
                  <a:prstClr val="black"/>
                </a:solidFill>
              </a:rPr>
              <a:t>4</a:t>
            </a:r>
            <a:r>
              <a:rPr lang="en-CA" sz="2400" b="1" dirty="0">
                <a:solidFill>
                  <a:prstClr val="black"/>
                </a:solidFill>
              </a:rPr>
              <a:t>.  Why?</a:t>
            </a:r>
          </a:p>
          <a:p>
            <a:pPr>
              <a:spcAft>
                <a:spcPts val="600"/>
              </a:spcAft>
            </a:pPr>
            <a:endParaRPr lang="en-CA" sz="2400" b="1" dirty="0">
              <a:solidFill>
                <a:prstClr val="black"/>
              </a:solidFill>
            </a:endParaRPr>
          </a:p>
          <a:p>
            <a:pPr>
              <a:spcAft>
                <a:spcPts val="600"/>
              </a:spcAft>
            </a:pPr>
            <a:r>
              <a:rPr lang="en-CA" sz="2400" dirty="0">
                <a:solidFill>
                  <a:prstClr val="black"/>
                </a:solidFill>
              </a:rPr>
              <a:t>Most of the iron has been sequestered in Earth’s core.</a:t>
            </a:r>
          </a:p>
        </p:txBody>
      </p:sp>
    </p:spTree>
    <p:extLst>
      <p:ext uri="{BB962C8B-B14F-4D97-AF65-F5344CB8AC3E}">
        <p14:creationId xmlns:p14="http://schemas.microsoft.com/office/powerpoint/2010/main" val="40259170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4787"/>
            <a:ext cx="7886700" cy="1325563"/>
          </a:xfrm>
        </p:spPr>
        <p:txBody>
          <a:bodyPr/>
          <a:lstStyle/>
          <a:p>
            <a:pPr algn="ctr"/>
            <a:r>
              <a:rPr lang="en-CA" b="1" dirty="0" smtClean="0">
                <a:latin typeface="+mn-lt"/>
              </a:rPr>
              <a:t>The Moon-forming Event</a:t>
            </a:r>
            <a:endParaRPr lang="en-CA" b="1" dirty="0">
              <a:latin typeface="+mn-lt"/>
            </a:endParaRPr>
          </a:p>
        </p:txBody>
      </p:sp>
      <p:sp>
        <p:nvSpPr>
          <p:cNvPr id="3" name="TextBox 2"/>
          <p:cNvSpPr txBox="1"/>
          <p:nvPr/>
        </p:nvSpPr>
        <p:spPr>
          <a:xfrm>
            <a:off x="1012092" y="1436467"/>
            <a:ext cx="7725508" cy="4431983"/>
          </a:xfrm>
          <a:prstGeom prst="rect">
            <a:avLst/>
          </a:prstGeom>
          <a:noFill/>
        </p:spPr>
        <p:txBody>
          <a:bodyPr wrap="square" rtlCol="0">
            <a:spAutoFit/>
          </a:bodyPr>
          <a:lstStyle/>
          <a:p>
            <a:r>
              <a:rPr lang="en-CA" sz="2400" dirty="0" smtClean="0"/>
              <a:t>The preferred story: sometime following the original accretion of the Earth and preceding the crystallization of the oldest zircon (4.404 billion years ago), a collision with a “Mars-sized” body is thought to have splashed off our Moon.  </a:t>
            </a:r>
          </a:p>
          <a:p>
            <a:endParaRPr lang="en-CA" sz="2400" dirty="0"/>
          </a:p>
          <a:p>
            <a:r>
              <a:rPr lang="en-CA" sz="2400" dirty="0" smtClean="0"/>
              <a:t>The collision probably melted the outer shell of the Earth to a depth of 1000km.  From this deep magma ocean, the original crust differentiated.  </a:t>
            </a:r>
          </a:p>
          <a:p>
            <a:endParaRPr lang="en-CA" sz="2400" dirty="0"/>
          </a:p>
          <a:p>
            <a:r>
              <a:rPr lang="en-CA" sz="2400" dirty="0" smtClean="0"/>
              <a:t>There are alternative theories including the fission and capture models.</a:t>
            </a:r>
          </a:p>
          <a:p>
            <a:endParaRPr lang="en-CA" dirty="0"/>
          </a:p>
        </p:txBody>
      </p:sp>
      <p:sp>
        <p:nvSpPr>
          <p:cNvPr id="4" name="Rectangle 3"/>
          <p:cNvSpPr/>
          <p:nvPr/>
        </p:nvSpPr>
        <p:spPr>
          <a:xfrm>
            <a:off x="2267244" y="5706627"/>
            <a:ext cx="4997156" cy="369332"/>
          </a:xfrm>
          <a:prstGeom prst="rect">
            <a:avLst/>
          </a:prstGeom>
        </p:spPr>
        <p:txBody>
          <a:bodyPr wrap="square">
            <a:spAutoFit/>
          </a:bodyPr>
          <a:lstStyle/>
          <a:p>
            <a:r>
              <a:rPr lang="en-CA" dirty="0" smtClean="0">
                <a:hlinkClick r:id="rId2"/>
              </a:rPr>
              <a:t>https://www.youtube.com/watch?v=vRf-hB8X7b0</a:t>
            </a:r>
            <a:endParaRPr lang="en-CA" dirty="0"/>
          </a:p>
        </p:txBody>
      </p:sp>
    </p:spTree>
    <p:extLst>
      <p:ext uri="{BB962C8B-B14F-4D97-AF65-F5344CB8AC3E}">
        <p14:creationId xmlns:p14="http://schemas.microsoft.com/office/powerpoint/2010/main" val="27396727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latin typeface="+mn-lt"/>
              </a:rPr>
              <a:t>Earth’s crustal elements</a:t>
            </a:r>
            <a:endParaRPr lang="en-CA" b="1" dirty="0">
              <a:latin typeface="+mn-lt"/>
            </a:endParaRP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1113692" y="1613977"/>
            <a:ext cx="6596126" cy="4788000"/>
          </a:xfrm>
          <a:prstGeom prst="rect">
            <a:avLst/>
          </a:prstGeom>
        </p:spPr>
      </p:pic>
      <p:sp>
        <p:nvSpPr>
          <p:cNvPr id="4" name="Rectangle 3"/>
          <p:cNvSpPr/>
          <p:nvPr/>
        </p:nvSpPr>
        <p:spPr>
          <a:xfrm>
            <a:off x="1019907" y="6411743"/>
            <a:ext cx="7303478" cy="338554"/>
          </a:xfrm>
          <a:prstGeom prst="rect">
            <a:avLst/>
          </a:prstGeom>
        </p:spPr>
        <p:txBody>
          <a:bodyPr wrap="square">
            <a:spAutoFit/>
          </a:bodyPr>
          <a:lstStyle/>
          <a:p>
            <a:r>
              <a:rPr lang="en-CA" sz="1600" dirty="0">
                <a:solidFill>
                  <a:srgbClr val="FF0000"/>
                </a:solidFill>
                <a:hlinkClick r:id="rId3"/>
              </a:rPr>
              <a:t>https://upload.wikimedia.org/wikipedia/commons/0/09/Elemental_abundances.svg</a:t>
            </a:r>
            <a:endParaRPr lang="en-CA" sz="1600" dirty="0">
              <a:solidFill>
                <a:srgbClr val="FF0000"/>
              </a:solidFill>
            </a:endParaRPr>
          </a:p>
        </p:txBody>
      </p:sp>
    </p:spTree>
    <p:extLst>
      <p:ext uri="{BB962C8B-B14F-4D97-AF65-F5344CB8AC3E}">
        <p14:creationId xmlns:p14="http://schemas.microsoft.com/office/powerpoint/2010/main" val="20286243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885705"/>
          </a:xfrm>
        </p:spPr>
        <p:txBody>
          <a:bodyPr>
            <a:normAutofit/>
          </a:bodyPr>
          <a:lstStyle/>
          <a:p>
            <a:pPr algn="ctr"/>
            <a:r>
              <a:rPr lang="en-CA" sz="4800" b="1" dirty="0" smtClean="0"/>
              <a:t>Solar system elemental abundances</a:t>
            </a:r>
            <a:endParaRPr lang="en-CA" sz="4800" b="1" dirty="0"/>
          </a:p>
        </p:txBody>
      </p:sp>
      <p:pic>
        <p:nvPicPr>
          <p:cNvPr id="4" name="Picture 3"/>
          <p:cNvPicPr>
            <a:picLocks/>
          </p:cNvPicPr>
          <p:nvPr/>
        </p:nvPicPr>
        <p:blipFill rotWithShape="1">
          <a:blip r:embed="rId2">
            <a:extLst>
              <a:ext uri="{28A0092B-C50C-407E-A947-70E740481C1C}">
                <a14:useLocalDpi xmlns:a14="http://schemas.microsoft.com/office/drawing/2010/main" val="0"/>
              </a:ext>
            </a:extLst>
          </a:blip>
          <a:srcRect r="51578"/>
          <a:stretch/>
        </p:blipFill>
        <p:spPr>
          <a:xfrm>
            <a:off x="656494" y="2174240"/>
            <a:ext cx="7654386" cy="3574452"/>
          </a:xfrm>
          <a:prstGeom prst="rect">
            <a:avLst/>
          </a:prstGeom>
        </p:spPr>
      </p:pic>
      <p:sp>
        <p:nvSpPr>
          <p:cNvPr id="5" name="Rectangle 4"/>
          <p:cNvSpPr/>
          <p:nvPr/>
        </p:nvSpPr>
        <p:spPr>
          <a:xfrm>
            <a:off x="973016" y="6003612"/>
            <a:ext cx="7690338" cy="338554"/>
          </a:xfrm>
          <a:prstGeom prst="rect">
            <a:avLst/>
          </a:prstGeom>
        </p:spPr>
        <p:txBody>
          <a:bodyPr wrap="square">
            <a:spAutoFit/>
          </a:bodyPr>
          <a:lstStyle/>
          <a:p>
            <a:r>
              <a:rPr lang="en-CA" sz="1600" dirty="0">
                <a:solidFill>
                  <a:srgbClr val="FF0000"/>
                </a:solidFill>
              </a:rPr>
              <a:t>By Swift - Own work, CC0:  </a:t>
            </a:r>
            <a:r>
              <a:rPr lang="en-CA" sz="1600" dirty="0">
                <a:solidFill>
                  <a:srgbClr val="FF0000"/>
                </a:solidFill>
                <a:hlinkClick r:id="rId3"/>
              </a:rPr>
              <a:t>https://commons.wikimedia.org/w/index.php?curid=48991521</a:t>
            </a:r>
            <a:endParaRPr lang="en-CA" sz="1600" dirty="0">
              <a:solidFill>
                <a:srgbClr val="FF0000"/>
              </a:solidFill>
            </a:endParaRPr>
          </a:p>
        </p:txBody>
      </p:sp>
      <p:pic>
        <p:nvPicPr>
          <p:cNvPr id="3" name="Picture 2"/>
          <p:cNvPicPr>
            <a:picLocks/>
          </p:cNvPicPr>
          <p:nvPr/>
        </p:nvPicPr>
        <p:blipFill>
          <a:blip r:embed="rId4"/>
          <a:stretch>
            <a:fillRect/>
          </a:stretch>
        </p:blipFill>
        <p:spPr>
          <a:xfrm>
            <a:off x="1188195" y="2638168"/>
            <a:ext cx="7380000" cy="3262789"/>
          </a:xfrm>
          <a:prstGeom prst="rect">
            <a:avLst/>
          </a:prstGeom>
        </p:spPr>
      </p:pic>
      <p:pic>
        <p:nvPicPr>
          <p:cNvPr id="6" name="Picture 5"/>
          <p:cNvPicPr>
            <a:picLocks noChangeAspect="1"/>
          </p:cNvPicPr>
          <p:nvPr/>
        </p:nvPicPr>
        <p:blipFill>
          <a:blip r:embed="rId5"/>
          <a:stretch>
            <a:fillRect/>
          </a:stretch>
        </p:blipFill>
        <p:spPr>
          <a:xfrm>
            <a:off x="0" y="1995619"/>
            <a:ext cx="9144000" cy="4390761"/>
          </a:xfrm>
          <a:prstGeom prst="rect">
            <a:avLst/>
          </a:prstGeom>
        </p:spPr>
      </p:pic>
    </p:spTree>
    <p:extLst>
      <p:ext uri="{BB962C8B-B14F-4D97-AF65-F5344CB8AC3E}">
        <p14:creationId xmlns:p14="http://schemas.microsoft.com/office/powerpoint/2010/main" val="321413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1896" y="1662500"/>
            <a:ext cx="5554980" cy="4698587"/>
          </a:xfrm>
          <a:prstGeom prst="rect">
            <a:avLst/>
          </a:prstGeom>
        </p:spPr>
      </p:pic>
      <p:sp>
        <p:nvSpPr>
          <p:cNvPr id="4" name="TextBox 3"/>
          <p:cNvSpPr txBox="1"/>
          <p:nvPr/>
        </p:nvSpPr>
        <p:spPr>
          <a:xfrm>
            <a:off x="6656832" y="2048256"/>
            <a:ext cx="2133600" cy="4524315"/>
          </a:xfrm>
          <a:prstGeom prst="rect">
            <a:avLst/>
          </a:prstGeom>
          <a:noFill/>
        </p:spPr>
        <p:txBody>
          <a:bodyPr wrap="square" rtlCol="0">
            <a:spAutoFit/>
          </a:bodyPr>
          <a:lstStyle/>
          <a:p>
            <a:pPr>
              <a:tabLst>
                <a:tab pos="1341438" algn="l"/>
              </a:tabLst>
            </a:pPr>
            <a:r>
              <a:rPr lang="en-CA" dirty="0" smtClean="0"/>
              <a:t>Oxygen	46.6%</a:t>
            </a:r>
          </a:p>
          <a:p>
            <a:pPr>
              <a:tabLst>
                <a:tab pos="1341438" algn="l"/>
              </a:tabLst>
            </a:pPr>
            <a:r>
              <a:rPr lang="en-CA" dirty="0" smtClean="0"/>
              <a:t>Silicon	27.7	</a:t>
            </a:r>
          </a:p>
          <a:p>
            <a:pPr>
              <a:tabLst>
                <a:tab pos="1438275" algn="l"/>
                <a:tab pos="1524000" algn="l"/>
              </a:tabLst>
            </a:pPr>
            <a:r>
              <a:rPr lang="en-CA" dirty="0" smtClean="0"/>
              <a:t>Aluminum  	8.1</a:t>
            </a:r>
          </a:p>
          <a:p>
            <a:pPr>
              <a:tabLst>
                <a:tab pos="1438275" algn="l"/>
                <a:tab pos="1524000" algn="l"/>
              </a:tabLst>
            </a:pPr>
            <a:r>
              <a:rPr lang="en-CA" dirty="0" smtClean="0"/>
              <a:t>Iron	5.0</a:t>
            </a:r>
          </a:p>
          <a:p>
            <a:pPr>
              <a:tabLst>
                <a:tab pos="1438275" algn="l"/>
                <a:tab pos="1524000" algn="l"/>
              </a:tabLst>
            </a:pPr>
            <a:r>
              <a:rPr lang="en-CA" dirty="0" smtClean="0"/>
              <a:t>Calcium	3.6	</a:t>
            </a:r>
          </a:p>
          <a:p>
            <a:pPr>
              <a:tabLst>
                <a:tab pos="1438275" algn="l"/>
                <a:tab pos="1524000" algn="l"/>
              </a:tabLst>
            </a:pPr>
            <a:r>
              <a:rPr lang="en-CA" dirty="0" smtClean="0"/>
              <a:t>Sodium	2.8</a:t>
            </a:r>
          </a:p>
          <a:p>
            <a:pPr>
              <a:tabLst>
                <a:tab pos="1438275" algn="l"/>
                <a:tab pos="1524000" algn="l"/>
              </a:tabLst>
            </a:pPr>
            <a:r>
              <a:rPr lang="en-CA" dirty="0" smtClean="0"/>
              <a:t>Potassium	2.6</a:t>
            </a:r>
          </a:p>
          <a:p>
            <a:pPr>
              <a:tabLst>
                <a:tab pos="1438275" algn="l"/>
                <a:tab pos="1524000" algn="l"/>
              </a:tabLst>
            </a:pPr>
            <a:r>
              <a:rPr lang="en-CA" dirty="0" smtClean="0"/>
              <a:t>Magnesium	2.1</a:t>
            </a:r>
          </a:p>
          <a:p>
            <a:pPr>
              <a:tabLst>
                <a:tab pos="1438275" algn="l"/>
                <a:tab pos="1524000" algn="l"/>
              </a:tabLst>
            </a:pPr>
            <a:r>
              <a:rPr lang="en-CA" dirty="0" smtClean="0"/>
              <a:t>Others	1.5</a:t>
            </a:r>
            <a:endParaRPr lang="en-CA" dirty="0"/>
          </a:p>
          <a:p>
            <a:pPr>
              <a:tabLst>
                <a:tab pos="1438275" algn="l"/>
                <a:tab pos="1524000" algn="l"/>
              </a:tabLst>
            </a:pPr>
            <a:endParaRPr lang="en-CA" dirty="0" smtClean="0"/>
          </a:p>
          <a:p>
            <a:pPr>
              <a:tabLst>
                <a:tab pos="1438275" algn="l"/>
                <a:tab pos="1524000" algn="l"/>
              </a:tabLst>
            </a:pPr>
            <a:r>
              <a:rPr lang="en-CA" dirty="0" smtClean="0"/>
              <a:t>Hydrogen, included, as water is a major and important component in the near-surface crust and biosphere.</a:t>
            </a:r>
            <a:endParaRPr lang="en-CA" dirty="0"/>
          </a:p>
        </p:txBody>
      </p:sp>
      <p:pic>
        <p:nvPicPr>
          <p:cNvPr id="5" name="Picture 4"/>
          <p:cNvPicPr>
            <a:picLocks noChangeAspect="1"/>
          </p:cNvPicPr>
          <p:nvPr/>
        </p:nvPicPr>
        <p:blipFill>
          <a:blip r:embed="rId3"/>
          <a:stretch>
            <a:fillRect/>
          </a:stretch>
        </p:blipFill>
        <p:spPr>
          <a:xfrm>
            <a:off x="712890" y="280358"/>
            <a:ext cx="7888908" cy="1322947"/>
          </a:xfrm>
          <a:prstGeom prst="rect">
            <a:avLst/>
          </a:prstGeom>
        </p:spPr>
      </p:pic>
      <p:sp>
        <p:nvSpPr>
          <p:cNvPr id="6" name="TextBox 5"/>
          <p:cNvSpPr txBox="1"/>
          <p:nvPr/>
        </p:nvSpPr>
        <p:spPr>
          <a:xfrm>
            <a:off x="1328928" y="6457890"/>
            <a:ext cx="5937504" cy="400110"/>
          </a:xfrm>
          <a:prstGeom prst="rect">
            <a:avLst/>
          </a:prstGeom>
          <a:noFill/>
        </p:spPr>
        <p:txBody>
          <a:bodyPr wrap="square" rtlCol="0">
            <a:spAutoFit/>
          </a:bodyPr>
          <a:lstStyle/>
          <a:p>
            <a:r>
              <a:rPr lang="en-CA" sz="2000" b="1" dirty="0" smtClean="0">
                <a:hlinkClick r:id="rId4"/>
              </a:rPr>
              <a:t>Crustal and biosphere elemental abundances</a:t>
            </a:r>
            <a:endParaRPr lang="en-CA" sz="2000" b="1" dirty="0"/>
          </a:p>
        </p:txBody>
      </p:sp>
      <p:sp>
        <p:nvSpPr>
          <p:cNvPr id="7" name="TextBox 6"/>
          <p:cNvSpPr txBox="1"/>
          <p:nvPr/>
        </p:nvSpPr>
        <p:spPr>
          <a:xfrm>
            <a:off x="841248" y="1389888"/>
            <a:ext cx="1999488" cy="461665"/>
          </a:xfrm>
          <a:prstGeom prst="rect">
            <a:avLst/>
          </a:prstGeom>
          <a:noFill/>
        </p:spPr>
        <p:txBody>
          <a:bodyPr wrap="square" rtlCol="0">
            <a:spAutoFit/>
          </a:bodyPr>
          <a:lstStyle/>
          <a:p>
            <a:r>
              <a:rPr lang="en-CA" sz="2400" b="1" dirty="0" smtClean="0"/>
              <a:t>Crustal rocks</a:t>
            </a:r>
            <a:endParaRPr lang="en-CA" sz="2400" b="1" dirty="0"/>
          </a:p>
        </p:txBody>
      </p:sp>
    </p:spTree>
    <p:extLst>
      <p:ext uri="{BB962C8B-B14F-4D97-AF65-F5344CB8AC3E}">
        <p14:creationId xmlns:p14="http://schemas.microsoft.com/office/powerpoint/2010/main" val="41514269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373" y="236172"/>
            <a:ext cx="7886700" cy="1325563"/>
          </a:xfrm>
        </p:spPr>
        <p:txBody>
          <a:bodyPr>
            <a:normAutofit/>
          </a:bodyPr>
          <a:lstStyle/>
          <a:p>
            <a:pPr algn="ctr"/>
            <a:r>
              <a:rPr lang="en-CA" sz="4800" b="1" dirty="0" smtClean="0">
                <a:latin typeface="+mn-lt"/>
              </a:rPr>
              <a:t>Structure of Planets -- Earth</a:t>
            </a:r>
            <a:endParaRPr lang="en-CA" sz="4800" b="1" dirty="0">
              <a:latin typeface="+mn-lt"/>
            </a:endParaRPr>
          </a:p>
        </p:txBody>
      </p:sp>
      <p:pic>
        <p:nvPicPr>
          <p:cNvPr id="3" name="Picture 2"/>
          <p:cNvPicPr>
            <a:picLocks noChangeAspect="1"/>
          </p:cNvPicPr>
          <p:nvPr/>
        </p:nvPicPr>
        <p:blipFill>
          <a:blip r:embed="rId2"/>
          <a:stretch>
            <a:fillRect/>
          </a:stretch>
        </p:blipFill>
        <p:spPr>
          <a:xfrm>
            <a:off x="1626437" y="1397975"/>
            <a:ext cx="6220070" cy="5328000"/>
          </a:xfrm>
          <a:prstGeom prst="rect">
            <a:avLst/>
          </a:prstGeom>
        </p:spPr>
      </p:pic>
    </p:spTree>
    <p:extLst>
      <p:ext uri="{BB962C8B-B14F-4D97-AF65-F5344CB8AC3E}">
        <p14:creationId xmlns:p14="http://schemas.microsoft.com/office/powerpoint/2010/main" val="7644144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373" y="236172"/>
            <a:ext cx="7886700" cy="1325563"/>
          </a:xfrm>
        </p:spPr>
        <p:txBody>
          <a:bodyPr>
            <a:normAutofit/>
          </a:bodyPr>
          <a:lstStyle/>
          <a:p>
            <a:pPr algn="ctr"/>
            <a:r>
              <a:rPr lang="en-CA" sz="4800" b="1" dirty="0" smtClean="0">
                <a:latin typeface="+mn-lt"/>
              </a:rPr>
              <a:t>Structure of Planets -- Moon</a:t>
            </a:r>
            <a:endParaRPr lang="en-CA" sz="4800" b="1" dirty="0">
              <a:latin typeface="+mn-lt"/>
            </a:endParaRPr>
          </a:p>
        </p:txBody>
      </p:sp>
      <p:pic>
        <p:nvPicPr>
          <p:cNvPr id="4" name="Picture 3"/>
          <p:cNvPicPr>
            <a:picLocks noChangeAspect="1"/>
          </p:cNvPicPr>
          <p:nvPr/>
        </p:nvPicPr>
        <p:blipFill>
          <a:blip r:embed="rId2"/>
          <a:stretch>
            <a:fillRect/>
          </a:stretch>
        </p:blipFill>
        <p:spPr>
          <a:xfrm>
            <a:off x="1153352" y="1829776"/>
            <a:ext cx="7200000" cy="3921141"/>
          </a:xfrm>
          <a:prstGeom prst="rect">
            <a:avLst/>
          </a:prstGeom>
        </p:spPr>
      </p:pic>
      <p:sp>
        <p:nvSpPr>
          <p:cNvPr id="5" name="TextBox 4"/>
          <p:cNvSpPr txBox="1"/>
          <p:nvPr/>
        </p:nvSpPr>
        <p:spPr>
          <a:xfrm>
            <a:off x="1810043" y="6055360"/>
            <a:ext cx="6775938" cy="646331"/>
          </a:xfrm>
          <a:prstGeom prst="rect">
            <a:avLst/>
          </a:prstGeom>
          <a:noFill/>
        </p:spPr>
        <p:txBody>
          <a:bodyPr wrap="square" rtlCol="0">
            <a:spAutoFit/>
          </a:bodyPr>
          <a:lstStyle/>
          <a:p>
            <a:r>
              <a:rPr lang="en-CA" dirty="0" smtClean="0">
                <a:solidFill>
                  <a:srgbClr val="FF0000"/>
                </a:solidFill>
              </a:rPr>
              <a:t>YouTube video of formation/evolution:  </a:t>
            </a:r>
            <a:r>
              <a:rPr lang="en-CA" dirty="0" smtClean="0">
                <a:hlinkClick r:id="rId3"/>
              </a:rPr>
              <a:t>https</a:t>
            </a:r>
            <a:r>
              <a:rPr lang="en-CA" dirty="0">
                <a:hlinkClick r:id="rId3"/>
              </a:rPr>
              <a:t>://www.youtube.com/watch?v=WGTBJHFNywI</a:t>
            </a:r>
            <a:endParaRPr lang="en-CA" dirty="0"/>
          </a:p>
        </p:txBody>
      </p:sp>
    </p:spTree>
    <p:extLst>
      <p:ext uri="{BB962C8B-B14F-4D97-AF65-F5344CB8AC3E}">
        <p14:creationId xmlns:p14="http://schemas.microsoft.com/office/powerpoint/2010/main" val="41113952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latin typeface="+mn-lt"/>
              </a:rPr>
              <a:t>Apollo </a:t>
            </a:r>
            <a:r>
              <a:rPr lang="en-CA" b="1" smtClean="0">
                <a:latin typeface="+mn-lt"/>
              </a:rPr>
              <a:t>mission 1962-72</a:t>
            </a:r>
            <a:endParaRPr lang="en-CA" b="1" dirty="0">
              <a:latin typeface="+mn-lt"/>
            </a:endParaRPr>
          </a:p>
        </p:txBody>
      </p:sp>
      <p:pic>
        <p:nvPicPr>
          <p:cNvPr id="4" name="Earth's Moon Giant Impact Theo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714500"/>
            <a:ext cx="6096000" cy="3429000"/>
          </a:xfrm>
          <a:prstGeom prst="rect">
            <a:avLst/>
          </a:prstGeom>
        </p:spPr>
      </p:pic>
    </p:spTree>
    <p:extLst>
      <p:ext uri="{BB962C8B-B14F-4D97-AF65-F5344CB8AC3E}">
        <p14:creationId xmlns:p14="http://schemas.microsoft.com/office/powerpoint/2010/main" val="1489508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372" y="236172"/>
            <a:ext cx="8198827" cy="1325563"/>
          </a:xfrm>
        </p:spPr>
        <p:txBody>
          <a:bodyPr>
            <a:normAutofit/>
          </a:bodyPr>
          <a:lstStyle/>
          <a:p>
            <a:pPr algn="ctr"/>
            <a:r>
              <a:rPr lang="en-CA" sz="4800" b="1" dirty="0" smtClean="0">
                <a:latin typeface="+mn-lt"/>
              </a:rPr>
              <a:t>Structure of Planets -- Mercury</a:t>
            </a:r>
            <a:endParaRPr lang="en-CA" sz="4800" b="1" dirty="0">
              <a:latin typeface="+mn-lt"/>
            </a:endParaRPr>
          </a:p>
        </p:txBody>
      </p:sp>
      <p:pic>
        <p:nvPicPr>
          <p:cNvPr id="3" name="Picture 2"/>
          <p:cNvPicPr>
            <a:picLocks noChangeAspect="1"/>
          </p:cNvPicPr>
          <p:nvPr/>
        </p:nvPicPr>
        <p:blipFill>
          <a:blip r:embed="rId2"/>
          <a:stretch>
            <a:fillRect/>
          </a:stretch>
        </p:blipFill>
        <p:spPr>
          <a:xfrm>
            <a:off x="495368" y="1893764"/>
            <a:ext cx="8280000" cy="4236960"/>
          </a:xfrm>
          <a:prstGeom prst="rect">
            <a:avLst/>
          </a:prstGeom>
        </p:spPr>
      </p:pic>
    </p:spTree>
    <p:extLst>
      <p:ext uri="{BB962C8B-B14F-4D97-AF65-F5344CB8AC3E}">
        <p14:creationId xmlns:p14="http://schemas.microsoft.com/office/powerpoint/2010/main" val="38512574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372" y="236172"/>
            <a:ext cx="8198827" cy="1325563"/>
          </a:xfrm>
        </p:spPr>
        <p:txBody>
          <a:bodyPr>
            <a:normAutofit/>
          </a:bodyPr>
          <a:lstStyle/>
          <a:p>
            <a:pPr algn="ctr"/>
            <a:r>
              <a:rPr lang="en-CA" sz="4800" b="1" dirty="0" smtClean="0">
                <a:latin typeface="+mn-lt"/>
              </a:rPr>
              <a:t>Structure of Planets -- Venus</a:t>
            </a:r>
            <a:endParaRPr lang="en-CA" sz="4800" b="1" dirty="0">
              <a:latin typeface="+mn-lt"/>
            </a:endParaRPr>
          </a:p>
        </p:txBody>
      </p:sp>
      <p:pic>
        <p:nvPicPr>
          <p:cNvPr id="4" name="Picture 3"/>
          <p:cNvPicPr>
            <a:picLocks noChangeAspect="1"/>
          </p:cNvPicPr>
          <p:nvPr/>
        </p:nvPicPr>
        <p:blipFill>
          <a:blip r:embed="rId2"/>
          <a:stretch>
            <a:fillRect/>
          </a:stretch>
        </p:blipFill>
        <p:spPr>
          <a:xfrm>
            <a:off x="1091303" y="1339361"/>
            <a:ext cx="7200000" cy="5425077"/>
          </a:xfrm>
          <a:prstGeom prst="rect">
            <a:avLst/>
          </a:prstGeom>
        </p:spPr>
      </p:pic>
    </p:spTree>
    <p:extLst>
      <p:ext uri="{BB962C8B-B14F-4D97-AF65-F5344CB8AC3E}">
        <p14:creationId xmlns:p14="http://schemas.microsoft.com/office/powerpoint/2010/main" val="23431936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372" y="236172"/>
            <a:ext cx="8198827" cy="1325563"/>
          </a:xfrm>
        </p:spPr>
        <p:txBody>
          <a:bodyPr>
            <a:normAutofit/>
          </a:bodyPr>
          <a:lstStyle/>
          <a:p>
            <a:pPr algn="ctr"/>
            <a:r>
              <a:rPr lang="en-CA" sz="4800" b="1" dirty="0" smtClean="0">
                <a:latin typeface="+mn-lt"/>
              </a:rPr>
              <a:t>Structure of Planets -- Mars</a:t>
            </a:r>
            <a:endParaRPr lang="en-CA" sz="4800" b="1" dirty="0">
              <a:latin typeface="+mn-lt"/>
            </a:endParaRPr>
          </a:p>
        </p:txBody>
      </p:sp>
      <p:pic>
        <p:nvPicPr>
          <p:cNvPr id="3" name="Picture 2"/>
          <p:cNvPicPr>
            <a:picLocks noChangeAspect="1"/>
          </p:cNvPicPr>
          <p:nvPr/>
        </p:nvPicPr>
        <p:blipFill>
          <a:blip r:embed="rId2"/>
          <a:stretch>
            <a:fillRect/>
          </a:stretch>
        </p:blipFill>
        <p:spPr>
          <a:xfrm>
            <a:off x="528446" y="1655884"/>
            <a:ext cx="8280000" cy="4829363"/>
          </a:xfrm>
          <a:prstGeom prst="rect">
            <a:avLst/>
          </a:prstGeom>
        </p:spPr>
      </p:pic>
    </p:spTree>
    <p:extLst>
      <p:ext uri="{BB962C8B-B14F-4D97-AF65-F5344CB8AC3E}">
        <p14:creationId xmlns:p14="http://schemas.microsoft.com/office/powerpoint/2010/main" val="37501732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372" y="236172"/>
            <a:ext cx="8198827" cy="1325563"/>
          </a:xfrm>
        </p:spPr>
        <p:txBody>
          <a:bodyPr>
            <a:normAutofit/>
          </a:bodyPr>
          <a:lstStyle/>
          <a:p>
            <a:pPr algn="ctr"/>
            <a:r>
              <a:rPr lang="en-CA" sz="4800" b="1" dirty="0" smtClean="0">
                <a:latin typeface="+mn-lt"/>
              </a:rPr>
              <a:t>Structure of Planets -- Mars</a:t>
            </a:r>
            <a:endParaRPr lang="en-CA" sz="4800" b="1" dirty="0">
              <a:latin typeface="+mn-lt"/>
            </a:endParaRPr>
          </a:p>
        </p:txBody>
      </p:sp>
      <p:sp>
        <p:nvSpPr>
          <p:cNvPr id="4" name="TextBox 3"/>
          <p:cNvSpPr txBox="1"/>
          <p:nvPr/>
        </p:nvSpPr>
        <p:spPr>
          <a:xfrm>
            <a:off x="1229360" y="1727200"/>
            <a:ext cx="7101840" cy="4893647"/>
          </a:xfrm>
          <a:prstGeom prst="rect">
            <a:avLst/>
          </a:prstGeom>
          <a:noFill/>
        </p:spPr>
        <p:txBody>
          <a:bodyPr wrap="square" rtlCol="0">
            <a:spAutoFit/>
          </a:bodyPr>
          <a:lstStyle/>
          <a:p>
            <a:r>
              <a:rPr lang="en-CA" sz="2400" dirty="0" smtClean="0"/>
              <a:t>Instruments placed on the Moon by the Apollo astronauts have given us information about the Moon’s internal structure.  Seismic instruments recorded hundreds of “moonquakes” and the analysis of the seismic records brings us to the Moon model we have.  In 1976, the Viking landers on Mars deployed seismic instruments but results of the seismic experiments were, at best, ambiguous.</a:t>
            </a:r>
          </a:p>
          <a:p>
            <a:endParaRPr lang="en-CA" sz="2400" dirty="0"/>
          </a:p>
          <a:p>
            <a:r>
              <a:rPr lang="en-CA" sz="2400" dirty="0" smtClean="0"/>
              <a:t>Now, the </a:t>
            </a:r>
            <a:r>
              <a:rPr lang="en-CA" sz="2400" b="1" i="1" dirty="0" err="1" smtClean="0">
                <a:hlinkClick r:id="rId2"/>
              </a:rPr>
              <a:t>InSight</a:t>
            </a:r>
            <a:r>
              <a:rPr lang="en-CA" sz="2400" b="1" i="1" dirty="0" smtClean="0">
                <a:hlinkClick r:id="rId2"/>
              </a:rPr>
              <a:t> mission</a:t>
            </a:r>
            <a:r>
              <a:rPr lang="en-CA" sz="2400" dirty="0" smtClean="0"/>
              <a:t>’s landing on Mars with contemporary seismic and heat-flow instruments should help us to unravel the interior structure and condition of Mars.  </a:t>
            </a:r>
            <a:endParaRPr lang="en-CA" sz="2400" dirty="0"/>
          </a:p>
        </p:txBody>
      </p:sp>
      <p:pic>
        <p:nvPicPr>
          <p:cNvPr id="5" name="Picture 4"/>
          <p:cNvPicPr>
            <a:picLocks noChangeAspect="1"/>
          </p:cNvPicPr>
          <p:nvPr/>
        </p:nvPicPr>
        <p:blipFill>
          <a:blip r:embed="rId3"/>
          <a:stretch>
            <a:fillRect/>
          </a:stretch>
        </p:blipFill>
        <p:spPr>
          <a:xfrm>
            <a:off x="0" y="1132840"/>
            <a:ext cx="9144000" cy="5588000"/>
          </a:xfrm>
          <a:prstGeom prst="rect">
            <a:avLst/>
          </a:prstGeom>
        </p:spPr>
      </p:pic>
      <p:pic>
        <p:nvPicPr>
          <p:cNvPr id="6" name="Picture 5"/>
          <p:cNvPicPr>
            <a:picLocks noChangeAspect="1"/>
          </p:cNvPicPr>
          <p:nvPr/>
        </p:nvPicPr>
        <p:blipFill>
          <a:blip r:embed="rId4"/>
          <a:stretch>
            <a:fillRect/>
          </a:stretch>
        </p:blipFill>
        <p:spPr>
          <a:xfrm>
            <a:off x="0" y="620102"/>
            <a:ext cx="9144000" cy="6024195"/>
          </a:xfrm>
          <a:prstGeom prst="rect">
            <a:avLst/>
          </a:prstGeom>
        </p:spPr>
      </p:pic>
      <p:pic>
        <p:nvPicPr>
          <p:cNvPr id="7" name="Picture 6"/>
          <p:cNvPicPr>
            <a:picLocks noChangeAspect="1"/>
          </p:cNvPicPr>
          <p:nvPr/>
        </p:nvPicPr>
        <p:blipFill>
          <a:blip r:embed="rId5"/>
          <a:stretch>
            <a:fillRect/>
          </a:stretch>
        </p:blipFill>
        <p:spPr>
          <a:xfrm>
            <a:off x="0" y="514561"/>
            <a:ext cx="9144000" cy="6343439"/>
          </a:xfrm>
          <a:prstGeom prst="rect">
            <a:avLst/>
          </a:prstGeom>
        </p:spPr>
      </p:pic>
      <p:sp>
        <p:nvSpPr>
          <p:cNvPr id="8" name="TextBox 7"/>
          <p:cNvSpPr txBox="1"/>
          <p:nvPr/>
        </p:nvSpPr>
        <p:spPr>
          <a:xfrm>
            <a:off x="5090160" y="6045200"/>
            <a:ext cx="3576320" cy="461665"/>
          </a:xfrm>
          <a:prstGeom prst="rect">
            <a:avLst/>
          </a:prstGeom>
          <a:noFill/>
        </p:spPr>
        <p:txBody>
          <a:bodyPr wrap="square" rtlCol="0">
            <a:spAutoFit/>
          </a:bodyPr>
          <a:lstStyle/>
          <a:p>
            <a:r>
              <a:rPr lang="en-CA" sz="2400" b="1" dirty="0" smtClean="0">
                <a:hlinkClick r:id="rId2"/>
              </a:rPr>
              <a:t>Mars </a:t>
            </a:r>
            <a:r>
              <a:rPr lang="en-CA" sz="2400" b="1" dirty="0" err="1" smtClean="0">
                <a:hlinkClick r:id="rId2"/>
              </a:rPr>
              <a:t>InSight</a:t>
            </a:r>
            <a:r>
              <a:rPr lang="en-CA" sz="2400" b="1" dirty="0" smtClean="0">
                <a:hlinkClick r:id="rId2"/>
              </a:rPr>
              <a:t> Mission</a:t>
            </a:r>
            <a:endParaRPr lang="en-CA" sz="2400" b="1" dirty="0"/>
          </a:p>
        </p:txBody>
      </p:sp>
    </p:spTree>
    <p:extLst>
      <p:ext uri="{BB962C8B-B14F-4D97-AF65-F5344CB8AC3E}">
        <p14:creationId xmlns:p14="http://schemas.microsoft.com/office/powerpoint/2010/main" val="366602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652953" y="705339"/>
          <a:ext cx="6096000" cy="546100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gridSpan="4">
                  <a:txBody>
                    <a:bodyPr/>
                    <a:lstStyle/>
                    <a:p>
                      <a:pPr algn="ctr"/>
                      <a:r>
                        <a:rPr lang="en-CA" dirty="0">
                          <a:effectLst/>
                          <a:latin typeface="Arial" panose="020B0604020202020204" pitchFamily="34" charset="0"/>
                        </a:rPr>
                        <a:t>Elemental abundances in the Solar System</a:t>
                      </a:r>
                    </a:p>
                  </a:txBody>
                  <a:tcPr anchor="ctr"/>
                </a:tc>
                <a:tc hMerge="1">
                  <a:txBody>
                    <a:bodyPr/>
                    <a:lstStyle/>
                    <a:p>
                      <a:endParaRPr lang="en-CA"/>
                    </a:p>
                  </a:txBody>
                  <a:tcPr/>
                </a:tc>
                <a:tc hMerge="1">
                  <a:txBody>
                    <a:bodyPr/>
                    <a:lstStyle/>
                    <a:p>
                      <a:endParaRPr lang="en-CA"/>
                    </a:p>
                  </a:txBody>
                  <a:tcPr/>
                </a:tc>
                <a:tc hMerge="1">
                  <a:txBody>
                    <a:bodyPr/>
                    <a:lstStyle/>
                    <a:p>
                      <a:endParaRPr lang="en-CA"/>
                    </a:p>
                  </a:txBody>
                  <a:tcPr/>
                </a:tc>
              </a:tr>
              <a:tr h="370840">
                <a:tc gridSpan="4">
                  <a:txBody>
                    <a:bodyPr/>
                    <a:lstStyle/>
                    <a:p>
                      <a:pPr algn="ctr"/>
                      <a:r>
                        <a:rPr lang="en-CA" dirty="0">
                          <a:effectLst/>
                          <a:latin typeface="Arial" panose="020B0604020202020204" pitchFamily="34" charset="0"/>
                        </a:rPr>
                        <a:t>by </a:t>
                      </a:r>
                      <a:r>
                        <a:rPr lang="en-CA" dirty="0" smtClean="0">
                          <a:effectLst/>
                          <a:latin typeface="Arial" panose="020B0604020202020204" pitchFamily="34" charset="0"/>
                        </a:rPr>
                        <a:t>atom-relative (to Si 10000)</a:t>
                      </a:r>
                      <a:endParaRPr lang="en-CA" dirty="0">
                        <a:effectLst/>
                        <a:latin typeface="Arial" panose="020B0604020202020204" pitchFamily="34" charset="0"/>
                      </a:endParaRPr>
                    </a:p>
                  </a:txBody>
                  <a:tcPr anchor="ctr"/>
                </a:tc>
                <a:tc hMerge="1">
                  <a:txBody>
                    <a:bodyPr/>
                    <a:lstStyle/>
                    <a:p>
                      <a:endParaRPr lang="en-CA"/>
                    </a:p>
                  </a:txBody>
                  <a:tcPr/>
                </a:tc>
                <a:tc hMerge="1">
                  <a:txBody>
                    <a:bodyPr/>
                    <a:lstStyle/>
                    <a:p>
                      <a:endParaRPr lang="en-CA"/>
                    </a:p>
                  </a:txBody>
                  <a:tcPr/>
                </a:tc>
                <a:tc hMerge="1">
                  <a:txBody>
                    <a:bodyPr/>
                    <a:lstStyle/>
                    <a:p>
                      <a:endParaRPr lang="en-CA"/>
                    </a:p>
                  </a:txBody>
                  <a:tcPr/>
                </a:tc>
              </a:tr>
              <a:tr h="370840">
                <a:tc>
                  <a:txBody>
                    <a:bodyPr/>
                    <a:lstStyle/>
                    <a:p>
                      <a:pPr algn="ctr"/>
                      <a:r>
                        <a:rPr lang="en-CA" dirty="0">
                          <a:effectLst/>
                          <a:latin typeface="Arial" panose="020B0604020202020204" pitchFamily="34" charset="0"/>
                        </a:rPr>
                        <a:t>Element</a:t>
                      </a:r>
                    </a:p>
                  </a:txBody>
                  <a:tcPr anchor="ctr"/>
                </a:tc>
                <a:tc>
                  <a:txBody>
                    <a:bodyPr/>
                    <a:lstStyle/>
                    <a:p>
                      <a:pPr algn="ctr"/>
                      <a:r>
                        <a:rPr lang="en-CA" dirty="0">
                          <a:effectLst/>
                          <a:latin typeface="Arial" panose="020B0604020202020204" pitchFamily="34" charset="0"/>
                        </a:rPr>
                        <a:t>Atomic number</a:t>
                      </a:r>
                    </a:p>
                  </a:txBody>
                  <a:tcPr anchor="ctr"/>
                </a:tc>
                <a:tc>
                  <a:txBody>
                    <a:bodyPr/>
                    <a:lstStyle/>
                    <a:p>
                      <a:pPr algn="ctr"/>
                      <a:r>
                        <a:rPr lang="en-CA" dirty="0">
                          <a:effectLst/>
                          <a:latin typeface="Arial" panose="020B0604020202020204" pitchFamily="34" charset="0"/>
                        </a:rPr>
                        <a:t>Atomic weight</a:t>
                      </a:r>
                    </a:p>
                  </a:txBody>
                  <a:tcPr anchor="ctr"/>
                </a:tc>
                <a:tc>
                  <a:txBody>
                    <a:bodyPr/>
                    <a:lstStyle/>
                    <a:p>
                      <a:pPr algn="ctr"/>
                      <a:r>
                        <a:rPr lang="en-CA" dirty="0">
                          <a:effectLst/>
                          <a:latin typeface="Arial" panose="020B0604020202020204" pitchFamily="34" charset="0"/>
                        </a:rPr>
                        <a:t>Abundance (Urey 1950)</a:t>
                      </a:r>
                    </a:p>
                  </a:txBody>
                  <a:tcPr anchor="ctr"/>
                </a:tc>
              </a:tr>
              <a:tr h="370840">
                <a:tc>
                  <a:txBody>
                    <a:bodyPr/>
                    <a:lstStyle/>
                    <a:p>
                      <a:pPr algn="l"/>
                      <a:r>
                        <a:rPr lang="en-CA" dirty="0">
                          <a:effectLst/>
                          <a:latin typeface="Arial" panose="020B0604020202020204" pitchFamily="34" charset="0"/>
                        </a:rPr>
                        <a:t>Hydrogen</a:t>
                      </a:r>
                    </a:p>
                  </a:txBody>
                  <a:tcPr marL="216000" anchor="ctr"/>
                </a:tc>
                <a:tc>
                  <a:txBody>
                    <a:bodyPr/>
                    <a:lstStyle/>
                    <a:p>
                      <a:pPr algn="r"/>
                      <a:r>
                        <a:rPr lang="en-CA" dirty="0">
                          <a:effectLst/>
                          <a:latin typeface="Arial" panose="020B0604020202020204" pitchFamily="34" charset="0"/>
                        </a:rPr>
                        <a:t>1</a:t>
                      </a:r>
                    </a:p>
                  </a:txBody>
                  <a:tcPr marR="216000" anchor="ctr"/>
                </a:tc>
                <a:tc>
                  <a:txBody>
                    <a:bodyPr/>
                    <a:lstStyle/>
                    <a:p>
                      <a:pPr algn="r"/>
                      <a:r>
                        <a:rPr lang="en-CA">
                          <a:effectLst/>
                          <a:latin typeface="Arial" panose="020B0604020202020204" pitchFamily="34" charset="0"/>
                        </a:rPr>
                        <a:t>1</a:t>
                      </a:r>
                    </a:p>
                  </a:txBody>
                  <a:tcPr marR="216000" anchor="ctr"/>
                </a:tc>
                <a:tc>
                  <a:txBody>
                    <a:bodyPr/>
                    <a:lstStyle/>
                    <a:p>
                      <a:pPr algn="r"/>
                      <a:r>
                        <a:rPr lang="en-CA" dirty="0">
                          <a:effectLst/>
                          <a:latin typeface="Arial" panose="020B0604020202020204" pitchFamily="34" charset="0"/>
                        </a:rPr>
                        <a:t>400000000</a:t>
                      </a:r>
                    </a:p>
                  </a:txBody>
                  <a:tcPr marR="144000" anchor="ctr"/>
                </a:tc>
              </a:tr>
              <a:tr h="370840">
                <a:tc>
                  <a:txBody>
                    <a:bodyPr/>
                    <a:lstStyle/>
                    <a:p>
                      <a:pPr algn="l"/>
                      <a:r>
                        <a:rPr lang="en-CA">
                          <a:effectLst/>
                          <a:latin typeface="Arial" panose="020B0604020202020204" pitchFamily="34" charset="0"/>
                        </a:rPr>
                        <a:t>Helium</a:t>
                      </a:r>
                    </a:p>
                  </a:txBody>
                  <a:tcPr marL="216000" anchor="ctr"/>
                </a:tc>
                <a:tc>
                  <a:txBody>
                    <a:bodyPr/>
                    <a:lstStyle/>
                    <a:p>
                      <a:pPr algn="r"/>
                      <a:r>
                        <a:rPr lang="en-CA" dirty="0">
                          <a:effectLst/>
                          <a:latin typeface="Arial" panose="020B0604020202020204" pitchFamily="34" charset="0"/>
                        </a:rPr>
                        <a:t>2</a:t>
                      </a:r>
                    </a:p>
                  </a:txBody>
                  <a:tcPr marR="216000" anchor="ctr"/>
                </a:tc>
                <a:tc>
                  <a:txBody>
                    <a:bodyPr/>
                    <a:lstStyle/>
                    <a:p>
                      <a:pPr algn="r"/>
                      <a:r>
                        <a:rPr lang="en-CA">
                          <a:effectLst/>
                          <a:latin typeface="Arial" panose="020B0604020202020204" pitchFamily="34" charset="0"/>
                        </a:rPr>
                        <a:t>4</a:t>
                      </a:r>
                    </a:p>
                  </a:txBody>
                  <a:tcPr marR="216000" anchor="ctr"/>
                </a:tc>
                <a:tc>
                  <a:txBody>
                    <a:bodyPr/>
                    <a:lstStyle/>
                    <a:p>
                      <a:pPr algn="r"/>
                      <a:r>
                        <a:rPr lang="en-CA">
                          <a:effectLst/>
                          <a:latin typeface="Arial" panose="020B0604020202020204" pitchFamily="34" charset="0"/>
                        </a:rPr>
                        <a:t>31000000</a:t>
                      </a:r>
                    </a:p>
                  </a:txBody>
                  <a:tcPr marR="144000" anchor="ctr"/>
                </a:tc>
              </a:tr>
              <a:tr h="370840">
                <a:tc>
                  <a:txBody>
                    <a:bodyPr/>
                    <a:lstStyle/>
                    <a:p>
                      <a:pPr algn="l"/>
                      <a:r>
                        <a:rPr lang="en-CA">
                          <a:effectLst/>
                          <a:latin typeface="Arial" panose="020B0604020202020204" pitchFamily="34" charset="0"/>
                        </a:rPr>
                        <a:t>Oxygen</a:t>
                      </a:r>
                    </a:p>
                  </a:txBody>
                  <a:tcPr marL="216000" anchor="ctr"/>
                </a:tc>
                <a:tc>
                  <a:txBody>
                    <a:bodyPr/>
                    <a:lstStyle/>
                    <a:p>
                      <a:pPr algn="r"/>
                      <a:r>
                        <a:rPr lang="en-CA" dirty="0">
                          <a:effectLst/>
                          <a:latin typeface="Arial" panose="020B0604020202020204" pitchFamily="34" charset="0"/>
                        </a:rPr>
                        <a:t>8</a:t>
                      </a:r>
                    </a:p>
                  </a:txBody>
                  <a:tcPr marR="216000" anchor="ctr"/>
                </a:tc>
                <a:tc>
                  <a:txBody>
                    <a:bodyPr/>
                    <a:lstStyle/>
                    <a:p>
                      <a:pPr algn="r"/>
                      <a:r>
                        <a:rPr lang="en-CA">
                          <a:effectLst/>
                          <a:latin typeface="Arial" panose="020B0604020202020204" pitchFamily="34" charset="0"/>
                        </a:rPr>
                        <a:t>16</a:t>
                      </a:r>
                    </a:p>
                  </a:txBody>
                  <a:tcPr marR="216000" anchor="ctr"/>
                </a:tc>
                <a:tc>
                  <a:txBody>
                    <a:bodyPr/>
                    <a:lstStyle/>
                    <a:p>
                      <a:pPr algn="r"/>
                      <a:r>
                        <a:rPr lang="en-CA">
                          <a:effectLst/>
                          <a:latin typeface="Arial" panose="020B0604020202020204" pitchFamily="34" charset="0"/>
                        </a:rPr>
                        <a:t>215000</a:t>
                      </a:r>
                    </a:p>
                  </a:txBody>
                  <a:tcPr marR="144000" anchor="ctr"/>
                </a:tc>
              </a:tr>
              <a:tr h="370840">
                <a:tc>
                  <a:txBody>
                    <a:bodyPr/>
                    <a:lstStyle/>
                    <a:p>
                      <a:pPr algn="l"/>
                      <a:r>
                        <a:rPr lang="en-CA">
                          <a:effectLst/>
                          <a:latin typeface="Arial" panose="020B0604020202020204" pitchFamily="34" charset="0"/>
                        </a:rPr>
                        <a:t>Neon</a:t>
                      </a:r>
                    </a:p>
                  </a:txBody>
                  <a:tcPr marL="216000" anchor="ctr"/>
                </a:tc>
                <a:tc>
                  <a:txBody>
                    <a:bodyPr/>
                    <a:lstStyle/>
                    <a:p>
                      <a:pPr algn="r"/>
                      <a:r>
                        <a:rPr lang="en-CA" dirty="0">
                          <a:effectLst/>
                          <a:latin typeface="Arial" panose="020B0604020202020204" pitchFamily="34" charset="0"/>
                        </a:rPr>
                        <a:t>10</a:t>
                      </a:r>
                    </a:p>
                  </a:txBody>
                  <a:tcPr marR="216000" anchor="ctr"/>
                </a:tc>
                <a:tc>
                  <a:txBody>
                    <a:bodyPr/>
                    <a:lstStyle/>
                    <a:p>
                      <a:pPr algn="r"/>
                      <a:r>
                        <a:rPr lang="en-CA" dirty="0">
                          <a:effectLst/>
                          <a:latin typeface="Arial" panose="020B0604020202020204" pitchFamily="34" charset="0"/>
                        </a:rPr>
                        <a:t>20</a:t>
                      </a:r>
                    </a:p>
                  </a:txBody>
                  <a:tcPr marR="216000" anchor="ctr"/>
                </a:tc>
                <a:tc>
                  <a:txBody>
                    <a:bodyPr/>
                    <a:lstStyle/>
                    <a:p>
                      <a:pPr algn="r"/>
                      <a:r>
                        <a:rPr lang="en-CA">
                          <a:effectLst/>
                          <a:latin typeface="Arial" panose="020B0604020202020204" pitchFamily="34" charset="0"/>
                        </a:rPr>
                        <a:t>86000</a:t>
                      </a:r>
                    </a:p>
                  </a:txBody>
                  <a:tcPr marR="144000" anchor="ctr"/>
                </a:tc>
              </a:tr>
              <a:tr h="370840">
                <a:tc>
                  <a:txBody>
                    <a:bodyPr/>
                    <a:lstStyle/>
                    <a:p>
                      <a:pPr algn="l"/>
                      <a:r>
                        <a:rPr lang="en-CA">
                          <a:effectLst/>
                          <a:latin typeface="Arial" panose="020B0604020202020204" pitchFamily="34" charset="0"/>
                        </a:rPr>
                        <a:t>Nitrogen</a:t>
                      </a:r>
                    </a:p>
                  </a:txBody>
                  <a:tcPr marL="216000" anchor="ctr"/>
                </a:tc>
                <a:tc>
                  <a:txBody>
                    <a:bodyPr/>
                    <a:lstStyle/>
                    <a:p>
                      <a:pPr algn="r"/>
                      <a:r>
                        <a:rPr lang="en-CA">
                          <a:effectLst/>
                          <a:latin typeface="Arial" panose="020B0604020202020204" pitchFamily="34" charset="0"/>
                        </a:rPr>
                        <a:t>7</a:t>
                      </a:r>
                    </a:p>
                  </a:txBody>
                  <a:tcPr marR="216000" anchor="ctr"/>
                </a:tc>
                <a:tc>
                  <a:txBody>
                    <a:bodyPr/>
                    <a:lstStyle/>
                    <a:p>
                      <a:pPr algn="r"/>
                      <a:r>
                        <a:rPr lang="en-CA" dirty="0">
                          <a:effectLst/>
                          <a:latin typeface="Arial" panose="020B0604020202020204" pitchFamily="34" charset="0"/>
                        </a:rPr>
                        <a:t>14</a:t>
                      </a:r>
                    </a:p>
                  </a:txBody>
                  <a:tcPr marR="216000" anchor="ctr"/>
                </a:tc>
                <a:tc>
                  <a:txBody>
                    <a:bodyPr/>
                    <a:lstStyle/>
                    <a:p>
                      <a:pPr algn="r"/>
                      <a:r>
                        <a:rPr lang="en-CA">
                          <a:effectLst/>
                          <a:latin typeface="Arial" panose="020B0604020202020204" pitchFamily="34" charset="0"/>
                        </a:rPr>
                        <a:t>66000</a:t>
                      </a:r>
                    </a:p>
                  </a:txBody>
                  <a:tcPr marR="144000" anchor="ctr"/>
                </a:tc>
              </a:tr>
              <a:tr h="370840">
                <a:tc>
                  <a:txBody>
                    <a:bodyPr/>
                    <a:lstStyle/>
                    <a:p>
                      <a:pPr algn="l"/>
                      <a:r>
                        <a:rPr lang="en-CA" dirty="0">
                          <a:effectLst/>
                          <a:latin typeface="Arial" panose="020B0604020202020204" pitchFamily="34" charset="0"/>
                        </a:rPr>
                        <a:t>Carbon</a:t>
                      </a:r>
                    </a:p>
                  </a:txBody>
                  <a:tcPr marL="216000" anchor="ctr"/>
                </a:tc>
                <a:tc>
                  <a:txBody>
                    <a:bodyPr/>
                    <a:lstStyle/>
                    <a:p>
                      <a:pPr algn="r"/>
                      <a:r>
                        <a:rPr lang="en-CA">
                          <a:effectLst/>
                          <a:latin typeface="Arial" panose="020B0604020202020204" pitchFamily="34" charset="0"/>
                        </a:rPr>
                        <a:t>6</a:t>
                      </a:r>
                    </a:p>
                  </a:txBody>
                  <a:tcPr marR="216000" anchor="ctr"/>
                </a:tc>
                <a:tc>
                  <a:txBody>
                    <a:bodyPr/>
                    <a:lstStyle/>
                    <a:p>
                      <a:pPr algn="r"/>
                      <a:r>
                        <a:rPr lang="en-CA" dirty="0">
                          <a:effectLst/>
                          <a:latin typeface="Arial" panose="020B0604020202020204" pitchFamily="34" charset="0"/>
                        </a:rPr>
                        <a:t>12</a:t>
                      </a:r>
                    </a:p>
                  </a:txBody>
                  <a:tcPr marR="216000" anchor="ctr"/>
                </a:tc>
                <a:tc>
                  <a:txBody>
                    <a:bodyPr/>
                    <a:lstStyle/>
                    <a:p>
                      <a:pPr algn="r"/>
                      <a:r>
                        <a:rPr lang="en-CA">
                          <a:effectLst/>
                          <a:latin typeface="Arial" panose="020B0604020202020204" pitchFamily="34" charset="0"/>
                        </a:rPr>
                        <a:t>35000</a:t>
                      </a:r>
                    </a:p>
                  </a:txBody>
                  <a:tcPr marR="144000" anchor="ctr"/>
                </a:tc>
              </a:tr>
              <a:tr h="370840">
                <a:tc>
                  <a:txBody>
                    <a:bodyPr/>
                    <a:lstStyle/>
                    <a:p>
                      <a:pPr algn="l"/>
                      <a:r>
                        <a:rPr lang="en-CA" dirty="0">
                          <a:effectLst/>
                          <a:latin typeface="Arial" panose="020B0604020202020204" pitchFamily="34" charset="0"/>
                        </a:rPr>
                        <a:t>Silicon</a:t>
                      </a:r>
                    </a:p>
                  </a:txBody>
                  <a:tcPr marL="180000" anchor="ctr"/>
                </a:tc>
                <a:tc>
                  <a:txBody>
                    <a:bodyPr/>
                    <a:lstStyle/>
                    <a:p>
                      <a:pPr algn="r"/>
                      <a:r>
                        <a:rPr lang="en-CA" dirty="0">
                          <a:effectLst/>
                          <a:latin typeface="Arial" panose="020B0604020202020204" pitchFamily="34" charset="0"/>
                        </a:rPr>
                        <a:t>14</a:t>
                      </a:r>
                    </a:p>
                  </a:txBody>
                  <a:tcPr marR="216000" anchor="ctr"/>
                </a:tc>
                <a:tc>
                  <a:txBody>
                    <a:bodyPr/>
                    <a:lstStyle/>
                    <a:p>
                      <a:pPr algn="r"/>
                      <a:r>
                        <a:rPr lang="en-CA" dirty="0">
                          <a:effectLst/>
                          <a:latin typeface="Arial" panose="020B0604020202020204" pitchFamily="34" charset="0"/>
                        </a:rPr>
                        <a:t>28</a:t>
                      </a:r>
                    </a:p>
                  </a:txBody>
                  <a:tcPr marR="216000" anchor="ctr"/>
                </a:tc>
                <a:tc>
                  <a:txBody>
                    <a:bodyPr/>
                    <a:lstStyle/>
                    <a:p>
                      <a:pPr algn="r"/>
                      <a:r>
                        <a:rPr lang="en-CA">
                          <a:effectLst/>
                          <a:latin typeface="Arial" panose="020B0604020202020204" pitchFamily="34" charset="0"/>
                        </a:rPr>
                        <a:t>10000</a:t>
                      </a:r>
                    </a:p>
                  </a:txBody>
                  <a:tcPr marR="144000" anchor="ctr"/>
                </a:tc>
              </a:tr>
              <a:tr h="370840">
                <a:tc>
                  <a:txBody>
                    <a:bodyPr/>
                    <a:lstStyle/>
                    <a:p>
                      <a:pPr algn="l"/>
                      <a:r>
                        <a:rPr lang="en-CA">
                          <a:effectLst/>
                          <a:latin typeface="Arial" panose="020B0604020202020204" pitchFamily="34" charset="0"/>
                        </a:rPr>
                        <a:t>Magnesium</a:t>
                      </a:r>
                    </a:p>
                  </a:txBody>
                  <a:tcPr marL="180000" anchor="ctr"/>
                </a:tc>
                <a:tc>
                  <a:txBody>
                    <a:bodyPr/>
                    <a:lstStyle/>
                    <a:p>
                      <a:pPr algn="r"/>
                      <a:r>
                        <a:rPr lang="en-CA" dirty="0">
                          <a:effectLst/>
                          <a:latin typeface="Arial" panose="020B0604020202020204" pitchFamily="34" charset="0"/>
                        </a:rPr>
                        <a:t>12</a:t>
                      </a:r>
                    </a:p>
                  </a:txBody>
                  <a:tcPr marL="72000" marR="216000" anchor="ctr"/>
                </a:tc>
                <a:tc>
                  <a:txBody>
                    <a:bodyPr/>
                    <a:lstStyle/>
                    <a:p>
                      <a:pPr algn="r"/>
                      <a:r>
                        <a:rPr lang="en-CA" dirty="0">
                          <a:effectLst/>
                          <a:latin typeface="Arial" panose="020B0604020202020204" pitchFamily="34" charset="0"/>
                        </a:rPr>
                        <a:t>24</a:t>
                      </a:r>
                    </a:p>
                  </a:txBody>
                  <a:tcPr marL="72000" marR="216000" anchor="ctr"/>
                </a:tc>
                <a:tc>
                  <a:txBody>
                    <a:bodyPr/>
                    <a:lstStyle/>
                    <a:p>
                      <a:pPr algn="r"/>
                      <a:r>
                        <a:rPr lang="en-CA">
                          <a:effectLst/>
                          <a:latin typeface="Arial" panose="020B0604020202020204" pitchFamily="34" charset="0"/>
                        </a:rPr>
                        <a:t>9100</a:t>
                      </a:r>
                    </a:p>
                  </a:txBody>
                  <a:tcPr marR="144000" anchor="ctr"/>
                </a:tc>
              </a:tr>
              <a:tr h="370840">
                <a:tc>
                  <a:txBody>
                    <a:bodyPr/>
                    <a:lstStyle/>
                    <a:p>
                      <a:pPr algn="l"/>
                      <a:r>
                        <a:rPr lang="en-CA">
                          <a:effectLst/>
                          <a:latin typeface="Arial" panose="020B0604020202020204" pitchFamily="34" charset="0"/>
                        </a:rPr>
                        <a:t>Iron</a:t>
                      </a:r>
                    </a:p>
                  </a:txBody>
                  <a:tcPr marL="180000" anchor="ctr"/>
                </a:tc>
                <a:tc>
                  <a:txBody>
                    <a:bodyPr/>
                    <a:lstStyle/>
                    <a:p>
                      <a:pPr algn="r"/>
                      <a:r>
                        <a:rPr lang="en-CA">
                          <a:effectLst/>
                          <a:latin typeface="Arial" panose="020B0604020202020204" pitchFamily="34" charset="0"/>
                        </a:rPr>
                        <a:t>26</a:t>
                      </a:r>
                    </a:p>
                  </a:txBody>
                  <a:tcPr marL="72000" marR="216000" anchor="ctr"/>
                </a:tc>
                <a:tc>
                  <a:txBody>
                    <a:bodyPr/>
                    <a:lstStyle/>
                    <a:p>
                      <a:pPr algn="r"/>
                      <a:r>
                        <a:rPr lang="en-CA" dirty="0">
                          <a:effectLst/>
                          <a:latin typeface="Arial" panose="020B0604020202020204" pitchFamily="34" charset="0"/>
                        </a:rPr>
                        <a:t>56</a:t>
                      </a:r>
                    </a:p>
                  </a:txBody>
                  <a:tcPr marL="72000" marR="216000" anchor="ctr"/>
                </a:tc>
                <a:tc>
                  <a:txBody>
                    <a:bodyPr/>
                    <a:lstStyle/>
                    <a:p>
                      <a:pPr algn="r"/>
                      <a:r>
                        <a:rPr lang="en-CA">
                          <a:effectLst/>
                          <a:latin typeface="Arial" panose="020B0604020202020204" pitchFamily="34" charset="0"/>
                        </a:rPr>
                        <a:t>6000</a:t>
                      </a:r>
                    </a:p>
                  </a:txBody>
                  <a:tcPr marR="144000" anchor="ctr"/>
                </a:tc>
              </a:tr>
              <a:tr h="370840">
                <a:tc>
                  <a:txBody>
                    <a:bodyPr/>
                    <a:lstStyle/>
                    <a:p>
                      <a:pPr algn="l"/>
                      <a:r>
                        <a:rPr lang="en-CA">
                          <a:effectLst/>
                          <a:latin typeface="Arial" panose="020B0604020202020204" pitchFamily="34" charset="0"/>
                        </a:rPr>
                        <a:t>Sulfur</a:t>
                      </a:r>
                    </a:p>
                  </a:txBody>
                  <a:tcPr marL="180000" anchor="ctr"/>
                </a:tc>
                <a:tc>
                  <a:txBody>
                    <a:bodyPr/>
                    <a:lstStyle/>
                    <a:p>
                      <a:pPr algn="r"/>
                      <a:r>
                        <a:rPr lang="en-CA">
                          <a:effectLst/>
                          <a:latin typeface="Arial" panose="020B0604020202020204" pitchFamily="34" charset="0"/>
                        </a:rPr>
                        <a:t>16</a:t>
                      </a:r>
                    </a:p>
                  </a:txBody>
                  <a:tcPr marL="72000" marR="216000" anchor="ctr"/>
                </a:tc>
                <a:tc>
                  <a:txBody>
                    <a:bodyPr/>
                    <a:lstStyle/>
                    <a:p>
                      <a:pPr algn="r"/>
                      <a:r>
                        <a:rPr lang="en-CA" dirty="0">
                          <a:effectLst/>
                          <a:latin typeface="Arial" panose="020B0604020202020204" pitchFamily="34" charset="0"/>
                        </a:rPr>
                        <a:t>32</a:t>
                      </a:r>
                    </a:p>
                  </a:txBody>
                  <a:tcPr marL="72000" marR="216000" anchor="ctr"/>
                </a:tc>
                <a:tc>
                  <a:txBody>
                    <a:bodyPr/>
                    <a:lstStyle/>
                    <a:p>
                      <a:pPr algn="r"/>
                      <a:r>
                        <a:rPr lang="en-CA">
                          <a:effectLst/>
                          <a:latin typeface="Arial" panose="020B0604020202020204" pitchFamily="34" charset="0"/>
                        </a:rPr>
                        <a:t>3750</a:t>
                      </a:r>
                    </a:p>
                  </a:txBody>
                  <a:tcPr marR="144000" anchor="ctr"/>
                </a:tc>
              </a:tr>
              <a:tr h="370840">
                <a:tc>
                  <a:txBody>
                    <a:bodyPr/>
                    <a:lstStyle/>
                    <a:p>
                      <a:pPr algn="l"/>
                      <a:r>
                        <a:rPr lang="en-CA">
                          <a:effectLst/>
                          <a:latin typeface="Arial" panose="020B0604020202020204" pitchFamily="34" charset="0"/>
                        </a:rPr>
                        <a:t>Argon</a:t>
                      </a:r>
                    </a:p>
                  </a:txBody>
                  <a:tcPr marL="180000" anchor="ctr"/>
                </a:tc>
                <a:tc>
                  <a:txBody>
                    <a:bodyPr/>
                    <a:lstStyle/>
                    <a:p>
                      <a:pPr algn="r"/>
                      <a:r>
                        <a:rPr lang="en-CA">
                          <a:effectLst/>
                          <a:latin typeface="Arial" panose="020B0604020202020204" pitchFamily="34" charset="0"/>
                        </a:rPr>
                        <a:t>18</a:t>
                      </a:r>
                    </a:p>
                  </a:txBody>
                  <a:tcPr marL="72000" marR="216000" anchor="ctr"/>
                </a:tc>
                <a:tc>
                  <a:txBody>
                    <a:bodyPr/>
                    <a:lstStyle/>
                    <a:p>
                      <a:pPr algn="r"/>
                      <a:r>
                        <a:rPr lang="en-CA" dirty="0">
                          <a:effectLst/>
                          <a:latin typeface="Arial" panose="020B0604020202020204" pitchFamily="34" charset="0"/>
                        </a:rPr>
                        <a:t>40</a:t>
                      </a:r>
                    </a:p>
                  </a:txBody>
                  <a:tcPr marL="72000" marR="216000" anchor="ctr"/>
                </a:tc>
                <a:tc>
                  <a:txBody>
                    <a:bodyPr/>
                    <a:lstStyle/>
                    <a:p>
                      <a:pPr algn="r"/>
                      <a:r>
                        <a:rPr lang="en-CA" dirty="0">
                          <a:effectLst/>
                          <a:latin typeface="Arial" panose="020B0604020202020204" pitchFamily="34" charset="0"/>
                        </a:rPr>
                        <a:t>1500</a:t>
                      </a:r>
                    </a:p>
                  </a:txBody>
                  <a:tcPr marR="144000" anchor="ctr"/>
                </a:tc>
              </a:tr>
            </a:tbl>
          </a:graphicData>
        </a:graphic>
      </p:graphicFrame>
    </p:spTree>
    <p:extLst>
      <p:ext uri="{BB962C8B-B14F-4D97-AF65-F5344CB8AC3E}">
        <p14:creationId xmlns:p14="http://schemas.microsoft.com/office/powerpoint/2010/main" val="28142607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617783" y="705339"/>
          <a:ext cx="6096000" cy="583184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gridSpan="4">
                  <a:txBody>
                    <a:bodyPr/>
                    <a:lstStyle/>
                    <a:p>
                      <a:pPr algn="ctr"/>
                      <a:r>
                        <a:rPr lang="en-CA" dirty="0">
                          <a:effectLst/>
                          <a:latin typeface="Arial" panose="020B0604020202020204" pitchFamily="34" charset="0"/>
                        </a:rPr>
                        <a:t>Elemental abundances in the Solar System</a:t>
                      </a:r>
                    </a:p>
                  </a:txBody>
                  <a:tcPr anchor="ctr"/>
                </a:tc>
                <a:tc hMerge="1">
                  <a:txBody>
                    <a:bodyPr/>
                    <a:lstStyle/>
                    <a:p>
                      <a:endParaRPr lang="en-CA"/>
                    </a:p>
                  </a:txBody>
                  <a:tcPr/>
                </a:tc>
                <a:tc hMerge="1">
                  <a:txBody>
                    <a:bodyPr/>
                    <a:lstStyle/>
                    <a:p>
                      <a:endParaRPr lang="en-CA"/>
                    </a:p>
                  </a:txBody>
                  <a:tcPr/>
                </a:tc>
                <a:tc hMerge="1">
                  <a:txBody>
                    <a:bodyPr/>
                    <a:lstStyle/>
                    <a:p>
                      <a:endParaRPr lang="en-CA"/>
                    </a:p>
                  </a:txBody>
                  <a:tcPr/>
                </a:tc>
              </a:tr>
              <a:tr h="370840">
                <a:tc gridSpan="4">
                  <a:txBody>
                    <a:bodyPr/>
                    <a:lstStyle/>
                    <a:p>
                      <a:pPr algn="ctr"/>
                      <a:r>
                        <a:rPr lang="en-CA" dirty="0">
                          <a:effectLst/>
                          <a:latin typeface="Arial" panose="020B0604020202020204" pitchFamily="34" charset="0"/>
                        </a:rPr>
                        <a:t>by </a:t>
                      </a:r>
                      <a:r>
                        <a:rPr lang="en-CA" dirty="0" smtClean="0">
                          <a:effectLst/>
                          <a:latin typeface="Arial" panose="020B0604020202020204" pitchFamily="34" charset="0"/>
                        </a:rPr>
                        <a:t>atom-relative (to Si 10000)</a:t>
                      </a:r>
                      <a:endParaRPr lang="en-CA" dirty="0">
                        <a:effectLst/>
                        <a:latin typeface="Arial" panose="020B0604020202020204" pitchFamily="34" charset="0"/>
                      </a:endParaRPr>
                    </a:p>
                  </a:txBody>
                  <a:tcPr anchor="ctr"/>
                </a:tc>
                <a:tc hMerge="1">
                  <a:txBody>
                    <a:bodyPr/>
                    <a:lstStyle/>
                    <a:p>
                      <a:endParaRPr lang="en-CA"/>
                    </a:p>
                  </a:txBody>
                  <a:tcPr/>
                </a:tc>
                <a:tc hMerge="1">
                  <a:txBody>
                    <a:bodyPr/>
                    <a:lstStyle/>
                    <a:p>
                      <a:endParaRPr lang="en-CA"/>
                    </a:p>
                  </a:txBody>
                  <a:tcPr/>
                </a:tc>
                <a:tc hMerge="1">
                  <a:txBody>
                    <a:bodyPr/>
                    <a:lstStyle/>
                    <a:p>
                      <a:endParaRPr lang="en-CA"/>
                    </a:p>
                  </a:txBody>
                  <a:tcPr/>
                </a:tc>
              </a:tr>
              <a:tr h="370840">
                <a:tc>
                  <a:txBody>
                    <a:bodyPr/>
                    <a:lstStyle/>
                    <a:p>
                      <a:pPr algn="ctr"/>
                      <a:r>
                        <a:rPr lang="en-CA" dirty="0">
                          <a:effectLst/>
                          <a:latin typeface="Arial" panose="020B0604020202020204" pitchFamily="34" charset="0"/>
                        </a:rPr>
                        <a:t>Element</a:t>
                      </a:r>
                    </a:p>
                  </a:txBody>
                  <a:tcPr anchor="ctr"/>
                </a:tc>
                <a:tc>
                  <a:txBody>
                    <a:bodyPr/>
                    <a:lstStyle/>
                    <a:p>
                      <a:pPr algn="ctr"/>
                      <a:r>
                        <a:rPr lang="en-CA" dirty="0">
                          <a:effectLst/>
                          <a:latin typeface="Arial" panose="020B0604020202020204" pitchFamily="34" charset="0"/>
                        </a:rPr>
                        <a:t>Atomic number</a:t>
                      </a:r>
                    </a:p>
                  </a:txBody>
                  <a:tcPr anchor="ctr"/>
                </a:tc>
                <a:tc>
                  <a:txBody>
                    <a:bodyPr/>
                    <a:lstStyle/>
                    <a:p>
                      <a:pPr algn="ctr"/>
                      <a:r>
                        <a:rPr lang="en-CA" dirty="0">
                          <a:effectLst/>
                          <a:latin typeface="Arial" panose="020B0604020202020204" pitchFamily="34" charset="0"/>
                        </a:rPr>
                        <a:t>Atomic weight</a:t>
                      </a:r>
                    </a:p>
                  </a:txBody>
                  <a:tcPr anchor="ctr"/>
                </a:tc>
                <a:tc>
                  <a:txBody>
                    <a:bodyPr/>
                    <a:lstStyle/>
                    <a:p>
                      <a:pPr algn="ctr"/>
                      <a:r>
                        <a:rPr lang="en-CA" dirty="0">
                          <a:effectLst/>
                          <a:latin typeface="Arial" panose="020B0604020202020204" pitchFamily="34" charset="0"/>
                        </a:rPr>
                        <a:t>Abundance (Urey 1950)</a:t>
                      </a:r>
                    </a:p>
                  </a:txBody>
                  <a:tcPr anchor="ctr"/>
                </a:tc>
              </a:tr>
              <a:tr h="370840">
                <a:tc>
                  <a:txBody>
                    <a:bodyPr/>
                    <a:lstStyle/>
                    <a:p>
                      <a:pPr algn="l"/>
                      <a:r>
                        <a:rPr lang="en-CA" dirty="0">
                          <a:effectLst/>
                          <a:latin typeface="Arial" panose="020B0604020202020204" pitchFamily="34" charset="0"/>
                        </a:rPr>
                        <a:t>Aluminum</a:t>
                      </a:r>
                    </a:p>
                  </a:txBody>
                  <a:tcPr marL="180000" anchor="ctr"/>
                </a:tc>
                <a:tc>
                  <a:txBody>
                    <a:bodyPr/>
                    <a:lstStyle/>
                    <a:p>
                      <a:pPr algn="r"/>
                      <a:r>
                        <a:rPr lang="en-CA" dirty="0">
                          <a:effectLst/>
                          <a:latin typeface="Arial" panose="020B0604020202020204" pitchFamily="34" charset="0"/>
                        </a:rPr>
                        <a:t>13</a:t>
                      </a:r>
                    </a:p>
                  </a:txBody>
                  <a:tcPr marL="72000" marR="216000" anchor="ctr"/>
                </a:tc>
                <a:tc>
                  <a:txBody>
                    <a:bodyPr/>
                    <a:lstStyle/>
                    <a:p>
                      <a:pPr algn="r"/>
                      <a:r>
                        <a:rPr lang="en-CA" dirty="0">
                          <a:effectLst/>
                          <a:latin typeface="Arial" panose="020B0604020202020204" pitchFamily="34" charset="0"/>
                        </a:rPr>
                        <a:t>27</a:t>
                      </a:r>
                    </a:p>
                  </a:txBody>
                  <a:tcPr marL="72000" marR="216000" anchor="ctr"/>
                </a:tc>
                <a:tc>
                  <a:txBody>
                    <a:bodyPr/>
                    <a:lstStyle/>
                    <a:p>
                      <a:pPr algn="r"/>
                      <a:r>
                        <a:rPr lang="en-CA" dirty="0">
                          <a:effectLst/>
                          <a:latin typeface="Arial" panose="020B0604020202020204" pitchFamily="34" charset="0"/>
                        </a:rPr>
                        <a:t>950</a:t>
                      </a:r>
                    </a:p>
                  </a:txBody>
                  <a:tcPr marR="144000" anchor="ctr"/>
                </a:tc>
              </a:tr>
              <a:tr h="370840">
                <a:tc>
                  <a:txBody>
                    <a:bodyPr/>
                    <a:lstStyle/>
                    <a:p>
                      <a:pPr algn="l"/>
                      <a:r>
                        <a:rPr lang="en-CA">
                          <a:effectLst/>
                          <a:latin typeface="Arial" panose="020B0604020202020204" pitchFamily="34" charset="0"/>
                        </a:rPr>
                        <a:t>Calcium</a:t>
                      </a:r>
                    </a:p>
                  </a:txBody>
                  <a:tcPr marL="180000" anchor="ctr"/>
                </a:tc>
                <a:tc>
                  <a:txBody>
                    <a:bodyPr/>
                    <a:lstStyle/>
                    <a:p>
                      <a:pPr algn="r"/>
                      <a:r>
                        <a:rPr lang="en-CA" dirty="0">
                          <a:effectLst/>
                          <a:latin typeface="Arial" panose="020B0604020202020204" pitchFamily="34" charset="0"/>
                        </a:rPr>
                        <a:t>20</a:t>
                      </a:r>
                    </a:p>
                  </a:txBody>
                  <a:tcPr marL="72000" marR="216000" anchor="ctr"/>
                </a:tc>
                <a:tc>
                  <a:txBody>
                    <a:bodyPr/>
                    <a:lstStyle/>
                    <a:p>
                      <a:pPr algn="r"/>
                      <a:r>
                        <a:rPr lang="en-CA">
                          <a:effectLst/>
                          <a:latin typeface="Arial" panose="020B0604020202020204" pitchFamily="34" charset="0"/>
                        </a:rPr>
                        <a:t>40</a:t>
                      </a:r>
                    </a:p>
                  </a:txBody>
                  <a:tcPr marL="72000" marR="216000" anchor="ctr"/>
                </a:tc>
                <a:tc>
                  <a:txBody>
                    <a:bodyPr/>
                    <a:lstStyle/>
                    <a:p>
                      <a:pPr algn="r"/>
                      <a:r>
                        <a:rPr lang="en-CA" dirty="0">
                          <a:effectLst/>
                          <a:latin typeface="Arial" panose="020B0604020202020204" pitchFamily="34" charset="0"/>
                        </a:rPr>
                        <a:t>490</a:t>
                      </a:r>
                    </a:p>
                  </a:txBody>
                  <a:tcPr marR="144000" anchor="ctr"/>
                </a:tc>
              </a:tr>
              <a:tr h="370840">
                <a:tc>
                  <a:txBody>
                    <a:bodyPr/>
                    <a:lstStyle/>
                    <a:p>
                      <a:pPr algn="l"/>
                      <a:r>
                        <a:rPr lang="en-CA">
                          <a:effectLst/>
                          <a:latin typeface="Arial" panose="020B0604020202020204" pitchFamily="34" charset="0"/>
                        </a:rPr>
                        <a:t>Sodium</a:t>
                      </a:r>
                    </a:p>
                  </a:txBody>
                  <a:tcPr marL="180000" anchor="ctr"/>
                </a:tc>
                <a:tc>
                  <a:txBody>
                    <a:bodyPr/>
                    <a:lstStyle/>
                    <a:p>
                      <a:pPr algn="r"/>
                      <a:r>
                        <a:rPr lang="en-CA" dirty="0">
                          <a:effectLst/>
                          <a:latin typeface="Arial" panose="020B0604020202020204" pitchFamily="34" charset="0"/>
                        </a:rPr>
                        <a:t>11</a:t>
                      </a:r>
                    </a:p>
                  </a:txBody>
                  <a:tcPr marL="72000" marR="216000" anchor="ctr"/>
                </a:tc>
                <a:tc>
                  <a:txBody>
                    <a:bodyPr/>
                    <a:lstStyle/>
                    <a:p>
                      <a:pPr algn="r"/>
                      <a:r>
                        <a:rPr lang="en-CA" dirty="0">
                          <a:effectLst/>
                          <a:latin typeface="Arial" panose="020B0604020202020204" pitchFamily="34" charset="0"/>
                        </a:rPr>
                        <a:t>23</a:t>
                      </a:r>
                    </a:p>
                  </a:txBody>
                  <a:tcPr marL="72000" marR="216000" anchor="ctr"/>
                </a:tc>
                <a:tc>
                  <a:txBody>
                    <a:bodyPr/>
                    <a:lstStyle/>
                    <a:p>
                      <a:pPr algn="r"/>
                      <a:r>
                        <a:rPr lang="en-CA" dirty="0">
                          <a:effectLst/>
                          <a:latin typeface="Arial" panose="020B0604020202020204" pitchFamily="34" charset="0"/>
                        </a:rPr>
                        <a:t>440</a:t>
                      </a:r>
                    </a:p>
                  </a:txBody>
                  <a:tcPr marR="144000" anchor="ctr"/>
                </a:tc>
              </a:tr>
              <a:tr h="370840">
                <a:tc>
                  <a:txBody>
                    <a:bodyPr/>
                    <a:lstStyle/>
                    <a:p>
                      <a:pPr algn="l"/>
                      <a:r>
                        <a:rPr lang="en-CA">
                          <a:effectLst/>
                          <a:latin typeface="Arial" panose="020B0604020202020204" pitchFamily="34" charset="0"/>
                        </a:rPr>
                        <a:t>Nickel</a:t>
                      </a:r>
                    </a:p>
                  </a:txBody>
                  <a:tcPr marL="180000" anchor="ctr"/>
                </a:tc>
                <a:tc>
                  <a:txBody>
                    <a:bodyPr/>
                    <a:lstStyle/>
                    <a:p>
                      <a:pPr algn="r"/>
                      <a:r>
                        <a:rPr lang="en-CA">
                          <a:effectLst/>
                          <a:latin typeface="Arial" panose="020B0604020202020204" pitchFamily="34" charset="0"/>
                        </a:rPr>
                        <a:t>28</a:t>
                      </a:r>
                    </a:p>
                  </a:txBody>
                  <a:tcPr marL="72000" marR="216000" anchor="ctr"/>
                </a:tc>
                <a:tc>
                  <a:txBody>
                    <a:bodyPr/>
                    <a:lstStyle/>
                    <a:p>
                      <a:pPr algn="r"/>
                      <a:r>
                        <a:rPr lang="en-CA" dirty="0">
                          <a:effectLst/>
                          <a:latin typeface="Arial" panose="020B0604020202020204" pitchFamily="34" charset="0"/>
                        </a:rPr>
                        <a:t>59</a:t>
                      </a:r>
                    </a:p>
                  </a:txBody>
                  <a:tcPr marL="72000" marR="216000" anchor="ctr"/>
                </a:tc>
                <a:tc>
                  <a:txBody>
                    <a:bodyPr/>
                    <a:lstStyle/>
                    <a:p>
                      <a:pPr algn="r"/>
                      <a:r>
                        <a:rPr lang="en-CA" dirty="0">
                          <a:effectLst/>
                          <a:latin typeface="Arial" panose="020B0604020202020204" pitchFamily="34" charset="0"/>
                        </a:rPr>
                        <a:t>270</a:t>
                      </a:r>
                    </a:p>
                  </a:txBody>
                  <a:tcPr marR="144000" anchor="ctr"/>
                </a:tc>
              </a:tr>
              <a:tr h="370840">
                <a:tc>
                  <a:txBody>
                    <a:bodyPr/>
                    <a:lstStyle/>
                    <a:p>
                      <a:pPr algn="l"/>
                      <a:r>
                        <a:rPr lang="en-CA">
                          <a:effectLst/>
                          <a:latin typeface="Arial" panose="020B0604020202020204" pitchFamily="34" charset="0"/>
                        </a:rPr>
                        <a:t>Phosphorus</a:t>
                      </a:r>
                    </a:p>
                  </a:txBody>
                  <a:tcPr marL="180000" anchor="ctr"/>
                </a:tc>
                <a:tc>
                  <a:txBody>
                    <a:bodyPr/>
                    <a:lstStyle/>
                    <a:p>
                      <a:pPr algn="r"/>
                      <a:r>
                        <a:rPr lang="en-CA">
                          <a:effectLst/>
                          <a:latin typeface="Arial" panose="020B0604020202020204" pitchFamily="34" charset="0"/>
                        </a:rPr>
                        <a:t>15</a:t>
                      </a:r>
                    </a:p>
                  </a:txBody>
                  <a:tcPr marL="72000" marR="216000" anchor="ctr"/>
                </a:tc>
                <a:tc>
                  <a:txBody>
                    <a:bodyPr/>
                    <a:lstStyle/>
                    <a:p>
                      <a:pPr algn="r"/>
                      <a:r>
                        <a:rPr lang="en-CA" dirty="0">
                          <a:effectLst/>
                          <a:latin typeface="Arial" panose="020B0604020202020204" pitchFamily="34" charset="0"/>
                        </a:rPr>
                        <a:t>31</a:t>
                      </a:r>
                    </a:p>
                  </a:txBody>
                  <a:tcPr marL="72000" marR="216000" anchor="ctr"/>
                </a:tc>
                <a:tc>
                  <a:txBody>
                    <a:bodyPr/>
                    <a:lstStyle/>
                    <a:p>
                      <a:pPr algn="r"/>
                      <a:r>
                        <a:rPr lang="en-CA" dirty="0">
                          <a:effectLst/>
                          <a:latin typeface="Arial" panose="020B0604020202020204" pitchFamily="34" charset="0"/>
                        </a:rPr>
                        <a:t>100</a:t>
                      </a:r>
                    </a:p>
                  </a:txBody>
                  <a:tcPr marR="144000" anchor="ctr"/>
                </a:tc>
              </a:tr>
              <a:tr h="370840">
                <a:tc>
                  <a:txBody>
                    <a:bodyPr/>
                    <a:lstStyle/>
                    <a:p>
                      <a:pPr algn="l"/>
                      <a:r>
                        <a:rPr lang="en-CA">
                          <a:effectLst/>
                          <a:latin typeface="Arial" panose="020B0604020202020204" pitchFamily="34" charset="0"/>
                        </a:rPr>
                        <a:t>Chlorine</a:t>
                      </a:r>
                    </a:p>
                  </a:txBody>
                  <a:tcPr marL="180000" anchor="ctr"/>
                </a:tc>
                <a:tc>
                  <a:txBody>
                    <a:bodyPr/>
                    <a:lstStyle/>
                    <a:p>
                      <a:pPr algn="r"/>
                      <a:r>
                        <a:rPr lang="en-CA">
                          <a:effectLst/>
                          <a:latin typeface="Arial" panose="020B0604020202020204" pitchFamily="34" charset="0"/>
                        </a:rPr>
                        <a:t>17</a:t>
                      </a:r>
                    </a:p>
                  </a:txBody>
                  <a:tcPr marL="72000" marR="216000" anchor="ctr"/>
                </a:tc>
                <a:tc>
                  <a:txBody>
                    <a:bodyPr/>
                    <a:lstStyle/>
                    <a:p>
                      <a:pPr algn="r"/>
                      <a:r>
                        <a:rPr lang="en-CA" dirty="0">
                          <a:effectLst/>
                          <a:latin typeface="Arial" panose="020B0604020202020204" pitchFamily="34" charset="0"/>
                        </a:rPr>
                        <a:t>35</a:t>
                      </a:r>
                    </a:p>
                  </a:txBody>
                  <a:tcPr marL="72000" marR="216000" anchor="ctr"/>
                </a:tc>
                <a:tc>
                  <a:txBody>
                    <a:bodyPr/>
                    <a:lstStyle/>
                    <a:p>
                      <a:pPr algn="r"/>
                      <a:r>
                        <a:rPr lang="en-CA" dirty="0">
                          <a:effectLst/>
                          <a:latin typeface="Arial" panose="020B0604020202020204" pitchFamily="34" charset="0"/>
                        </a:rPr>
                        <a:t>90</a:t>
                      </a:r>
                    </a:p>
                  </a:txBody>
                  <a:tcPr marR="144000" anchor="ctr"/>
                </a:tc>
              </a:tr>
              <a:tr h="370840">
                <a:tc>
                  <a:txBody>
                    <a:bodyPr/>
                    <a:lstStyle/>
                    <a:p>
                      <a:pPr algn="l"/>
                      <a:r>
                        <a:rPr lang="en-CA" dirty="0">
                          <a:effectLst/>
                          <a:latin typeface="Arial" panose="020B0604020202020204" pitchFamily="34" charset="0"/>
                        </a:rPr>
                        <a:t>Chromium</a:t>
                      </a:r>
                    </a:p>
                  </a:txBody>
                  <a:tcPr marL="180000" anchor="ctr"/>
                </a:tc>
                <a:tc>
                  <a:txBody>
                    <a:bodyPr/>
                    <a:lstStyle/>
                    <a:p>
                      <a:pPr algn="r"/>
                      <a:r>
                        <a:rPr lang="en-CA">
                          <a:effectLst/>
                          <a:latin typeface="Arial" panose="020B0604020202020204" pitchFamily="34" charset="0"/>
                        </a:rPr>
                        <a:t>24</a:t>
                      </a:r>
                    </a:p>
                  </a:txBody>
                  <a:tcPr marL="72000" marR="216000" anchor="ctr"/>
                </a:tc>
                <a:tc>
                  <a:txBody>
                    <a:bodyPr/>
                    <a:lstStyle/>
                    <a:p>
                      <a:pPr algn="r"/>
                      <a:r>
                        <a:rPr lang="en-CA" dirty="0">
                          <a:effectLst/>
                          <a:latin typeface="Arial" panose="020B0604020202020204" pitchFamily="34" charset="0"/>
                        </a:rPr>
                        <a:t>52</a:t>
                      </a:r>
                    </a:p>
                  </a:txBody>
                  <a:tcPr marL="72000" marR="216000" anchor="ctr"/>
                </a:tc>
                <a:tc>
                  <a:txBody>
                    <a:bodyPr/>
                    <a:lstStyle/>
                    <a:p>
                      <a:pPr algn="r"/>
                      <a:r>
                        <a:rPr lang="en-CA" dirty="0">
                          <a:effectLst/>
                          <a:latin typeface="Arial" panose="020B0604020202020204" pitchFamily="34" charset="0"/>
                        </a:rPr>
                        <a:t>78</a:t>
                      </a:r>
                    </a:p>
                  </a:txBody>
                  <a:tcPr marR="144000" anchor="ctr"/>
                </a:tc>
              </a:tr>
              <a:tr h="370840">
                <a:tc>
                  <a:txBody>
                    <a:bodyPr/>
                    <a:lstStyle/>
                    <a:p>
                      <a:pPr algn="l"/>
                      <a:r>
                        <a:rPr lang="en-CA">
                          <a:effectLst/>
                          <a:latin typeface="Arial" panose="020B0604020202020204" pitchFamily="34" charset="0"/>
                        </a:rPr>
                        <a:t>Manganese</a:t>
                      </a:r>
                    </a:p>
                  </a:txBody>
                  <a:tcPr marL="180000" anchor="ctr"/>
                </a:tc>
                <a:tc>
                  <a:txBody>
                    <a:bodyPr/>
                    <a:lstStyle/>
                    <a:p>
                      <a:pPr algn="r"/>
                      <a:r>
                        <a:rPr lang="en-CA">
                          <a:effectLst/>
                          <a:latin typeface="Arial" panose="020B0604020202020204" pitchFamily="34" charset="0"/>
                        </a:rPr>
                        <a:t>25</a:t>
                      </a:r>
                    </a:p>
                  </a:txBody>
                  <a:tcPr marL="72000" marR="216000" anchor="ctr"/>
                </a:tc>
                <a:tc>
                  <a:txBody>
                    <a:bodyPr/>
                    <a:lstStyle/>
                    <a:p>
                      <a:pPr algn="r"/>
                      <a:r>
                        <a:rPr lang="en-CA">
                          <a:effectLst/>
                          <a:latin typeface="Arial" panose="020B0604020202020204" pitchFamily="34" charset="0"/>
                        </a:rPr>
                        <a:t>55</a:t>
                      </a:r>
                    </a:p>
                  </a:txBody>
                  <a:tcPr marL="72000" marR="216000" anchor="ctr"/>
                </a:tc>
                <a:tc>
                  <a:txBody>
                    <a:bodyPr/>
                    <a:lstStyle/>
                    <a:p>
                      <a:pPr algn="r"/>
                      <a:r>
                        <a:rPr lang="en-CA" dirty="0">
                          <a:effectLst/>
                          <a:latin typeface="Arial" panose="020B0604020202020204" pitchFamily="34" charset="0"/>
                        </a:rPr>
                        <a:t>69</a:t>
                      </a:r>
                    </a:p>
                  </a:txBody>
                  <a:tcPr marR="144000" anchor="ctr"/>
                </a:tc>
              </a:tr>
              <a:tr h="370840">
                <a:tc>
                  <a:txBody>
                    <a:bodyPr/>
                    <a:lstStyle/>
                    <a:p>
                      <a:pPr algn="l"/>
                      <a:r>
                        <a:rPr lang="en-CA">
                          <a:effectLst/>
                          <a:latin typeface="Arial" panose="020B0604020202020204" pitchFamily="34" charset="0"/>
                        </a:rPr>
                        <a:t>Potassium</a:t>
                      </a:r>
                    </a:p>
                  </a:txBody>
                  <a:tcPr marL="180000" anchor="ctr"/>
                </a:tc>
                <a:tc>
                  <a:txBody>
                    <a:bodyPr/>
                    <a:lstStyle/>
                    <a:p>
                      <a:pPr algn="r"/>
                      <a:r>
                        <a:rPr lang="en-CA">
                          <a:effectLst/>
                          <a:latin typeface="Arial" panose="020B0604020202020204" pitchFamily="34" charset="0"/>
                        </a:rPr>
                        <a:t>19</a:t>
                      </a:r>
                    </a:p>
                  </a:txBody>
                  <a:tcPr marL="72000" marR="216000" anchor="ctr"/>
                </a:tc>
                <a:tc>
                  <a:txBody>
                    <a:bodyPr/>
                    <a:lstStyle/>
                    <a:p>
                      <a:pPr algn="r"/>
                      <a:r>
                        <a:rPr lang="en-CA">
                          <a:effectLst/>
                          <a:latin typeface="Arial" panose="020B0604020202020204" pitchFamily="34" charset="0"/>
                        </a:rPr>
                        <a:t>39</a:t>
                      </a:r>
                    </a:p>
                  </a:txBody>
                  <a:tcPr marL="72000" marR="216000" anchor="ctr"/>
                </a:tc>
                <a:tc>
                  <a:txBody>
                    <a:bodyPr/>
                    <a:lstStyle/>
                    <a:p>
                      <a:pPr algn="r"/>
                      <a:r>
                        <a:rPr lang="en-CA" dirty="0">
                          <a:effectLst/>
                          <a:latin typeface="Arial" panose="020B0604020202020204" pitchFamily="34" charset="0"/>
                        </a:rPr>
                        <a:t>32</a:t>
                      </a:r>
                    </a:p>
                  </a:txBody>
                  <a:tcPr marR="144000" anchor="ctr"/>
                </a:tc>
              </a:tr>
              <a:tr h="370840">
                <a:tc>
                  <a:txBody>
                    <a:bodyPr/>
                    <a:lstStyle/>
                    <a:p>
                      <a:pPr algn="l"/>
                      <a:r>
                        <a:rPr lang="en-CA">
                          <a:effectLst/>
                          <a:latin typeface="Arial" panose="020B0604020202020204" pitchFamily="34" charset="0"/>
                        </a:rPr>
                        <a:t>Titanium</a:t>
                      </a:r>
                    </a:p>
                  </a:txBody>
                  <a:tcPr marL="180000" anchor="ctr"/>
                </a:tc>
                <a:tc>
                  <a:txBody>
                    <a:bodyPr/>
                    <a:lstStyle/>
                    <a:p>
                      <a:pPr algn="r"/>
                      <a:r>
                        <a:rPr lang="en-CA">
                          <a:effectLst/>
                          <a:latin typeface="Arial" panose="020B0604020202020204" pitchFamily="34" charset="0"/>
                        </a:rPr>
                        <a:t>22</a:t>
                      </a:r>
                    </a:p>
                  </a:txBody>
                  <a:tcPr marL="72000" marR="216000" anchor="ctr"/>
                </a:tc>
                <a:tc>
                  <a:txBody>
                    <a:bodyPr/>
                    <a:lstStyle/>
                    <a:p>
                      <a:pPr algn="r"/>
                      <a:r>
                        <a:rPr lang="en-CA">
                          <a:effectLst/>
                          <a:latin typeface="Arial" panose="020B0604020202020204" pitchFamily="34" charset="0"/>
                        </a:rPr>
                        <a:t>48</a:t>
                      </a:r>
                    </a:p>
                  </a:txBody>
                  <a:tcPr marL="72000" marR="216000" anchor="ctr"/>
                </a:tc>
                <a:tc>
                  <a:txBody>
                    <a:bodyPr/>
                    <a:lstStyle/>
                    <a:p>
                      <a:pPr algn="r"/>
                      <a:r>
                        <a:rPr lang="en-CA" dirty="0">
                          <a:effectLst/>
                          <a:latin typeface="Arial" panose="020B0604020202020204" pitchFamily="34" charset="0"/>
                        </a:rPr>
                        <a:t>24</a:t>
                      </a:r>
                    </a:p>
                  </a:txBody>
                  <a:tcPr marR="144000" anchor="ctr"/>
                </a:tc>
              </a:tr>
              <a:tr h="370840">
                <a:tc>
                  <a:txBody>
                    <a:bodyPr/>
                    <a:lstStyle/>
                    <a:p>
                      <a:pPr algn="l"/>
                      <a:r>
                        <a:rPr lang="en-CA">
                          <a:effectLst/>
                          <a:latin typeface="Arial" panose="020B0604020202020204" pitchFamily="34" charset="0"/>
                        </a:rPr>
                        <a:t>Cobalt</a:t>
                      </a:r>
                    </a:p>
                  </a:txBody>
                  <a:tcPr marL="180000" anchor="ctr"/>
                </a:tc>
                <a:tc>
                  <a:txBody>
                    <a:bodyPr/>
                    <a:lstStyle/>
                    <a:p>
                      <a:pPr algn="r"/>
                      <a:r>
                        <a:rPr lang="en-CA">
                          <a:effectLst/>
                          <a:latin typeface="Arial" panose="020B0604020202020204" pitchFamily="34" charset="0"/>
                        </a:rPr>
                        <a:t>27</a:t>
                      </a:r>
                    </a:p>
                  </a:txBody>
                  <a:tcPr marL="72000" marR="216000" anchor="ctr"/>
                </a:tc>
                <a:tc>
                  <a:txBody>
                    <a:bodyPr/>
                    <a:lstStyle/>
                    <a:p>
                      <a:pPr algn="r"/>
                      <a:r>
                        <a:rPr lang="en-CA">
                          <a:effectLst/>
                          <a:latin typeface="Arial" panose="020B0604020202020204" pitchFamily="34" charset="0"/>
                        </a:rPr>
                        <a:t>59</a:t>
                      </a:r>
                    </a:p>
                  </a:txBody>
                  <a:tcPr marL="72000" marR="216000" anchor="ctr"/>
                </a:tc>
                <a:tc>
                  <a:txBody>
                    <a:bodyPr/>
                    <a:lstStyle/>
                    <a:p>
                      <a:pPr algn="r"/>
                      <a:r>
                        <a:rPr lang="en-CA" dirty="0">
                          <a:effectLst/>
                          <a:latin typeface="Arial" panose="020B0604020202020204" pitchFamily="34" charset="0"/>
                        </a:rPr>
                        <a:t>18</a:t>
                      </a:r>
                    </a:p>
                  </a:txBody>
                  <a:tcPr marR="144000" anchor="ctr"/>
                </a:tc>
              </a:tr>
              <a:tr h="370840">
                <a:tc>
                  <a:txBody>
                    <a:bodyPr/>
                    <a:lstStyle/>
                    <a:p>
                      <a:pPr algn="l"/>
                      <a:r>
                        <a:rPr lang="en-CA" dirty="0">
                          <a:effectLst/>
                          <a:latin typeface="Arial" panose="020B0604020202020204" pitchFamily="34" charset="0"/>
                        </a:rPr>
                        <a:t>Fluorine</a:t>
                      </a:r>
                    </a:p>
                  </a:txBody>
                  <a:tcPr marL="180000" anchor="ctr"/>
                </a:tc>
                <a:tc>
                  <a:txBody>
                    <a:bodyPr/>
                    <a:lstStyle/>
                    <a:p>
                      <a:pPr algn="r"/>
                      <a:r>
                        <a:rPr lang="en-CA" dirty="0">
                          <a:effectLst/>
                          <a:latin typeface="Arial" panose="020B0604020202020204" pitchFamily="34" charset="0"/>
                        </a:rPr>
                        <a:t>9</a:t>
                      </a:r>
                    </a:p>
                  </a:txBody>
                  <a:tcPr marL="72000" marR="216000" anchor="ctr"/>
                </a:tc>
                <a:tc>
                  <a:txBody>
                    <a:bodyPr/>
                    <a:lstStyle/>
                    <a:p>
                      <a:pPr algn="r"/>
                      <a:r>
                        <a:rPr lang="en-CA" dirty="0">
                          <a:effectLst/>
                          <a:latin typeface="Arial" panose="020B0604020202020204" pitchFamily="34" charset="0"/>
                        </a:rPr>
                        <a:t>19</a:t>
                      </a:r>
                    </a:p>
                  </a:txBody>
                  <a:tcPr marL="72000" marR="216000" anchor="ctr"/>
                </a:tc>
                <a:tc>
                  <a:txBody>
                    <a:bodyPr/>
                    <a:lstStyle/>
                    <a:p>
                      <a:pPr algn="r"/>
                      <a:r>
                        <a:rPr lang="en-CA" dirty="0">
                          <a:effectLst/>
                          <a:latin typeface="Arial" panose="020B0604020202020204" pitchFamily="34" charset="0"/>
                        </a:rPr>
                        <a:t>16</a:t>
                      </a:r>
                    </a:p>
                  </a:txBody>
                  <a:tcPr marR="144000" anchor="ctr"/>
                </a:tc>
              </a:tr>
            </a:tbl>
          </a:graphicData>
        </a:graphic>
      </p:graphicFrame>
    </p:spTree>
    <p:extLst>
      <p:ext uri="{BB962C8B-B14F-4D97-AF65-F5344CB8AC3E}">
        <p14:creationId xmlns:p14="http://schemas.microsoft.com/office/powerpoint/2010/main" val="482308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smtClean="0"/>
              <a:t>Accretion – planets, asteroids</a:t>
            </a:r>
            <a:endParaRPr lang="en-CA" sz="4800" b="1" dirty="0"/>
          </a:p>
        </p:txBody>
      </p:sp>
      <p:sp>
        <p:nvSpPr>
          <p:cNvPr id="3" name="TextBox 2"/>
          <p:cNvSpPr txBox="1"/>
          <p:nvPr/>
        </p:nvSpPr>
        <p:spPr>
          <a:xfrm>
            <a:off x="820615" y="2168768"/>
            <a:ext cx="7971693" cy="3570208"/>
          </a:xfrm>
          <a:prstGeom prst="rect">
            <a:avLst/>
          </a:prstGeom>
          <a:noFill/>
        </p:spPr>
        <p:txBody>
          <a:bodyPr wrap="square" rtlCol="0">
            <a:spAutoFit/>
          </a:bodyPr>
          <a:lstStyle/>
          <a:p>
            <a:pPr>
              <a:spcAft>
                <a:spcPts val="600"/>
              </a:spcAft>
            </a:pPr>
            <a:r>
              <a:rPr lang="en-CA" sz="2400" dirty="0">
                <a:solidFill>
                  <a:prstClr val="black"/>
                </a:solidFill>
              </a:rPr>
              <a:t>Gravity assembles bodies from the materials of the nebula. </a:t>
            </a:r>
          </a:p>
          <a:p>
            <a:pPr>
              <a:spcAft>
                <a:spcPts val="600"/>
              </a:spcAft>
            </a:pPr>
            <a:r>
              <a:rPr lang="en-CA" sz="2400" dirty="0">
                <a:solidFill>
                  <a:prstClr val="black"/>
                </a:solidFill>
              </a:rPr>
              <a:t>In the inner region of the </a:t>
            </a:r>
            <a:r>
              <a:rPr lang="en-CA" sz="2400" b="1" dirty="0">
                <a:solidFill>
                  <a:prstClr val="black"/>
                </a:solidFill>
              </a:rPr>
              <a:t>Terrestrial Planets</a:t>
            </a:r>
            <a:r>
              <a:rPr lang="en-CA" sz="2400" dirty="0">
                <a:solidFill>
                  <a:prstClr val="black"/>
                </a:solidFill>
              </a:rPr>
              <a:t>, the materials of the nebula are largely the refractory minerals: silicates and metal oxides.  </a:t>
            </a:r>
          </a:p>
          <a:p>
            <a:pPr>
              <a:spcAft>
                <a:spcPts val="600"/>
              </a:spcAft>
            </a:pPr>
            <a:r>
              <a:rPr lang="en-CA" sz="2400" dirty="0">
                <a:solidFill>
                  <a:prstClr val="black"/>
                </a:solidFill>
              </a:rPr>
              <a:t>The volatiles such as </a:t>
            </a:r>
            <a:r>
              <a:rPr lang="en-CA" sz="2400" b="1" dirty="0">
                <a:solidFill>
                  <a:prstClr val="black"/>
                </a:solidFill>
              </a:rPr>
              <a:t>H</a:t>
            </a:r>
            <a:r>
              <a:rPr lang="en-CA" sz="2400" dirty="0">
                <a:solidFill>
                  <a:prstClr val="black"/>
                </a:solidFill>
              </a:rPr>
              <a:t>, </a:t>
            </a:r>
            <a:r>
              <a:rPr lang="en-CA" sz="2400" b="1" dirty="0">
                <a:solidFill>
                  <a:prstClr val="black"/>
                </a:solidFill>
              </a:rPr>
              <a:t>He</a:t>
            </a:r>
            <a:r>
              <a:rPr lang="en-CA" sz="2400" dirty="0">
                <a:solidFill>
                  <a:prstClr val="black"/>
                </a:solidFill>
              </a:rPr>
              <a:t>, </a:t>
            </a:r>
            <a:r>
              <a:rPr lang="en-CA" sz="2400" b="1" dirty="0">
                <a:solidFill>
                  <a:prstClr val="black"/>
                </a:solidFill>
              </a:rPr>
              <a:t>Ne</a:t>
            </a:r>
            <a:r>
              <a:rPr lang="en-CA" sz="2400" dirty="0">
                <a:solidFill>
                  <a:prstClr val="black"/>
                </a:solidFill>
              </a:rPr>
              <a:t>, </a:t>
            </a:r>
            <a:r>
              <a:rPr lang="en-CA" sz="2400" b="1" dirty="0">
                <a:solidFill>
                  <a:prstClr val="black"/>
                </a:solidFill>
              </a:rPr>
              <a:t>CH</a:t>
            </a:r>
            <a:r>
              <a:rPr lang="en-CA" sz="2400" b="1" baseline="-25000" dirty="0">
                <a:solidFill>
                  <a:prstClr val="black"/>
                </a:solidFill>
              </a:rPr>
              <a:t>4</a:t>
            </a:r>
            <a:r>
              <a:rPr lang="en-CA" sz="2400" dirty="0">
                <a:solidFill>
                  <a:prstClr val="black"/>
                </a:solidFill>
              </a:rPr>
              <a:t> and </a:t>
            </a:r>
            <a:r>
              <a:rPr lang="en-CA" sz="2400" b="1" dirty="0">
                <a:solidFill>
                  <a:prstClr val="black"/>
                </a:solidFill>
              </a:rPr>
              <a:t>H</a:t>
            </a:r>
            <a:r>
              <a:rPr lang="en-CA" sz="2400" b="1" baseline="-25000" dirty="0">
                <a:solidFill>
                  <a:prstClr val="black"/>
                </a:solidFill>
              </a:rPr>
              <a:t>2</a:t>
            </a:r>
            <a:r>
              <a:rPr lang="en-CA" sz="2400" b="1" dirty="0">
                <a:solidFill>
                  <a:prstClr val="black"/>
                </a:solidFill>
              </a:rPr>
              <a:t>0</a:t>
            </a:r>
            <a:r>
              <a:rPr lang="en-CA" sz="2400" dirty="0">
                <a:solidFill>
                  <a:prstClr val="black"/>
                </a:solidFill>
              </a:rPr>
              <a:t> are swept to greater distances in the solar system by the radiation pressure and winds issuing from the Sun.  Beyond the “</a:t>
            </a:r>
            <a:r>
              <a:rPr lang="en-CA" sz="2400" b="1" i="1" dirty="0">
                <a:solidFill>
                  <a:prstClr val="black"/>
                </a:solidFill>
              </a:rPr>
              <a:t>ice line</a:t>
            </a:r>
            <a:r>
              <a:rPr lang="en-CA" sz="2400" dirty="0">
                <a:solidFill>
                  <a:prstClr val="black"/>
                </a:solidFill>
              </a:rPr>
              <a:t>” the </a:t>
            </a:r>
            <a:r>
              <a:rPr lang="en-CA" sz="2400" b="1" dirty="0" smtClean="0">
                <a:solidFill>
                  <a:prstClr val="black"/>
                </a:solidFill>
              </a:rPr>
              <a:t>Gas Giants (Jupiter </a:t>
            </a:r>
            <a:r>
              <a:rPr lang="en-CA" sz="2400" dirty="0" smtClean="0">
                <a:solidFill>
                  <a:prstClr val="black"/>
                </a:solidFill>
              </a:rPr>
              <a:t>and</a:t>
            </a:r>
            <a:r>
              <a:rPr lang="en-CA" sz="2400" b="1" dirty="0" smtClean="0">
                <a:solidFill>
                  <a:prstClr val="black"/>
                </a:solidFill>
              </a:rPr>
              <a:t> Saturn) </a:t>
            </a:r>
            <a:r>
              <a:rPr lang="en-CA" sz="2400" dirty="0" smtClean="0">
                <a:solidFill>
                  <a:prstClr val="black"/>
                </a:solidFill>
              </a:rPr>
              <a:t>and</a:t>
            </a:r>
            <a:r>
              <a:rPr lang="en-CA" sz="2400" b="1" dirty="0" smtClean="0">
                <a:solidFill>
                  <a:prstClr val="black"/>
                </a:solidFill>
              </a:rPr>
              <a:t> </a:t>
            </a:r>
            <a:r>
              <a:rPr lang="en-CA" sz="2400" b="1" dirty="0">
                <a:solidFill>
                  <a:prstClr val="black"/>
                </a:solidFill>
              </a:rPr>
              <a:t>Water Giants </a:t>
            </a:r>
            <a:r>
              <a:rPr lang="en-CA" sz="2400" b="1" dirty="0" smtClean="0">
                <a:solidFill>
                  <a:prstClr val="black"/>
                </a:solidFill>
              </a:rPr>
              <a:t>(Uranus </a:t>
            </a:r>
            <a:r>
              <a:rPr lang="en-CA" sz="2400" dirty="0" smtClean="0">
                <a:solidFill>
                  <a:prstClr val="black"/>
                </a:solidFill>
              </a:rPr>
              <a:t>and</a:t>
            </a:r>
            <a:r>
              <a:rPr lang="en-CA" sz="2400" b="1" dirty="0" smtClean="0">
                <a:solidFill>
                  <a:prstClr val="black"/>
                </a:solidFill>
              </a:rPr>
              <a:t> Neptune) </a:t>
            </a:r>
            <a:r>
              <a:rPr lang="en-CA" sz="2400" dirty="0" smtClean="0">
                <a:solidFill>
                  <a:prstClr val="black"/>
                </a:solidFill>
              </a:rPr>
              <a:t>form</a:t>
            </a:r>
            <a:r>
              <a:rPr lang="en-CA" sz="2400" dirty="0">
                <a:solidFill>
                  <a:prstClr val="black"/>
                </a:solidFill>
              </a:rPr>
              <a:t>.</a:t>
            </a:r>
          </a:p>
        </p:txBody>
      </p:sp>
    </p:spTree>
    <p:extLst>
      <p:ext uri="{BB962C8B-B14F-4D97-AF65-F5344CB8AC3E}">
        <p14:creationId xmlns:p14="http://schemas.microsoft.com/office/powerpoint/2010/main" val="2295591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7" name="Group 3"/>
          <p:cNvGraphicFramePr>
            <a:graphicFrameLocks noGrp="1"/>
          </p:cNvGraphicFramePr>
          <p:nvPr>
            <p:extLst/>
          </p:nvPr>
        </p:nvGraphicFramePr>
        <p:xfrm>
          <a:off x="2235491" y="2680848"/>
          <a:ext cx="4603680" cy="3100158"/>
        </p:xfrm>
        <a:graphic>
          <a:graphicData uri="http://schemas.openxmlformats.org/drawingml/2006/table">
            <a:tbl>
              <a:tblPr/>
              <a:tblGrid>
                <a:gridCol w="1926202"/>
                <a:gridCol w="2677478"/>
              </a:tblGrid>
              <a:tr h="342477">
                <a:tc>
                  <a:txBody>
                    <a:bodyPr/>
                    <a:lstStyle/>
                    <a:p>
                      <a:pPr marL="0" marR="0" lvl="0" indent="0" algn="ctr"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800" b="1" i="0" u="none" strike="noStrike" cap="none" normalizeH="0" baseline="0" dirty="0" smtClean="0">
                          <a:ln>
                            <a:noFill/>
                          </a:ln>
                          <a:solidFill>
                            <a:schemeClr val="bg1"/>
                          </a:solidFill>
                          <a:effectLst/>
                          <a:latin typeface="Arial" panose="020B0604020202020204" pitchFamily="34" charset="0"/>
                          <a:cs typeface="DejaVu Sans" panose="020B0603030804020204" pitchFamily="34" charset="0"/>
                        </a:rPr>
                        <a:t>Element</a:t>
                      </a:r>
                    </a:p>
                  </a:txBody>
                  <a:tcPr marL="81638"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800" b="1" i="0" u="none" strike="noStrike" cap="none" normalizeH="0" baseline="0" dirty="0" smtClean="0">
                          <a:ln>
                            <a:noFill/>
                          </a:ln>
                          <a:solidFill>
                            <a:schemeClr val="bg1"/>
                          </a:solidFill>
                          <a:effectLst/>
                          <a:latin typeface="Arial" panose="020B0604020202020204" pitchFamily="34" charset="0"/>
                          <a:cs typeface="DejaVu Sans" panose="020B0603030804020204" pitchFamily="34" charset="0"/>
                        </a:rPr>
                        <a:t>Composition by mass</a:t>
                      </a:r>
                    </a:p>
                  </a:txBody>
                  <a:tcPr marL="81638"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chemeClr val="accent3">
                        <a:lumMod val="75000"/>
                      </a:schemeClr>
                    </a:solidFill>
                  </a:tcPr>
                </a:tc>
              </a:tr>
              <a:tr h="342477">
                <a:tc>
                  <a:txBody>
                    <a:bodyPr/>
                    <a:lstStyle>
                      <a:lvl1pPr>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smincho" charset="0"/>
                          <a:cs typeface="msmincho" charset="0"/>
                        </a:defRPr>
                      </a:lvl1pPr>
                      <a:lvl2pPr>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smincho" charset="0"/>
                          <a:cs typeface="msmincho" charset="0"/>
                        </a:defRPr>
                      </a:lvl3pPr>
                      <a:lvl4pPr>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4pPr>
                      <a:lvl5pPr>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9pPr>
                    </a:lstStyle>
                    <a:p>
                      <a:pPr marL="0" marR="0" lvl="0" indent="0" algn="l"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600" b="1" i="0" u="none" strike="noStrike" cap="none" normalizeH="0" baseline="0" dirty="0" smtClean="0">
                          <a:ln>
                            <a:noFill/>
                          </a:ln>
                          <a:solidFill>
                            <a:srgbClr val="000000"/>
                          </a:solidFill>
                          <a:effectLst/>
                          <a:latin typeface="Arial" panose="020B0604020202020204" pitchFamily="34" charset="0"/>
                          <a:cs typeface="DejaVu Sans" panose="020B0603030804020204" pitchFamily="34" charset="0"/>
                        </a:rPr>
                        <a:t>Fe</a:t>
                      </a:r>
                    </a:p>
                  </a:txBody>
                  <a:tcPr marL="216000"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smincho" charset="0"/>
                          <a:cs typeface="msmincho" charset="0"/>
                        </a:defRPr>
                      </a:lvl1pPr>
                      <a:lvl2pPr>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smincho" charset="0"/>
                          <a:cs typeface="msmincho" charset="0"/>
                        </a:defRPr>
                      </a:lvl3pPr>
                      <a:lvl4pPr>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4pPr>
                      <a:lvl5pPr>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9pPr>
                    </a:lstStyle>
                    <a:p>
                      <a:pPr marL="0" marR="0" lvl="0" indent="0" algn="l"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600" b="1" i="0" u="none" strike="noStrike" cap="none" normalizeH="0" baseline="0" dirty="0" smtClean="0">
                          <a:ln>
                            <a:noFill/>
                          </a:ln>
                          <a:solidFill>
                            <a:srgbClr val="000000"/>
                          </a:solidFill>
                          <a:effectLst/>
                          <a:latin typeface="Arial" panose="020B0604020202020204" pitchFamily="34" charset="0"/>
                          <a:cs typeface="DejaVu Sans" panose="020B0603030804020204" pitchFamily="34" charset="0"/>
                        </a:rPr>
                        <a:t>32.0 %</a:t>
                      </a:r>
                    </a:p>
                  </a:txBody>
                  <a:tcPr marL="216000"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99CCFF"/>
                    </a:solidFill>
                  </a:tcPr>
                </a:tc>
              </a:tr>
              <a:tr h="212245">
                <a:tc>
                  <a:txBody>
                    <a:bodyPr/>
                    <a:lstStyle>
                      <a:lvl1pPr>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smincho" charset="0"/>
                          <a:cs typeface="msmincho" charset="0"/>
                        </a:defRPr>
                      </a:lvl1pPr>
                      <a:lvl2pPr>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smincho" charset="0"/>
                          <a:cs typeface="msmincho" charset="0"/>
                        </a:defRPr>
                      </a:lvl3pPr>
                      <a:lvl4pPr>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4pPr>
                      <a:lvl5pPr>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9pPr>
                    </a:lstStyle>
                    <a:p>
                      <a:pPr marL="0" marR="0" lvl="0" indent="0" algn="l"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600" b="1" i="0" u="none" strike="noStrike" cap="none" normalizeH="0" baseline="0" dirty="0" smtClean="0">
                          <a:ln>
                            <a:noFill/>
                          </a:ln>
                          <a:solidFill>
                            <a:srgbClr val="000000"/>
                          </a:solidFill>
                          <a:effectLst/>
                          <a:latin typeface="Arial" panose="020B0604020202020204" pitchFamily="34" charset="0"/>
                          <a:cs typeface="DejaVu Sans" panose="020B0603030804020204" pitchFamily="34" charset="0"/>
                        </a:rPr>
                        <a:t>O</a:t>
                      </a:r>
                    </a:p>
                  </a:txBody>
                  <a:tcPr marL="216000"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0099FF"/>
                    </a:solidFill>
                  </a:tcPr>
                </a:tc>
                <a:tc>
                  <a:txBody>
                    <a:bodyPr/>
                    <a:lstStyle>
                      <a:lvl1pPr>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smincho" charset="0"/>
                          <a:cs typeface="msmincho" charset="0"/>
                        </a:defRPr>
                      </a:lvl1pPr>
                      <a:lvl2pPr>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smincho" charset="0"/>
                          <a:cs typeface="msmincho" charset="0"/>
                        </a:defRPr>
                      </a:lvl3pPr>
                      <a:lvl4pPr>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4pPr>
                      <a:lvl5pPr>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9pPr>
                    </a:lstStyle>
                    <a:p>
                      <a:pPr marL="0" marR="0" lvl="0" indent="0" algn="l"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600" b="1" i="0" u="none" strike="noStrike" cap="none" normalizeH="0" baseline="0" dirty="0" smtClean="0">
                          <a:ln>
                            <a:noFill/>
                          </a:ln>
                          <a:solidFill>
                            <a:srgbClr val="000000"/>
                          </a:solidFill>
                          <a:effectLst/>
                          <a:latin typeface="Arial" panose="020B0604020202020204" pitchFamily="34" charset="0"/>
                          <a:cs typeface="DejaVu Sans" panose="020B0603030804020204" pitchFamily="34" charset="0"/>
                        </a:rPr>
                        <a:t>29.7</a:t>
                      </a:r>
                    </a:p>
                  </a:txBody>
                  <a:tcPr marL="216000"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0099FF"/>
                    </a:solidFill>
                  </a:tcPr>
                </a:tc>
              </a:tr>
              <a:tr h="342477">
                <a:tc>
                  <a:txBody>
                    <a:bodyPr/>
                    <a:lstStyle>
                      <a:lvl1pPr>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smincho" charset="0"/>
                          <a:cs typeface="msmincho" charset="0"/>
                        </a:defRPr>
                      </a:lvl1pPr>
                      <a:lvl2pPr>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smincho" charset="0"/>
                          <a:cs typeface="msmincho" charset="0"/>
                        </a:defRPr>
                      </a:lvl3pPr>
                      <a:lvl4pPr>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4pPr>
                      <a:lvl5pPr>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9pPr>
                    </a:lstStyle>
                    <a:p>
                      <a:pPr marL="0" marR="0" lvl="0" indent="0" algn="l"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600" b="1" i="0" u="none" strike="noStrike" cap="none" normalizeH="0" baseline="0" smtClean="0">
                          <a:ln>
                            <a:noFill/>
                          </a:ln>
                          <a:solidFill>
                            <a:srgbClr val="000000"/>
                          </a:solidFill>
                          <a:effectLst/>
                          <a:latin typeface="Arial" panose="020B0604020202020204" pitchFamily="34" charset="0"/>
                          <a:cs typeface="DejaVu Sans" panose="020B0603030804020204" pitchFamily="34" charset="0"/>
                        </a:rPr>
                        <a:t>Si</a:t>
                      </a:r>
                    </a:p>
                  </a:txBody>
                  <a:tcPr marL="216000"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smincho" charset="0"/>
                          <a:cs typeface="msmincho" charset="0"/>
                        </a:defRPr>
                      </a:lvl1pPr>
                      <a:lvl2pPr>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smincho" charset="0"/>
                          <a:cs typeface="msmincho" charset="0"/>
                        </a:defRPr>
                      </a:lvl3pPr>
                      <a:lvl4pPr>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4pPr>
                      <a:lvl5pPr>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9pPr>
                    </a:lstStyle>
                    <a:p>
                      <a:pPr marL="0" marR="0" lvl="0" indent="0" algn="l"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600" b="1" i="0" u="none" strike="noStrike" cap="none" normalizeH="0" baseline="0" dirty="0" smtClean="0">
                          <a:ln>
                            <a:noFill/>
                          </a:ln>
                          <a:solidFill>
                            <a:srgbClr val="000000"/>
                          </a:solidFill>
                          <a:effectLst/>
                          <a:latin typeface="Arial" panose="020B0604020202020204" pitchFamily="34" charset="0"/>
                          <a:cs typeface="DejaVu Sans" panose="020B0603030804020204" pitchFamily="34" charset="0"/>
                        </a:rPr>
                        <a:t>16.1</a:t>
                      </a:r>
                    </a:p>
                  </a:txBody>
                  <a:tcPr marL="216000"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99CCFF"/>
                    </a:solidFill>
                  </a:tcPr>
                </a:tc>
              </a:tr>
              <a:tr h="342477">
                <a:tc>
                  <a:txBody>
                    <a:bodyPr/>
                    <a:lstStyle>
                      <a:lvl1pPr>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smincho" charset="0"/>
                          <a:cs typeface="msmincho" charset="0"/>
                        </a:defRPr>
                      </a:lvl1pPr>
                      <a:lvl2pPr>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smincho" charset="0"/>
                          <a:cs typeface="msmincho" charset="0"/>
                        </a:defRPr>
                      </a:lvl3pPr>
                      <a:lvl4pPr>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4pPr>
                      <a:lvl5pPr>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9pPr>
                    </a:lstStyle>
                    <a:p>
                      <a:pPr marL="0" marR="0" lvl="0" indent="0" algn="l"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600" b="1" i="0" u="none" strike="noStrike" cap="none" normalizeH="0" baseline="0" smtClean="0">
                          <a:ln>
                            <a:noFill/>
                          </a:ln>
                          <a:solidFill>
                            <a:srgbClr val="000000"/>
                          </a:solidFill>
                          <a:effectLst/>
                          <a:latin typeface="Arial" panose="020B0604020202020204" pitchFamily="34" charset="0"/>
                          <a:cs typeface="DejaVu Sans" panose="020B0603030804020204" pitchFamily="34" charset="0"/>
                        </a:rPr>
                        <a:t>Mg</a:t>
                      </a:r>
                    </a:p>
                  </a:txBody>
                  <a:tcPr marL="216000"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0099FF"/>
                    </a:solidFill>
                  </a:tcPr>
                </a:tc>
                <a:tc>
                  <a:txBody>
                    <a:bodyPr/>
                    <a:lstStyle>
                      <a:lvl1pPr>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smincho" charset="0"/>
                          <a:cs typeface="msmincho" charset="0"/>
                        </a:defRPr>
                      </a:lvl1pPr>
                      <a:lvl2pPr>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smincho" charset="0"/>
                          <a:cs typeface="msmincho" charset="0"/>
                        </a:defRPr>
                      </a:lvl3pPr>
                      <a:lvl4pPr>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4pPr>
                      <a:lvl5pPr>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9pPr>
                    </a:lstStyle>
                    <a:p>
                      <a:pPr marL="0" marR="0" lvl="0" indent="0" algn="l"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600" b="1" i="0" u="none" strike="noStrike" cap="none" normalizeH="0" baseline="0" dirty="0" smtClean="0">
                          <a:ln>
                            <a:noFill/>
                          </a:ln>
                          <a:solidFill>
                            <a:srgbClr val="000000"/>
                          </a:solidFill>
                          <a:effectLst/>
                          <a:latin typeface="Arial" panose="020B0604020202020204" pitchFamily="34" charset="0"/>
                          <a:cs typeface="DejaVu Sans" panose="020B0603030804020204" pitchFamily="34" charset="0"/>
                        </a:rPr>
                        <a:t>15.4</a:t>
                      </a:r>
                    </a:p>
                  </a:txBody>
                  <a:tcPr marL="216000"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0099FF"/>
                    </a:solidFill>
                  </a:tcPr>
                </a:tc>
              </a:tr>
              <a:tr h="342477">
                <a:tc>
                  <a:txBody>
                    <a:bodyPr/>
                    <a:lstStyle>
                      <a:lvl1pPr>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smincho" charset="0"/>
                          <a:cs typeface="msmincho" charset="0"/>
                        </a:defRPr>
                      </a:lvl1pPr>
                      <a:lvl2pPr>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smincho" charset="0"/>
                          <a:cs typeface="msmincho" charset="0"/>
                        </a:defRPr>
                      </a:lvl3pPr>
                      <a:lvl4pPr>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4pPr>
                      <a:lvl5pPr>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9pPr>
                    </a:lstStyle>
                    <a:p>
                      <a:pPr marL="0" marR="0" lvl="0" indent="0" algn="l"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600" b="1" i="0" u="none" strike="noStrike" cap="none" normalizeH="0" baseline="0" dirty="0" smtClean="0">
                          <a:ln>
                            <a:noFill/>
                          </a:ln>
                          <a:solidFill>
                            <a:srgbClr val="000000"/>
                          </a:solidFill>
                          <a:effectLst/>
                          <a:latin typeface="Arial" panose="020B0604020202020204" pitchFamily="34" charset="0"/>
                          <a:cs typeface="DejaVu Sans" panose="020B0603030804020204" pitchFamily="34" charset="0"/>
                        </a:rPr>
                        <a:t>Ca, Al, Na, S</a:t>
                      </a:r>
                    </a:p>
                  </a:txBody>
                  <a:tcPr marL="216000"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smincho" charset="0"/>
                          <a:cs typeface="msmincho" charset="0"/>
                        </a:defRPr>
                      </a:lvl1pPr>
                      <a:lvl2pPr>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smincho" charset="0"/>
                          <a:cs typeface="msmincho" charset="0"/>
                        </a:defRPr>
                      </a:lvl3pPr>
                      <a:lvl4pPr>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4pPr>
                      <a:lvl5pPr>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9pPr>
                    </a:lstStyle>
                    <a:p>
                      <a:pPr marL="0" marR="0" lvl="0" indent="0" algn="l"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600" b="1" i="0" u="none" strike="noStrike" cap="none" normalizeH="0" baseline="0" dirty="0" smtClean="0">
                          <a:ln>
                            <a:noFill/>
                          </a:ln>
                          <a:solidFill>
                            <a:srgbClr val="000000"/>
                          </a:solidFill>
                          <a:effectLst/>
                          <a:latin typeface="Arial" panose="020B0604020202020204" pitchFamily="34" charset="0"/>
                          <a:cs typeface="DejaVu Sans" panose="020B0603030804020204" pitchFamily="34" charset="0"/>
                        </a:rPr>
                        <a:t>  3.5</a:t>
                      </a:r>
                    </a:p>
                  </a:txBody>
                  <a:tcPr marL="216000"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99CCFF"/>
                    </a:solidFill>
                  </a:tcPr>
                </a:tc>
              </a:tr>
              <a:tr h="342477">
                <a:tc>
                  <a:txBody>
                    <a:bodyPr/>
                    <a:lstStyle>
                      <a:lvl1pPr>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smincho" charset="0"/>
                          <a:cs typeface="msmincho" charset="0"/>
                        </a:defRPr>
                      </a:lvl1pPr>
                      <a:lvl2pPr>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smincho" charset="0"/>
                          <a:cs typeface="msmincho" charset="0"/>
                        </a:defRPr>
                      </a:lvl3pPr>
                      <a:lvl4pPr>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4pPr>
                      <a:lvl5pPr>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9pPr>
                    </a:lstStyle>
                    <a:p>
                      <a:pPr marL="0" marR="0" lvl="0" indent="0" algn="l"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600" b="1" i="0" u="none" strike="noStrike" cap="none" normalizeH="0" baseline="0" smtClean="0">
                          <a:ln>
                            <a:noFill/>
                          </a:ln>
                          <a:solidFill>
                            <a:srgbClr val="000000"/>
                          </a:solidFill>
                          <a:effectLst/>
                          <a:latin typeface="Arial" panose="020B0604020202020204" pitchFamily="34" charset="0"/>
                          <a:cs typeface="DejaVu Sans" panose="020B0603030804020204" pitchFamily="34" charset="0"/>
                        </a:rPr>
                        <a:t>K</a:t>
                      </a:r>
                    </a:p>
                  </a:txBody>
                  <a:tcPr marL="216000"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D320"/>
                    </a:solidFill>
                  </a:tcPr>
                </a:tc>
                <a:tc>
                  <a:txBody>
                    <a:bodyPr/>
                    <a:lstStyle>
                      <a:lvl1pPr>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smincho" charset="0"/>
                          <a:cs typeface="msmincho" charset="0"/>
                        </a:defRPr>
                      </a:lvl1pPr>
                      <a:lvl2pPr>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smincho" charset="0"/>
                          <a:cs typeface="msmincho" charset="0"/>
                        </a:defRPr>
                      </a:lvl3pPr>
                      <a:lvl4pPr>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4pPr>
                      <a:lvl5pPr>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9pPr>
                    </a:lstStyle>
                    <a:p>
                      <a:pPr marL="0" marR="0" lvl="0" indent="0" algn="l"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600" b="1" i="0" u="none" strike="noStrike" cap="none" normalizeH="0" baseline="0" dirty="0" smtClean="0">
                          <a:ln>
                            <a:noFill/>
                          </a:ln>
                          <a:solidFill>
                            <a:srgbClr val="000000"/>
                          </a:solidFill>
                          <a:effectLst/>
                          <a:latin typeface="Arial" panose="020B0604020202020204" pitchFamily="34" charset="0"/>
                          <a:cs typeface="DejaVu Sans" panose="020B0603030804020204" pitchFamily="34" charset="0"/>
                        </a:rPr>
                        <a:t>160 ppm (0.0187 </a:t>
                      </a:r>
                      <a:r>
                        <a:rPr kumimoji="0" lang="en-CA" altLang="en-US" sz="1600" b="1" i="0" u="none" strike="noStrike" cap="none" normalizeH="0" baseline="33000" dirty="0" smtClean="0">
                          <a:ln>
                            <a:noFill/>
                          </a:ln>
                          <a:solidFill>
                            <a:srgbClr val="000000"/>
                          </a:solidFill>
                          <a:effectLst/>
                          <a:latin typeface="Arial" panose="020B0604020202020204" pitchFamily="34" charset="0"/>
                          <a:cs typeface="DejaVu Sans" panose="020B0603030804020204" pitchFamily="34" charset="0"/>
                        </a:rPr>
                        <a:t>40</a:t>
                      </a:r>
                      <a:r>
                        <a:rPr kumimoji="0" lang="en-CA" altLang="en-US" sz="1600" b="1" i="0" u="none" strike="noStrike" cap="none" normalizeH="0" baseline="0" dirty="0" smtClean="0">
                          <a:ln>
                            <a:noFill/>
                          </a:ln>
                          <a:solidFill>
                            <a:srgbClr val="000000"/>
                          </a:solidFill>
                          <a:effectLst/>
                          <a:latin typeface="Arial" panose="020B0604020202020204" pitchFamily="34" charset="0"/>
                          <a:cs typeface="DejaVu Sans" panose="020B0603030804020204" pitchFamily="34" charset="0"/>
                        </a:rPr>
                        <a:t>K)</a:t>
                      </a:r>
                    </a:p>
                  </a:txBody>
                  <a:tcPr marL="216000"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D320"/>
                    </a:solidFill>
                  </a:tcPr>
                </a:tc>
              </a:tr>
              <a:tr h="342477">
                <a:tc>
                  <a:txBody>
                    <a:bodyPr/>
                    <a:lstStyle>
                      <a:lvl1pPr>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smincho" charset="0"/>
                          <a:cs typeface="msmincho" charset="0"/>
                        </a:defRPr>
                      </a:lvl1pPr>
                      <a:lvl2pPr>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smincho" charset="0"/>
                          <a:cs typeface="msmincho" charset="0"/>
                        </a:defRPr>
                      </a:lvl3pPr>
                      <a:lvl4pPr>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4pPr>
                      <a:lvl5pPr>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9pPr>
                    </a:lstStyle>
                    <a:p>
                      <a:pPr marL="0" marR="0" lvl="0" indent="0" algn="l"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600" b="1" i="0" u="none" strike="noStrike" cap="none" normalizeH="0" baseline="0" smtClean="0">
                          <a:ln>
                            <a:noFill/>
                          </a:ln>
                          <a:solidFill>
                            <a:srgbClr val="000000"/>
                          </a:solidFill>
                          <a:effectLst/>
                          <a:latin typeface="Arial" panose="020B0604020202020204" pitchFamily="34" charset="0"/>
                          <a:cs typeface="DejaVu Sans" panose="020B0603030804020204" pitchFamily="34" charset="0"/>
                        </a:rPr>
                        <a:t>Th</a:t>
                      </a:r>
                    </a:p>
                  </a:txBody>
                  <a:tcPr marL="216000"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D320"/>
                    </a:solidFill>
                  </a:tcPr>
                </a:tc>
                <a:tc>
                  <a:txBody>
                    <a:bodyPr/>
                    <a:lstStyle>
                      <a:lvl1pPr>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smincho" charset="0"/>
                          <a:cs typeface="msmincho" charset="0"/>
                        </a:defRPr>
                      </a:lvl1pPr>
                      <a:lvl2pPr>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smincho" charset="0"/>
                          <a:cs typeface="msmincho" charset="0"/>
                        </a:defRPr>
                      </a:lvl3pPr>
                      <a:lvl4pPr>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4pPr>
                      <a:lvl5pPr>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9pPr>
                    </a:lstStyle>
                    <a:p>
                      <a:pPr marL="0" marR="0" lvl="0" indent="0" algn="l"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600" b="1" i="0" u="none" strike="noStrike" cap="none" normalizeH="0" baseline="0" dirty="0" smtClean="0">
                          <a:ln>
                            <a:noFill/>
                          </a:ln>
                          <a:solidFill>
                            <a:srgbClr val="000000"/>
                          </a:solidFill>
                          <a:effectLst/>
                          <a:latin typeface="Arial" panose="020B0604020202020204" pitchFamily="34" charset="0"/>
                          <a:cs typeface="DejaVu Sans" panose="020B0603030804020204" pitchFamily="34" charset="0"/>
                        </a:rPr>
                        <a:t>0.055</a:t>
                      </a:r>
                    </a:p>
                  </a:txBody>
                  <a:tcPr marL="216000"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D320"/>
                    </a:solidFill>
                  </a:tcPr>
                </a:tc>
              </a:tr>
              <a:tr h="342477">
                <a:tc>
                  <a:txBody>
                    <a:bodyPr/>
                    <a:lstStyle>
                      <a:lvl1pPr>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smincho" charset="0"/>
                          <a:cs typeface="msmincho" charset="0"/>
                        </a:defRPr>
                      </a:lvl1pPr>
                      <a:lvl2pPr>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smincho" charset="0"/>
                          <a:cs typeface="msmincho" charset="0"/>
                        </a:defRPr>
                      </a:lvl3pPr>
                      <a:lvl4pPr>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4pPr>
                      <a:lvl5pPr>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9pPr>
                    </a:lstStyle>
                    <a:p>
                      <a:pPr marL="0" marR="0" lvl="0" indent="0" algn="l"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600" b="1" i="0" u="none" strike="noStrike" cap="none" normalizeH="0" baseline="0" dirty="0" smtClean="0">
                          <a:ln>
                            <a:noFill/>
                          </a:ln>
                          <a:solidFill>
                            <a:srgbClr val="000000"/>
                          </a:solidFill>
                          <a:effectLst/>
                          <a:latin typeface="Arial" panose="020B0604020202020204" pitchFamily="34" charset="0"/>
                          <a:cs typeface="DejaVu Sans" panose="020B0603030804020204" pitchFamily="34" charset="0"/>
                        </a:rPr>
                        <a:t>U</a:t>
                      </a:r>
                    </a:p>
                  </a:txBody>
                  <a:tcPr marL="216000"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D320"/>
                    </a:solidFill>
                  </a:tcPr>
                </a:tc>
                <a:tc>
                  <a:txBody>
                    <a:bodyPr/>
                    <a:lstStyle>
                      <a:lvl1pPr>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smincho" charset="0"/>
                          <a:cs typeface="msmincho" charset="0"/>
                        </a:defRPr>
                      </a:lvl1pPr>
                      <a:lvl2pPr>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smincho" charset="0"/>
                          <a:cs typeface="msmincho" charset="0"/>
                        </a:defRPr>
                      </a:lvl3pPr>
                      <a:lvl4pPr>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4pPr>
                      <a:lvl5pPr>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ea typeface="msmincho" charset="0"/>
                          <a:cs typeface="msmincho" charset="0"/>
                        </a:defRPr>
                      </a:lvl9pPr>
                    </a:lstStyle>
                    <a:p>
                      <a:pPr marL="0" marR="0" lvl="0" indent="0" algn="l" defTabSz="449263" rtl="0" eaLnBrk="1" fontAlgn="base" latinLnBrk="0" hangingPunct="0">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CA" altLang="en-US" sz="1600" b="1" i="0" u="none" strike="noStrike" cap="none" normalizeH="0" baseline="0" dirty="0" smtClean="0">
                          <a:ln>
                            <a:noFill/>
                          </a:ln>
                          <a:solidFill>
                            <a:srgbClr val="000000"/>
                          </a:solidFill>
                          <a:effectLst/>
                          <a:latin typeface="Arial" panose="020B0604020202020204" pitchFamily="34" charset="0"/>
                          <a:cs typeface="DejaVu Sans" panose="020B0603030804020204" pitchFamily="34" charset="0"/>
                        </a:rPr>
                        <a:t>0.015</a:t>
                      </a:r>
                    </a:p>
                  </a:txBody>
                  <a:tcPr marL="216000" marR="81638" marT="83564" marB="42452"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D320"/>
                    </a:solidFill>
                  </a:tcPr>
                </a:tc>
              </a:tr>
            </a:tbl>
          </a:graphicData>
        </a:graphic>
      </p:graphicFrame>
      <p:sp>
        <p:nvSpPr>
          <p:cNvPr id="26686" name="Text Box 62"/>
          <p:cNvSpPr txBox="1">
            <a:spLocks noChangeArrowheads="1"/>
          </p:cNvSpPr>
          <p:nvPr/>
        </p:nvSpPr>
        <p:spPr bwMode="auto">
          <a:xfrm>
            <a:off x="5388481" y="5891567"/>
            <a:ext cx="1853280" cy="312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r>
              <a:rPr lang="en-CA" altLang="en-US" sz="1633" dirty="0">
                <a:solidFill>
                  <a:srgbClr val="CCCCFF"/>
                </a:solidFill>
                <a:hlinkClick r:id="rId3"/>
              </a:rPr>
              <a:t>McDonough, 2003</a:t>
            </a:r>
            <a:endParaRPr lang="en-CA" altLang="en-US" sz="1633" dirty="0">
              <a:solidFill>
                <a:srgbClr val="CCCCFF"/>
              </a:solidFill>
              <a:hlinkClick r:id="rId4"/>
            </a:endParaRPr>
          </a:p>
        </p:txBody>
      </p:sp>
      <p:sp>
        <p:nvSpPr>
          <p:cNvPr id="2" name="Rectangle 1"/>
          <p:cNvSpPr/>
          <p:nvPr/>
        </p:nvSpPr>
        <p:spPr>
          <a:xfrm>
            <a:off x="1160584" y="1284294"/>
            <a:ext cx="7491047" cy="1200329"/>
          </a:xfrm>
          <a:prstGeom prst="rect">
            <a:avLst/>
          </a:prstGeom>
        </p:spPr>
        <p:txBody>
          <a:bodyPr wrap="square">
            <a:spAutoFit/>
          </a:bodyPr>
          <a:lstStyle/>
          <a:p>
            <a:pPr>
              <a:spcAft>
                <a:spcPts val="600"/>
              </a:spcAft>
            </a:pPr>
            <a:r>
              <a:rPr lang="en-CA" sz="2400" dirty="0">
                <a:solidFill>
                  <a:prstClr val="black"/>
                </a:solidFill>
              </a:rPr>
              <a:t>Our best model for Earth’s bulk chemical composition is based on that of carbonaceous chondrites such as the Tagish Lake Meteorite. </a:t>
            </a:r>
          </a:p>
        </p:txBody>
      </p:sp>
      <p:sp>
        <p:nvSpPr>
          <p:cNvPr id="4" name="Rectangle 3"/>
          <p:cNvSpPr/>
          <p:nvPr/>
        </p:nvSpPr>
        <p:spPr>
          <a:xfrm>
            <a:off x="1055077" y="205770"/>
            <a:ext cx="7139354" cy="830997"/>
          </a:xfrm>
          <a:prstGeom prst="rect">
            <a:avLst/>
          </a:prstGeom>
        </p:spPr>
        <p:txBody>
          <a:bodyPr wrap="square">
            <a:spAutoFit/>
          </a:bodyPr>
          <a:lstStyle/>
          <a:p>
            <a:r>
              <a:rPr lang="en-CA" sz="4800" b="1" dirty="0">
                <a:solidFill>
                  <a:prstClr val="black"/>
                </a:solidFill>
              </a:rPr>
              <a:t>What is Earth made of?</a:t>
            </a:r>
            <a:endParaRPr lang="en-CA" dirty="0">
              <a:solidFill>
                <a:prstClr val="black"/>
              </a:solidFill>
            </a:endParaRPr>
          </a:p>
        </p:txBody>
      </p:sp>
    </p:spTree>
    <p:extLst>
      <p:ext uri="{BB962C8B-B14F-4D97-AF65-F5344CB8AC3E}">
        <p14:creationId xmlns:p14="http://schemas.microsoft.com/office/powerpoint/2010/main" val="26036478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04" y="83772"/>
            <a:ext cx="7886700" cy="1325563"/>
          </a:xfrm>
        </p:spPr>
        <p:txBody>
          <a:bodyPr>
            <a:normAutofit/>
          </a:bodyPr>
          <a:lstStyle/>
          <a:p>
            <a:pPr algn="ctr"/>
            <a:r>
              <a:rPr lang="en-CA" sz="4800" b="1" dirty="0" smtClean="0">
                <a:latin typeface="+mn-lt"/>
              </a:rPr>
              <a:t>What is Earth made of?</a:t>
            </a:r>
            <a:endParaRPr lang="en-CA" sz="4800" b="1" dirty="0">
              <a:latin typeface="+mn-lt"/>
            </a:endParaRPr>
          </a:p>
        </p:txBody>
      </p:sp>
      <p:sp>
        <p:nvSpPr>
          <p:cNvPr id="3" name="Rectangle 2"/>
          <p:cNvSpPr/>
          <p:nvPr/>
        </p:nvSpPr>
        <p:spPr>
          <a:xfrm>
            <a:off x="785447" y="1616169"/>
            <a:ext cx="7537938" cy="4708981"/>
          </a:xfrm>
          <a:prstGeom prst="rect">
            <a:avLst/>
          </a:prstGeom>
        </p:spPr>
        <p:txBody>
          <a:bodyPr wrap="square">
            <a:spAutoFit/>
          </a:bodyPr>
          <a:lstStyle/>
          <a:p>
            <a:pPr>
              <a:spcAft>
                <a:spcPts val="600"/>
              </a:spcAft>
            </a:pPr>
            <a:r>
              <a:rPr lang="en-CA" sz="2400" dirty="0">
                <a:solidFill>
                  <a:prstClr val="black"/>
                </a:solidFill>
              </a:rPr>
              <a:t>Our best model for Earth’s bulk chemical composition is based on that of carbonaceous chondrites such as the Tagish Lake Meteorite.  </a:t>
            </a:r>
          </a:p>
          <a:p>
            <a:pPr>
              <a:spcAft>
                <a:spcPts val="600"/>
              </a:spcAft>
            </a:pPr>
            <a:endParaRPr lang="en-CA" sz="2400" dirty="0">
              <a:solidFill>
                <a:prstClr val="black"/>
              </a:solidFill>
            </a:endParaRPr>
          </a:p>
          <a:p>
            <a:pPr>
              <a:spcAft>
                <a:spcPts val="600"/>
              </a:spcAft>
            </a:pPr>
            <a:r>
              <a:rPr lang="en-CA" sz="2400" dirty="0">
                <a:solidFill>
                  <a:prstClr val="black"/>
                </a:solidFill>
              </a:rPr>
              <a:t>In bulk, by mass, it is thought to be composed of </a:t>
            </a:r>
            <a:r>
              <a:rPr lang="en-CA" sz="2400" b="1" dirty="0">
                <a:solidFill>
                  <a:prstClr val="black"/>
                </a:solidFill>
              </a:rPr>
              <a:t>Fe: </a:t>
            </a:r>
            <a:r>
              <a:rPr lang="en-CA" sz="2400" b="1" dirty="0" smtClean="0">
                <a:solidFill>
                  <a:prstClr val="black"/>
                </a:solidFill>
              </a:rPr>
              <a:t>32%, </a:t>
            </a:r>
            <a:r>
              <a:rPr lang="en-CA" sz="2400" b="1" dirty="0">
                <a:solidFill>
                  <a:prstClr val="black"/>
                </a:solidFill>
              </a:rPr>
              <a:t>O:  </a:t>
            </a:r>
            <a:r>
              <a:rPr lang="en-CA" sz="2400" b="1" dirty="0" smtClean="0">
                <a:solidFill>
                  <a:prstClr val="black"/>
                </a:solidFill>
              </a:rPr>
              <a:t>30%, </a:t>
            </a:r>
            <a:r>
              <a:rPr lang="en-CA" sz="2400" b="1" dirty="0">
                <a:solidFill>
                  <a:prstClr val="black"/>
                </a:solidFill>
              </a:rPr>
              <a:t>Si: </a:t>
            </a:r>
            <a:r>
              <a:rPr lang="en-CA" sz="2400" b="1" dirty="0" smtClean="0">
                <a:solidFill>
                  <a:prstClr val="black"/>
                </a:solidFill>
              </a:rPr>
              <a:t>16%, </a:t>
            </a:r>
            <a:r>
              <a:rPr lang="en-CA" sz="2400" b="1" dirty="0">
                <a:solidFill>
                  <a:prstClr val="black"/>
                </a:solidFill>
              </a:rPr>
              <a:t>Mg: </a:t>
            </a:r>
            <a:r>
              <a:rPr lang="en-CA" sz="2400" b="1" dirty="0" smtClean="0">
                <a:solidFill>
                  <a:prstClr val="black"/>
                </a:solidFill>
              </a:rPr>
              <a:t>15%, </a:t>
            </a:r>
            <a:r>
              <a:rPr lang="en-CA" sz="2400" b="1" dirty="0">
                <a:solidFill>
                  <a:prstClr val="black"/>
                </a:solidFill>
              </a:rPr>
              <a:t>S: </a:t>
            </a:r>
            <a:r>
              <a:rPr lang="en-CA" sz="2400" b="1" dirty="0" smtClean="0">
                <a:solidFill>
                  <a:prstClr val="black"/>
                </a:solidFill>
              </a:rPr>
              <a:t>2.9</a:t>
            </a:r>
            <a:r>
              <a:rPr lang="en-CA" sz="2400" b="1" dirty="0">
                <a:solidFill>
                  <a:prstClr val="black"/>
                </a:solidFill>
              </a:rPr>
              <a:t>%, Ni: 1.8%, Ca: 1.5%, </a:t>
            </a:r>
            <a:r>
              <a:rPr lang="en-CA" sz="2400" dirty="0">
                <a:solidFill>
                  <a:prstClr val="black"/>
                </a:solidFill>
              </a:rPr>
              <a:t>and </a:t>
            </a:r>
            <a:r>
              <a:rPr lang="en-CA" sz="2400" b="1" dirty="0">
                <a:solidFill>
                  <a:prstClr val="black"/>
                </a:solidFill>
              </a:rPr>
              <a:t>Al: 1.4%</a:t>
            </a:r>
            <a:r>
              <a:rPr lang="en-CA" sz="2400" dirty="0">
                <a:solidFill>
                  <a:prstClr val="black"/>
                </a:solidFill>
              </a:rPr>
              <a:t>; with the remaining 1.2% consisting of trace amounts of other elements.*</a:t>
            </a:r>
          </a:p>
          <a:p>
            <a:pPr>
              <a:spcAft>
                <a:spcPts val="600"/>
              </a:spcAft>
            </a:pPr>
            <a:r>
              <a:rPr lang="en-CA" sz="2400" dirty="0">
                <a:solidFill>
                  <a:prstClr val="black"/>
                </a:solidFill>
              </a:rPr>
              <a:t>The proportions of the major 4 elements that comprise </a:t>
            </a:r>
            <a:r>
              <a:rPr lang="en-CA" sz="2400" b="1" dirty="0" smtClean="0">
                <a:solidFill>
                  <a:prstClr val="black"/>
                </a:solidFill>
              </a:rPr>
              <a:t>93% </a:t>
            </a:r>
            <a:r>
              <a:rPr lang="en-CA" sz="2400" dirty="0">
                <a:solidFill>
                  <a:prstClr val="black"/>
                </a:solidFill>
              </a:rPr>
              <a:t>of the total mass could be assembled into the mineral </a:t>
            </a:r>
            <a:r>
              <a:rPr lang="en-CA" sz="2400" b="1" dirty="0">
                <a:solidFill>
                  <a:prstClr val="black"/>
                </a:solidFill>
              </a:rPr>
              <a:t>Olivine</a:t>
            </a:r>
            <a:r>
              <a:rPr lang="en-CA" sz="2400" dirty="0">
                <a:solidFill>
                  <a:prstClr val="black"/>
                </a:solidFill>
              </a:rPr>
              <a:t> with chemical composition </a:t>
            </a:r>
            <a:r>
              <a:rPr lang="en-CA" sz="2400" b="1" dirty="0">
                <a:solidFill>
                  <a:prstClr val="black"/>
                </a:solidFill>
              </a:rPr>
              <a:t>FeMgSiO</a:t>
            </a:r>
            <a:r>
              <a:rPr lang="en-CA" sz="2400" b="1" baseline="-25000" dirty="0">
                <a:solidFill>
                  <a:prstClr val="black"/>
                </a:solidFill>
              </a:rPr>
              <a:t>4</a:t>
            </a:r>
          </a:p>
          <a:p>
            <a:pPr>
              <a:spcAft>
                <a:spcPts val="600"/>
              </a:spcAft>
            </a:pPr>
            <a:endParaRPr lang="en-CA" sz="2400" b="1" baseline="-25000" dirty="0">
              <a:solidFill>
                <a:prstClr val="black"/>
              </a:solidFill>
            </a:endParaRPr>
          </a:p>
        </p:txBody>
      </p:sp>
    </p:spTree>
    <p:extLst>
      <p:ext uri="{BB962C8B-B14F-4D97-AF65-F5344CB8AC3E}">
        <p14:creationId xmlns:p14="http://schemas.microsoft.com/office/powerpoint/2010/main" val="717816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1468801" y="979561"/>
            <a:ext cx="4494240" cy="492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r>
              <a:rPr lang="en-CA" altLang="en-US" sz="2903" b="1"/>
              <a:t>The outer and inner core</a:t>
            </a:r>
          </a:p>
        </p:txBody>
      </p:sp>
      <p:sp>
        <p:nvSpPr>
          <p:cNvPr id="22530" name="Text Box 2"/>
          <p:cNvSpPr txBox="1">
            <a:spLocks noChangeArrowheads="1"/>
          </p:cNvSpPr>
          <p:nvPr/>
        </p:nvSpPr>
        <p:spPr bwMode="auto">
          <a:xfrm>
            <a:off x="1306081" y="1960201"/>
            <a:ext cx="7021440" cy="342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r>
              <a:rPr lang="en-CA" altLang="en-US" sz="1996" b="1">
                <a:solidFill>
                  <a:srgbClr val="FF0000"/>
                </a:solidFill>
              </a:rPr>
              <a:t>The outer core is convecting vigourously; its temperature gradient must be very close to adiabatic.  Still, we don't have good constraints on the thermal properties of the liquid outer core.  </a:t>
            </a:r>
          </a:p>
          <a:p>
            <a:endParaRPr lang="en-CA" altLang="en-US" sz="1996" b="1">
              <a:solidFill>
                <a:srgbClr val="FF0000"/>
              </a:solidFill>
            </a:endParaRPr>
          </a:p>
          <a:p>
            <a:r>
              <a:rPr lang="en-CA" altLang="en-US" sz="1996" b="1">
                <a:solidFill>
                  <a:srgbClr val="FF0000"/>
                </a:solidFill>
              </a:rPr>
              <a:t>Temperature at the inner-core/outer-core boundary?  Probably about </a:t>
            </a:r>
            <a:r>
              <a:rPr lang="en-CA" altLang="en-US" sz="1996" b="1" i="1">
                <a:solidFill>
                  <a:srgbClr val="FF0000"/>
                </a:solidFill>
                <a:latin typeface="Century Schoolbook L" pitchFamily="16" charset="0"/>
              </a:rPr>
              <a:t>4500 K</a:t>
            </a:r>
            <a:r>
              <a:rPr lang="en-CA" altLang="en-US" sz="1996" b="1">
                <a:solidFill>
                  <a:srgbClr val="FF0000"/>
                </a:solidFill>
              </a:rPr>
              <a:t>.</a:t>
            </a:r>
          </a:p>
          <a:p>
            <a:endParaRPr lang="en-CA" altLang="en-US" sz="1996" b="1">
              <a:solidFill>
                <a:srgbClr val="FF0000"/>
              </a:solidFill>
            </a:endParaRPr>
          </a:p>
          <a:p>
            <a:r>
              <a:rPr lang="en-CA" altLang="en-US" sz="1996" b="1">
                <a:solidFill>
                  <a:srgbClr val="FF0000"/>
                </a:solidFill>
              </a:rPr>
              <a:t>Assuming an essentially iron-nickel inner core and adiabatic equilibrium, the inner core's central temperature is  estimated to be about </a:t>
            </a:r>
            <a:r>
              <a:rPr lang="en-CA" altLang="en-US" sz="1996" b="1" i="1">
                <a:solidFill>
                  <a:srgbClr val="FF0000"/>
                </a:solidFill>
                <a:latin typeface="Century Schoolbook L" pitchFamily="16" charset="0"/>
              </a:rPr>
              <a:t>5500 K</a:t>
            </a:r>
            <a:r>
              <a:rPr lang="en-CA" altLang="en-US" sz="1996" b="1">
                <a:solidFill>
                  <a:srgbClr val="FF0000"/>
                </a:solidFill>
              </a:rPr>
              <a:t>. </a:t>
            </a: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61" y="816841"/>
            <a:ext cx="8163360" cy="5224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Text Box 4"/>
          <p:cNvSpPr txBox="1">
            <a:spLocks noChangeArrowheads="1"/>
          </p:cNvSpPr>
          <p:nvPr/>
        </p:nvSpPr>
        <p:spPr bwMode="auto">
          <a:xfrm>
            <a:off x="1143361" y="1306441"/>
            <a:ext cx="2612160" cy="1306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r>
              <a:rPr lang="en-CA" altLang="en-US" sz="2177" b="1" dirty="0"/>
              <a:t>Temperature and pressure within Earth</a:t>
            </a:r>
          </a:p>
        </p:txBody>
      </p:sp>
      <p:sp>
        <p:nvSpPr>
          <p:cNvPr id="22533" name="Text Box 5"/>
          <p:cNvSpPr txBox="1">
            <a:spLocks noChangeArrowheads="1"/>
          </p:cNvSpPr>
          <p:nvPr/>
        </p:nvSpPr>
        <p:spPr bwMode="auto">
          <a:xfrm>
            <a:off x="4898881" y="5525641"/>
            <a:ext cx="2302560" cy="312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r>
              <a:rPr lang="en-CA" altLang="en-US" sz="1633" dirty="0">
                <a:solidFill>
                  <a:srgbClr val="CCCCFF"/>
                </a:solidFill>
                <a:hlinkClick r:id="rId4"/>
              </a:rPr>
              <a:t>Mao and </a:t>
            </a:r>
            <a:r>
              <a:rPr lang="en-CA" altLang="en-US" sz="1633" dirty="0" err="1">
                <a:solidFill>
                  <a:srgbClr val="CCCCFF"/>
                </a:solidFill>
                <a:hlinkClick r:id="rId4"/>
              </a:rPr>
              <a:t>Hemley</a:t>
            </a:r>
            <a:r>
              <a:rPr lang="en-CA" altLang="en-US" sz="1633" dirty="0">
                <a:solidFill>
                  <a:srgbClr val="CCCCFF"/>
                </a:solidFill>
                <a:hlinkClick r:id="rId4"/>
              </a:rPr>
              <a:t>, 2007</a:t>
            </a:r>
            <a:endParaRPr lang="en-CA" altLang="en-US" sz="1633" dirty="0">
              <a:solidFill>
                <a:srgbClr val="CCCCFF"/>
              </a:solidFill>
              <a:hlinkClick r:id="rId5"/>
            </a:endParaRPr>
          </a:p>
        </p:txBody>
      </p:sp>
    </p:spTree>
    <p:extLst>
      <p:ext uri="{BB962C8B-B14F-4D97-AF65-F5344CB8AC3E}">
        <p14:creationId xmlns:p14="http://schemas.microsoft.com/office/powerpoint/2010/main" val="260514875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indefinite" fill="hold">
                                          <p:stCondLst>
                                            <p:cond delay="0"/>
                                          </p:stCondLst>
                                        </p:cTn>
                                        <p:tgtEl>
                                          <p:spTgt spid="22531"/>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2532"/>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t>Heat from accretion</a:t>
            </a:r>
            <a:endParaRPr lang="en-CA" sz="4800" b="1" dirty="0"/>
          </a:p>
        </p:txBody>
      </p:sp>
      <mc:AlternateContent xmlns:mc="http://schemas.openxmlformats.org/markup-compatibility/2006" xmlns:a14="http://schemas.microsoft.com/office/drawing/2010/main">
        <mc:Choice Requires="a14">
          <p:sp>
            <p:nvSpPr>
              <p:cNvPr id="3" name="Rectangle 2"/>
              <p:cNvSpPr/>
              <p:nvPr/>
            </p:nvSpPr>
            <p:spPr>
              <a:xfrm>
                <a:off x="820616" y="2286682"/>
                <a:ext cx="7889631" cy="3046988"/>
              </a:xfrm>
              <a:prstGeom prst="rect">
                <a:avLst/>
              </a:prstGeom>
            </p:spPr>
            <p:txBody>
              <a:bodyPr wrap="square">
                <a:spAutoFit/>
              </a:bodyPr>
              <a:lstStyle/>
              <a:p>
                <a:pPr lvl="0"/>
                <a:r>
                  <a:rPr lang="en-CA" sz="2400" dirty="0">
                    <a:solidFill>
                      <a:prstClr val="black"/>
                    </a:solidFill>
                  </a:rPr>
                  <a:t>Mineral dusts and </a:t>
                </a:r>
                <a:r>
                  <a:rPr lang="en-CA" sz="2400" dirty="0" err="1">
                    <a:solidFill>
                      <a:prstClr val="black"/>
                    </a:solidFill>
                  </a:rPr>
                  <a:t>planetesmals</a:t>
                </a:r>
                <a:r>
                  <a:rPr lang="en-CA" sz="2400" dirty="0">
                    <a:solidFill>
                      <a:prstClr val="black"/>
                    </a:solidFill>
                  </a:rPr>
                  <a:t> are gravitationally attracted to some central mass concentration, </a:t>
                </a:r>
                <a14:m>
                  <m:oMath xmlns:m="http://schemas.openxmlformats.org/officeDocument/2006/math">
                    <m:r>
                      <a:rPr lang="en-CA" sz="2400" b="1" i="1">
                        <a:solidFill>
                          <a:prstClr val="black"/>
                        </a:solidFill>
                        <a:latin typeface="Cambria Math" panose="02040503050406030204" pitchFamily="18" charset="0"/>
                      </a:rPr>
                      <m:t>𝑴𝒄</m:t>
                    </m:r>
                  </m:oMath>
                </a14:m>
                <a:r>
                  <a:rPr lang="en-CA" sz="2400" dirty="0">
                    <a:solidFill>
                      <a:prstClr val="black"/>
                    </a:solidFill>
                  </a:rPr>
                  <a:t> .  As these materials fall in, they gain kinetic energy which is deposited on the growing central mass.  As the body, </a:t>
                </a:r>
                <a14:m>
                  <m:oMath xmlns:m="http://schemas.openxmlformats.org/officeDocument/2006/math">
                    <m:r>
                      <a:rPr lang="en-CA" sz="2400" b="1" i="1">
                        <a:solidFill>
                          <a:prstClr val="black"/>
                        </a:solidFill>
                        <a:latin typeface="Cambria Math" panose="02040503050406030204" pitchFamily="18" charset="0"/>
                      </a:rPr>
                      <m:t>𝑴𝒄</m:t>
                    </m:r>
                    <m:r>
                      <a:rPr lang="en-CA" sz="2400">
                        <a:solidFill>
                          <a:prstClr val="black"/>
                        </a:solidFill>
                        <a:latin typeface="Cambria Math" panose="02040503050406030204" pitchFamily="18" charset="0"/>
                      </a:rPr>
                      <m:t>,</m:t>
                    </m:r>
                  </m:oMath>
                </a14:m>
                <a:r>
                  <a:rPr lang="en-CA" sz="2400" dirty="0">
                    <a:solidFill>
                      <a:prstClr val="black"/>
                    </a:solidFill>
                  </a:rPr>
                  <a:t> grows to planet or stellar size, It accumulates </a:t>
                </a:r>
                <a:r>
                  <a:rPr lang="en-CA" sz="2400" b="1" dirty="0">
                    <a:solidFill>
                      <a:prstClr val="black"/>
                    </a:solidFill>
                  </a:rPr>
                  <a:t>energy</a:t>
                </a:r>
                <a:r>
                  <a:rPr lang="en-CA" sz="2400" dirty="0">
                    <a:solidFill>
                      <a:prstClr val="black"/>
                    </a:solidFill>
                  </a:rPr>
                  <a:t> from all of the in-falling mass.  The energy heats the accreted mass and heats it to possibly very high temperature.  </a:t>
                </a:r>
              </a:p>
              <a:p>
                <a:pPr lvl="0"/>
                <a:endParaRPr lang="en-CA" sz="2400" dirty="0">
                  <a:solidFill>
                    <a:prstClr val="black"/>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820616" y="2286682"/>
                <a:ext cx="7889631" cy="3046988"/>
              </a:xfrm>
              <a:prstGeom prst="rect">
                <a:avLst/>
              </a:prstGeom>
              <a:blipFill rotWithShape="0">
                <a:blip r:embed="rId2"/>
                <a:stretch>
                  <a:fillRect l="-1236" t="-1600"/>
                </a:stretch>
              </a:blipFill>
            </p:spPr>
            <p:txBody>
              <a:bodyPr/>
              <a:lstStyle/>
              <a:p>
                <a:r>
                  <a:rPr lang="en-CA">
                    <a:noFill/>
                  </a:rPr>
                  <a:t> </a:t>
                </a:r>
              </a:p>
            </p:txBody>
          </p:sp>
        </mc:Fallback>
      </mc:AlternateContent>
    </p:spTree>
    <p:extLst>
      <p:ext uri="{BB962C8B-B14F-4D97-AF65-F5344CB8AC3E}">
        <p14:creationId xmlns:p14="http://schemas.microsoft.com/office/powerpoint/2010/main" val="486501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2538</TotalTime>
  <Words>1337</Words>
  <Application>Microsoft Office PowerPoint</Application>
  <PresentationFormat>On-screen Show (4:3)</PresentationFormat>
  <Paragraphs>323</Paragraphs>
  <Slides>27</Slides>
  <Notes>2</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8" baseType="lpstr">
      <vt:lpstr>Arial</vt:lpstr>
      <vt:lpstr>Calibri</vt:lpstr>
      <vt:lpstr>Calibri Light</vt:lpstr>
      <vt:lpstr>Cambria Math</vt:lpstr>
      <vt:lpstr>Century Schoolbook L</vt:lpstr>
      <vt:lpstr>DejaVu Sans</vt:lpstr>
      <vt:lpstr>msmincho</vt:lpstr>
      <vt:lpstr>Times New Roman</vt:lpstr>
      <vt:lpstr>3_Office Theme</vt:lpstr>
      <vt:lpstr>1_Office Theme</vt:lpstr>
      <vt:lpstr>Worksheet</vt:lpstr>
      <vt:lpstr>Terrestrial Planets</vt:lpstr>
      <vt:lpstr>Solar system elemental abundances</vt:lpstr>
      <vt:lpstr>PowerPoint Presentation</vt:lpstr>
      <vt:lpstr>PowerPoint Presentation</vt:lpstr>
      <vt:lpstr>Accretion – planets, asteroids</vt:lpstr>
      <vt:lpstr>PowerPoint Presentation</vt:lpstr>
      <vt:lpstr>What is Earth made of?</vt:lpstr>
      <vt:lpstr>PowerPoint Presentation</vt:lpstr>
      <vt:lpstr>Heat from accretion</vt:lpstr>
      <vt:lpstr>Differentiation</vt:lpstr>
      <vt:lpstr>Gravitational accretion</vt:lpstr>
      <vt:lpstr>Heat capacity and T</vt:lpstr>
      <vt:lpstr>PowerPoint Presentation</vt:lpstr>
      <vt:lpstr>Temperature of accretion</vt:lpstr>
      <vt:lpstr>Structure of Earth</vt:lpstr>
      <vt:lpstr>PowerPoint Presentation</vt:lpstr>
      <vt:lpstr>Composition of Earth’s mantle</vt:lpstr>
      <vt:lpstr>The Moon-forming Event</vt:lpstr>
      <vt:lpstr>Earth’s crustal elements</vt:lpstr>
      <vt:lpstr>PowerPoint Presentation</vt:lpstr>
      <vt:lpstr>Structure of Planets -- Earth</vt:lpstr>
      <vt:lpstr>Structure of Planets -- Moon</vt:lpstr>
      <vt:lpstr>Apollo mission 1962-72</vt:lpstr>
      <vt:lpstr>Structure of Planets -- Mercury</vt:lpstr>
      <vt:lpstr>Structure of Planets -- Venus</vt:lpstr>
      <vt:lpstr>Structure of Planets -- Mars</vt:lpstr>
      <vt:lpstr>Structure of Planets -- Mars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Terrestrial Planets</dc:title>
  <dc:creator>olivia</dc:creator>
  <cp:lastModifiedBy>olivia</cp:lastModifiedBy>
  <cp:revision>66</cp:revision>
  <dcterms:created xsi:type="dcterms:W3CDTF">2017-02-12T17:53:26Z</dcterms:created>
  <dcterms:modified xsi:type="dcterms:W3CDTF">2019-12-31T23:16:54Z</dcterms:modified>
</cp:coreProperties>
</file>