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58" r:id="rId3"/>
    <p:sldId id="257" r:id="rId4"/>
    <p:sldId id="259" r:id="rId5"/>
    <p:sldId id="260" r:id="rId6"/>
    <p:sldId id="263" r:id="rId7"/>
    <p:sldId id="261" r:id="rId8"/>
    <p:sldId id="262" r:id="rId9"/>
    <p:sldId id="264" r:id="rId10"/>
    <p:sldId id="268" r:id="rId11"/>
    <p:sldId id="265" r:id="rId12"/>
    <p:sldId id="266" r:id="rId13"/>
    <p:sldId id="269" r:id="rId14"/>
    <p:sldId id="270" r:id="rId15"/>
    <p:sldId id="272" r:id="rId16"/>
    <p:sldId id="273" r:id="rId17"/>
    <p:sldId id="274" r:id="rId18"/>
    <p:sldId id="277" r:id="rId19"/>
    <p:sldId id="276" r:id="rId20"/>
    <p:sldId id="27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661"/>
    <a:srgbClr val="00A2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5" autoAdjust="0"/>
    <p:restoredTop sz="94660"/>
  </p:normalViewPr>
  <p:slideViewPr>
    <p:cSldViewPr snapToGrid="0">
      <p:cViewPr varScale="1">
        <p:scale>
          <a:sx n="94" d="100"/>
          <a:sy n="94" d="100"/>
        </p:scale>
        <p:origin x="11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25/12/2019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24711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25/12/2019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0198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25/12/2019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3621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64606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92233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637073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25/12/2019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81230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25/12/2019</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69039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25/12/2019</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52574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25/12/2019</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10595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25/12/2019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22206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25/12/2019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31717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25/12/2019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500519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933885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8621A2-B687-4726-93D9-79BE1664C035}" type="datetimeFigureOut">
              <a:rPr lang="en-CA" smtClean="0">
                <a:solidFill>
                  <a:prstClr val="black">
                    <a:tint val="75000"/>
                  </a:prstClr>
                </a:solidFill>
              </a:rPr>
              <a:pPr/>
              <a:t>25/12/2019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52041943-546A-4C8D-B45A-99C0837890EA}"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95499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638C50-FDE5-4DBC-A2F0-ED4D546ABFE8}" type="datetimeFigureOut">
              <a:rPr lang="en-CA" smtClean="0">
                <a:solidFill>
                  <a:prstClr val="black">
                    <a:tint val="75000"/>
                  </a:prstClr>
                </a:solidFill>
              </a:rPr>
              <a:pPr/>
              <a:t>25/12/2019</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442075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638C50-FDE5-4DBC-A2F0-ED4D546ABFE8}" type="datetimeFigureOut">
              <a:rPr lang="en-CA" smtClean="0">
                <a:solidFill>
                  <a:prstClr val="black">
                    <a:tint val="75000"/>
                  </a:prstClr>
                </a:solidFill>
              </a:rPr>
              <a:pPr/>
              <a:t>25/12/2019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3503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638C50-FDE5-4DBC-A2F0-ED4D546ABFE8}" type="datetimeFigureOut">
              <a:rPr lang="en-CA" smtClean="0">
                <a:solidFill>
                  <a:prstClr val="black">
                    <a:tint val="75000"/>
                  </a:prstClr>
                </a:solidFill>
              </a:rPr>
              <a:pPr/>
              <a:t>25/12/2019</a:t>
            </a:fld>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6970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638C50-FDE5-4DBC-A2F0-ED4D546ABFE8}" type="datetimeFigureOut">
              <a:rPr lang="en-CA" smtClean="0">
                <a:solidFill>
                  <a:prstClr val="black">
                    <a:tint val="75000"/>
                  </a:prstClr>
                </a:solidFill>
              </a:rPr>
              <a:pPr/>
              <a:t>25/12/2019</a:t>
            </a:fld>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24050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638C50-FDE5-4DBC-A2F0-ED4D546ABFE8}" type="datetimeFigureOut">
              <a:rPr lang="en-CA" smtClean="0">
                <a:solidFill>
                  <a:prstClr val="black">
                    <a:tint val="75000"/>
                  </a:prstClr>
                </a:solidFill>
              </a:rPr>
              <a:pPr/>
              <a:t>25/12/2019</a:t>
            </a:fld>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164374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38C50-FDE5-4DBC-A2F0-ED4D546ABFE8}" type="datetimeFigureOut">
              <a:rPr lang="en-CA" smtClean="0">
                <a:solidFill>
                  <a:prstClr val="black">
                    <a:tint val="75000"/>
                  </a:prstClr>
                </a:solidFill>
              </a:rPr>
              <a:pPr/>
              <a:t>25/12/2019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006693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638C50-FDE5-4DBC-A2F0-ED4D546ABFE8}" type="datetimeFigureOut">
              <a:rPr lang="en-CA" smtClean="0">
                <a:solidFill>
                  <a:prstClr val="black">
                    <a:tint val="75000"/>
                  </a:prstClr>
                </a:solidFill>
              </a:rPr>
              <a:pPr/>
              <a:t>25/12/2019</a:t>
            </a:fld>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97819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38C50-FDE5-4DBC-A2F0-ED4D546ABFE8}" type="datetimeFigureOut">
              <a:rPr lang="en-CA" smtClean="0">
                <a:solidFill>
                  <a:prstClr val="black">
                    <a:tint val="75000"/>
                  </a:prstClr>
                </a:solidFill>
              </a:rPr>
              <a:pPr/>
              <a:t>25/12/2019</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9341384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38C50-FDE5-4DBC-A2F0-ED4D546ABFE8}" type="datetimeFigureOut">
              <a:rPr lang="en-CA" smtClean="0">
                <a:solidFill>
                  <a:prstClr val="black">
                    <a:tint val="75000"/>
                  </a:prstClr>
                </a:solidFill>
              </a:rPr>
              <a:pPr/>
              <a:t>25/12/2019</a:t>
            </a:fld>
            <a:endParaRPr lang="en-CA">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3FC28-F622-47C7-8350-F018205DE3B2}"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267494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93/mnras/stv221" TargetMode="External"/><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exoplanets.org/" TargetMode="External"/><Relationship Id="rId2" Type="http://schemas.openxmlformats.org/officeDocument/2006/relationships/hyperlink" Target="http://www.theglobeandmail.com/technology/science/lost-world-how-canada-missed-its-moment-of-glory/article4290133/?page=all" TargetMode="Externa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hyperlink" Target="http://space-facts.com/" TargetMode="Externa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hyperlink" Target="https://apod.nasa.gov/apod/ap110802.html" TargetMode="External"/><Relationship Id="rId2" Type="http://schemas.openxmlformats.org/officeDocument/2006/relationships/hyperlink" Target="http://www.thelivingmoon.com/43ancients/04images/Ceres/Ceres_Earth_Moon_Comparison.png" TargetMode="External"/><Relationship Id="rId1" Type="http://schemas.openxmlformats.org/officeDocument/2006/relationships/slideLayout" Target="../slideLayouts/slideLayout6.xml"/><Relationship Id="rId5" Type="http://schemas.openxmlformats.org/officeDocument/2006/relationships/hyperlink" Target="http://janus.astro.umd.edu/javadir/orbits/ssv.html" TargetMode="External"/><Relationship Id="rId4" Type="http://schemas.openxmlformats.org/officeDocument/2006/relationships/hyperlink" Target="https://www.youtube.com/watch?v=aeeJKmyRfw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Formation_and_evolution_of_the_Solar_System" TargetMode="External"/><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www.britastro.org/vss/whatstar.html" TargetMode="External"/><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L2d7joOgVLg" TargetMode="External"/><Relationship Id="rId2" Type="http://schemas.openxmlformats.org/officeDocument/2006/relationships/hyperlink" Target="https://jwst.nasa.gov/" TargetMode="External"/><Relationship Id="rId1" Type="http://schemas.openxmlformats.org/officeDocument/2006/relationships/slideLayout" Target="../slideLayouts/slideLayout6.xml"/><Relationship Id="rId6" Type="http://schemas.openxmlformats.org/officeDocument/2006/relationships/hyperlink" Target="https://www.youtube.com/watch?v=kay2-F8uXPo" TargetMode="External"/><Relationship Id="rId5" Type="http://schemas.openxmlformats.org/officeDocument/2006/relationships/hyperlink" Target="https://www.youtube.com/watch?v=aqt7s0J10f8" TargetMode="External"/><Relationship Id="rId4" Type="http://schemas.openxmlformats.org/officeDocument/2006/relationships/hyperlink" Target="http://www.eso.org/public/teles-instr/alma/"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hubblesite.org/newscenter/archive/releases/2004/20/image/a/" TargetMode="External"/><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2098637"/>
            <a:ext cx="6858000" cy="748693"/>
          </a:xfrm>
        </p:spPr>
        <p:txBody>
          <a:bodyPr>
            <a:normAutofit fontScale="90000"/>
          </a:bodyPr>
          <a:lstStyle/>
          <a:p>
            <a:r>
              <a:rPr lang="en-CA" b="1" dirty="0" smtClean="0"/>
              <a:t>Terrestrial Planets</a:t>
            </a:r>
            <a:endParaRPr lang="en-CA" b="1" dirty="0"/>
          </a:p>
        </p:txBody>
      </p:sp>
      <p:sp>
        <p:nvSpPr>
          <p:cNvPr id="3" name="Subtitle 2"/>
          <p:cNvSpPr>
            <a:spLocks noGrp="1"/>
          </p:cNvSpPr>
          <p:nvPr>
            <p:ph type="subTitle" idx="1"/>
          </p:nvPr>
        </p:nvSpPr>
        <p:spPr/>
        <p:txBody>
          <a:bodyPr>
            <a:normAutofit/>
          </a:bodyPr>
          <a:lstStyle/>
          <a:p>
            <a:r>
              <a:rPr lang="en-CA" sz="3200"/>
              <a:t>Winter </a:t>
            </a:r>
            <a:r>
              <a:rPr lang="en-CA" sz="3200" smtClean="0"/>
              <a:t>2020</a:t>
            </a:r>
            <a:endParaRPr lang="en-CA" sz="1800" dirty="0"/>
          </a:p>
          <a:p>
            <a:r>
              <a:rPr lang="en-CA" sz="1800" dirty="0"/>
              <a:t>Week </a:t>
            </a:r>
            <a:r>
              <a:rPr lang="en-CA" sz="1800" dirty="0" smtClean="0"/>
              <a:t>4</a:t>
            </a:r>
          </a:p>
          <a:p>
            <a:endParaRPr lang="en-CA" sz="1800" dirty="0"/>
          </a:p>
        </p:txBody>
      </p:sp>
      <p:sp>
        <p:nvSpPr>
          <p:cNvPr id="4" name="TextBox 3"/>
          <p:cNvSpPr txBox="1"/>
          <p:nvPr/>
        </p:nvSpPr>
        <p:spPr>
          <a:xfrm>
            <a:off x="789974" y="4980734"/>
            <a:ext cx="2821329" cy="715581"/>
          </a:xfrm>
          <a:prstGeom prst="rect">
            <a:avLst/>
          </a:prstGeom>
          <a:noFill/>
        </p:spPr>
        <p:txBody>
          <a:bodyPr wrap="square" rtlCol="0">
            <a:spAutoFit/>
          </a:bodyPr>
          <a:lstStyle/>
          <a:p>
            <a:r>
              <a:rPr lang="en-CA" sz="1350" dirty="0">
                <a:solidFill>
                  <a:prstClr val="black"/>
                </a:solidFill>
              </a:rPr>
              <a:t>Professor Olivia Jensen</a:t>
            </a:r>
          </a:p>
          <a:p>
            <a:r>
              <a:rPr lang="en-CA" sz="1350" dirty="0">
                <a:solidFill>
                  <a:prstClr val="black"/>
                </a:solidFill>
              </a:rPr>
              <a:t>Earth and Planetary Sciences</a:t>
            </a:r>
          </a:p>
          <a:p>
            <a:r>
              <a:rPr lang="en-CA" sz="1350" dirty="0">
                <a:solidFill>
                  <a:prstClr val="black"/>
                </a:solidFill>
              </a:rPr>
              <a:t>FD Adams 131C</a:t>
            </a:r>
          </a:p>
        </p:txBody>
      </p:sp>
    </p:spTree>
    <p:extLst>
      <p:ext uri="{BB962C8B-B14F-4D97-AF65-F5344CB8AC3E}">
        <p14:creationId xmlns:p14="http://schemas.microsoft.com/office/powerpoint/2010/main" val="1600869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Black body T in Solar System</a:t>
            </a:r>
            <a:endParaRPr lang="en-CA" sz="4800" b="1" dirty="0">
              <a:latin typeface="+mn-lt"/>
            </a:endParaRPr>
          </a:p>
        </p:txBody>
      </p:sp>
      <p:pic>
        <p:nvPicPr>
          <p:cNvPr id="3" name="Picture 2"/>
          <p:cNvPicPr>
            <a:picLocks noChangeAspect="1"/>
          </p:cNvPicPr>
          <p:nvPr/>
        </p:nvPicPr>
        <p:blipFill rotWithShape="1">
          <a:blip r:embed="rId2"/>
          <a:srcRect l="1" t="12509" r="-558" b="10"/>
          <a:stretch/>
        </p:blipFill>
        <p:spPr>
          <a:xfrm>
            <a:off x="1141678" y="1632462"/>
            <a:ext cx="6624000" cy="4824000"/>
          </a:xfrm>
          <a:prstGeom prst="rect">
            <a:avLst/>
          </a:prstGeom>
        </p:spPr>
      </p:pic>
      <p:sp>
        <p:nvSpPr>
          <p:cNvPr id="13" name="TextBox 12"/>
          <p:cNvSpPr txBox="1"/>
          <p:nvPr/>
        </p:nvSpPr>
        <p:spPr>
          <a:xfrm rot="16200000">
            <a:off x="5659047" y="2652141"/>
            <a:ext cx="2086086" cy="369332"/>
          </a:xfrm>
          <a:prstGeom prst="rect">
            <a:avLst/>
          </a:prstGeom>
          <a:noFill/>
        </p:spPr>
        <p:txBody>
          <a:bodyPr wrap="square" rtlCol="0">
            <a:spAutoFit/>
          </a:bodyPr>
          <a:lstStyle/>
          <a:p>
            <a:r>
              <a:rPr lang="en-CA" b="1" dirty="0" smtClean="0">
                <a:solidFill>
                  <a:srgbClr val="FF0000"/>
                </a:solidFill>
              </a:rPr>
              <a:t>Refractory minerals</a:t>
            </a:r>
            <a:endParaRPr lang="en-CA" b="1" dirty="0">
              <a:solidFill>
                <a:srgbClr val="FF0000"/>
              </a:solidFill>
            </a:endParaRPr>
          </a:p>
        </p:txBody>
      </p:sp>
      <p:cxnSp>
        <p:nvCxnSpPr>
          <p:cNvPr id="15" name="Straight Connector 14"/>
          <p:cNvCxnSpPr/>
          <p:nvPr/>
        </p:nvCxnSpPr>
        <p:spPr>
          <a:xfrm>
            <a:off x="7191247" y="1793764"/>
            <a:ext cx="0" cy="4114666"/>
          </a:xfrm>
          <a:prstGeom prst="line">
            <a:avLst/>
          </a:prstGeom>
          <a:ln w="146050">
            <a:gradFill flip="none" rotWithShape="1">
              <a:gsLst>
                <a:gs pos="3000">
                  <a:schemeClr val="accent1">
                    <a:lumMod val="45000"/>
                    <a:lumOff val="55000"/>
                  </a:schemeClr>
                </a:gs>
                <a:gs pos="100000">
                  <a:srgbClr val="FF0000"/>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5778467" y="4900247"/>
            <a:ext cx="1847245" cy="369332"/>
          </a:xfrm>
          <a:prstGeom prst="rect">
            <a:avLst/>
          </a:prstGeom>
          <a:noFill/>
        </p:spPr>
        <p:txBody>
          <a:bodyPr wrap="square" rtlCol="0">
            <a:spAutoFit/>
          </a:bodyPr>
          <a:lstStyle/>
          <a:p>
            <a:r>
              <a:rPr lang="en-CA" b="1" dirty="0" smtClean="0">
                <a:solidFill>
                  <a:schemeClr val="accent1">
                    <a:lumMod val="60000"/>
                    <a:lumOff val="40000"/>
                  </a:schemeClr>
                </a:solidFill>
              </a:rPr>
              <a:t>Ices and volatiles</a:t>
            </a:r>
            <a:endParaRPr lang="en-CA" b="1" dirty="0">
              <a:solidFill>
                <a:schemeClr val="accent1">
                  <a:lumMod val="60000"/>
                  <a:lumOff val="40000"/>
                </a:schemeClr>
              </a:solidFill>
            </a:endParaRPr>
          </a:p>
        </p:txBody>
      </p:sp>
    </p:spTree>
    <p:extLst>
      <p:ext uri="{BB962C8B-B14F-4D97-AF65-F5344CB8AC3E}">
        <p14:creationId xmlns:p14="http://schemas.microsoft.com/office/powerpoint/2010/main" val="8466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latin typeface="+mn-lt"/>
              </a:rPr>
              <a:t>Distribution of Planets</a:t>
            </a:r>
            <a:endParaRPr lang="en-CA" sz="4800" b="1" dirty="0">
              <a:latin typeface="+mn-lt"/>
            </a:endParaRPr>
          </a:p>
        </p:txBody>
      </p:sp>
      <mc:AlternateContent xmlns:mc="http://schemas.openxmlformats.org/markup-compatibility/2006" xmlns:a14="http://schemas.microsoft.com/office/drawing/2010/main">
        <mc:Choice Requires="a14">
          <p:sp>
            <p:nvSpPr>
              <p:cNvPr id="4" name="TextBox 3"/>
              <p:cNvSpPr txBox="1"/>
              <p:nvPr/>
            </p:nvSpPr>
            <p:spPr>
              <a:xfrm>
                <a:off x="1107831" y="1552222"/>
                <a:ext cx="7162800" cy="4501489"/>
              </a:xfrm>
              <a:prstGeom prst="rect">
                <a:avLst/>
              </a:prstGeom>
              <a:noFill/>
            </p:spPr>
            <p:txBody>
              <a:bodyPr wrap="square" rtlCol="0">
                <a:spAutoFit/>
              </a:bodyPr>
              <a:lstStyle/>
              <a:p>
                <a:pPr>
                  <a:spcAft>
                    <a:spcPts val="600"/>
                  </a:spcAft>
                </a:pPr>
                <a:r>
                  <a:rPr lang="en-CA" sz="2000" b="1" dirty="0" smtClean="0"/>
                  <a:t>Bode</a:t>
                </a:r>
                <a:r>
                  <a:rPr lang="en-CA" sz="2000" dirty="0" smtClean="0"/>
                  <a:t> in the late 1700s tried to understand the distribution of planets; that is, the organization of their distances from the Sun.  He, with </a:t>
                </a:r>
                <a:r>
                  <a:rPr lang="en-CA" sz="2000" b="1" dirty="0" err="1" smtClean="0"/>
                  <a:t>Titius</a:t>
                </a:r>
                <a:r>
                  <a:rPr lang="en-CA" sz="2000" dirty="0" smtClean="0"/>
                  <a:t>, offered a law that seemed to “predict” the planetary positons.  The law has been variously described by different mathematical relationships.  The original form of the law:  </a:t>
                </a:r>
                <a:endParaRPr lang="en-CA" sz="2000" dirty="0"/>
              </a:p>
              <a:p>
                <a:pPr algn="ctr">
                  <a:spcAft>
                    <a:spcPts val="600"/>
                  </a:spcAft>
                </a:pPr>
                <a14:m>
                  <m:oMath xmlns:m="http://schemas.openxmlformats.org/officeDocument/2006/math">
                    <m:r>
                      <a:rPr lang="en-CA" sz="2000" b="1" i="1" smtClean="0">
                        <a:latin typeface="Cambria Math" panose="02040503050406030204" pitchFamily="18" charset="0"/>
                      </a:rPr>
                      <m:t>𝒂</m:t>
                    </m:r>
                    <m:r>
                      <a:rPr lang="en-CA" sz="2000" b="1" i="1" smtClean="0">
                        <a:latin typeface="Cambria Math" panose="02040503050406030204" pitchFamily="18" charset="0"/>
                      </a:rPr>
                      <m:t>=</m:t>
                    </m:r>
                    <m:r>
                      <a:rPr lang="en-CA" sz="2000" b="1" i="1" smtClean="0">
                        <a:latin typeface="Cambria Math" panose="02040503050406030204" pitchFamily="18" charset="0"/>
                      </a:rPr>
                      <m:t>𝟎</m:t>
                    </m:r>
                    <m:r>
                      <a:rPr lang="en-CA" sz="2000" b="1" i="1" smtClean="0">
                        <a:latin typeface="Cambria Math" panose="02040503050406030204" pitchFamily="18" charset="0"/>
                      </a:rPr>
                      <m:t>.</m:t>
                    </m:r>
                    <m:r>
                      <a:rPr lang="en-CA" sz="2000" b="1" i="1" smtClean="0">
                        <a:latin typeface="Cambria Math" panose="02040503050406030204" pitchFamily="18" charset="0"/>
                      </a:rPr>
                      <m:t>𝟒</m:t>
                    </m:r>
                    <m:r>
                      <a:rPr lang="en-CA" sz="2000" b="1" i="1" smtClean="0">
                        <a:latin typeface="Cambria Math" panose="02040503050406030204" pitchFamily="18" charset="0"/>
                      </a:rPr>
                      <m:t>+</m:t>
                    </m:r>
                    <m:r>
                      <a:rPr lang="en-CA" sz="2000" b="1" i="1" smtClean="0">
                        <a:latin typeface="Cambria Math" panose="02040503050406030204" pitchFamily="18" charset="0"/>
                      </a:rPr>
                      <m:t>𝟎</m:t>
                    </m:r>
                    <m:r>
                      <a:rPr lang="en-CA" sz="2000" b="1" i="1" smtClean="0">
                        <a:latin typeface="Cambria Math" panose="02040503050406030204" pitchFamily="18" charset="0"/>
                      </a:rPr>
                      <m:t>.</m:t>
                    </m:r>
                    <m:r>
                      <a:rPr lang="en-CA" sz="2000" b="1" i="1" smtClean="0">
                        <a:latin typeface="Cambria Math" panose="02040503050406030204" pitchFamily="18" charset="0"/>
                      </a:rPr>
                      <m:t>𝟑</m:t>
                    </m:r>
                    <m:r>
                      <a:rPr lang="en-CA" sz="2000" b="1" i="1" smtClean="0">
                        <a:latin typeface="Cambria Math" panose="02040503050406030204" pitchFamily="18" charset="0"/>
                      </a:rPr>
                      <m:t> ×</m:t>
                    </m:r>
                    <m:sSup>
                      <m:sSupPr>
                        <m:ctrlPr>
                          <a:rPr lang="en-CA" sz="2000" b="1" i="1" smtClean="0">
                            <a:latin typeface="Cambria Math" panose="02040503050406030204" pitchFamily="18" charset="0"/>
                          </a:rPr>
                        </m:ctrlPr>
                      </m:sSupPr>
                      <m:e>
                        <m:r>
                          <a:rPr lang="en-CA" sz="2000" b="1" i="1" smtClean="0">
                            <a:latin typeface="Cambria Math" panose="02040503050406030204" pitchFamily="18" charset="0"/>
                          </a:rPr>
                          <m:t>𝟐</m:t>
                        </m:r>
                      </m:e>
                      <m:sup>
                        <m:r>
                          <a:rPr lang="en-CA" sz="2000" b="1" i="1" smtClean="0">
                            <a:latin typeface="Cambria Math" panose="02040503050406030204" pitchFamily="18" charset="0"/>
                          </a:rPr>
                          <m:t>𝒌</m:t>
                        </m:r>
                        <m:r>
                          <a:rPr lang="en-CA" sz="2000" b="1" i="1" smtClean="0">
                            <a:latin typeface="Cambria Math" panose="02040503050406030204" pitchFamily="18" charset="0"/>
                          </a:rPr>
                          <m:t>−</m:t>
                        </m:r>
                        <m:r>
                          <a:rPr lang="en-CA" sz="2000" b="1" i="1" smtClean="0">
                            <a:latin typeface="Cambria Math" panose="02040503050406030204" pitchFamily="18" charset="0"/>
                          </a:rPr>
                          <m:t>𝟏</m:t>
                        </m:r>
                      </m:sup>
                    </m:sSup>
                  </m:oMath>
                </a14:m>
                <a:r>
                  <a:rPr lang="en-CA" sz="2000" b="1" dirty="0" smtClean="0"/>
                  <a:t> AU</a:t>
                </a:r>
              </a:p>
              <a:p>
                <a:pPr>
                  <a:spcAft>
                    <a:spcPts val="600"/>
                  </a:spcAft>
                </a:pPr>
                <a:r>
                  <a:rPr lang="en-CA" sz="2000" dirty="0" smtClean="0"/>
                  <a:t>where</a:t>
                </a:r>
                <a14:m>
                  <m:oMath xmlns:m="http://schemas.openxmlformats.org/officeDocument/2006/math">
                    <m:r>
                      <a:rPr lang="en-CA" sz="2000" b="0" i="1" smtClean="0">
                        <a:latin typeface="Cambria Math" panose="02040503050406030204" pitchFamily="18" charset="0"/>
                      </a:rPr>
                      <m:t> </m:t>
                    </m:r>
                    <m:r>
                      <a:rPr lang="en-CA" sz="2000" b="1" i="1" smtClean="0">
                        <a:latin typeface="Cambria Math" panose="02040503050406030204" pitchFamily="18" charset="0"/>
                      </a:rPr>
                      <m:t>𝒌</m:t>
                    </m:r>
                  </m:oMath>
                </a14:m>
                <a:r>
                  <a:rPr lang="en-CA" sz="2000" dirty="0" smtClean="0"/>
                  <a:t> is the planet number counting out from the Sun and </a:t>
                </a:r>
                <a14:m>
                  <m:oMath xmlns:m="http://schemas.openxmlformats.org/officeDocument/2006/math">
                    <m:r>
                      <a:rPr lang="en-CA" sz="2000" b="1" i="1">
                        <a:solidFill>
                          <a:prstClr val="black"/>
                        </a:solidFill>
                        <a:latin typeface="Cambria Math" panose="02040503050406030204" pitchFamily="18" charset="0"/>
                      </a:rPr>
                      <m:t>𝒂</m:t>
                    </m:r>
                  </m:oMath>
                </a14:m>
                <a:r>
                  <a:rPr lang="en-CA" sz="2000" dirty="0" smtClean="0"/>
                  <a:t> is its orbital semi-major axis.</a:t>
                </a:r>
              </a:p>
              <a:p>
                <a:pPr>
                  <a:spcAft>
                    <a:spcPts val="600"/>
                  </a:spcAft>
                </a:pPr>
                <a:r>
                  <a:rPr lang="en-CA" sz="2000" dirty="0" smtClean="0"/>
                  <a:t>Another simple regression relationship:</a:t>
                </a:r>
              </a:p>
              <a:p>
                <a:pPr algn="ctr">
                  <a:spcAft>
                    <a:spcPts val="600"/>
                  </a:spcAft>
                </a:pPr>
                <a14:m>
                  <m:oMath xmlns:m="http://schemas.openxmlformats.org/officeDocument/2006/math">
                    <m:r>
                      <a:rPr lang="en-CA" sz="2000" b="1" i="1" smtClean="0">
                        <a:latin typeface="Cambria Math" panose="02040503050406030204" pitchFamily="18" charset="0"/>
                      </a:rPr>
                      <m:t>𝒂</m:t>
                    </m:r>
                    <m:r>
                      <a:rPr lang="en-CA" sz="2000" b="1" i="1" smtClean="0">
                        <a:latin typeface="Cambria Math" panose="02040503050406030204" pitchFamily="18" charset="0"/>
                      </a:rPr>
                      <m:t>=</m:t>
                    </m:r>
                    <m:r>
                      <a:rPr lang="en-CA" sz="2000" b="1" i="1" smtClean="0">
                        <a:latin typeface="Cambria Math" panose="02040503050406030204" pitchFamily="18" charset="0"/>
                      </a:rPr>
                      <m:t>𝟎</m:t>
                    </m:r>
                    <m:r>
                      <a:rPr lang="en-CA" sz="2000" b="1" i="1" smtClean="0">
                        <a:latin typeface="Cambria Math" panose="02040503050406030204" pitchFamily="18" charset="0"/>
                      </a:rPr>
                      <m:t>.</m:t>
                    </m:r>
                    <m:r>
                      <a:rPr lang="en-CA" sz="2000" b="1" i="1" smtClean="0">
                        <a:latin typeface="Cambria Math" panose="02040503050406030204" pitchFamily="18" charset="0"/>
                      </a:rPr>
                      <m:t>𝟗</m:t>
                    </m:r>
                    <m:r>
                      <a:rPr lang="en-CA" sz="2000" b="1" i="1" smtClean="0">
                        <a:latin typeface="Cambria Math" panose="02040503050406030204" pitchFamily="18" charset="0"/>
                      </a:rPr>
                      <m:t> </m:t>
                    </m:r>
                    <m:sSup>
                      <m:sSupPr>
                        <m:ctrlPr>
                          <a:rPr lang="en-CA" sz="2000" b="1" i="1" smtClean="0">
                            <a:latin typeface="Cambria Math" panose="02040503050406030204" pitchFamily="18" charset="0"/>
                          </a:rPr>
                        </m:ctrlPr>
                      </m:sSupPr>
                      <m:e>
                        <m:r>
                          <a:rPr lang="en-CA" sz="2000" b="1" i="1" smtClean="0">
                            <a:latin typeface="Cambria Math" panose="02040503050406030204" pitchFamily="18" charset="0"/>
                          </a:rPr>
                          <m:t>𝒆</m:t>
                        </m:r>
                      </m:e>
                      <m:sup>
                        <m:r>
                          <a:rPr lang="en-CA" sz="2000" b="1" i="1" smtClean="0">
                            <a:latin typeface="Cambria Math" panose="02040503050406030204" pitchFamily="18" charset="0"/>
                          </a:rPr>
                          <m:t>𝟎</m:t>
                        </m:r>
                        <m:r>
                          <a:rPr lang="en-CA" sz="2000" b="1" i="1" smtClean="0">
                            <a:latin typeface="Cambria Math" panose="02040503050406030204" pitchFamily="18" charset="0"/>
                          </a:rPr>
                          <m:t>.</m:t>
                        </m:r>
                        <m:r>
                          <a:rPr lang="en-CA" sz="2000" b="1" i="1" smtClean="0">
                            <a:latin typeface="Cambria Math" panose="02040503050406030204" pitchFamily="18" charset="0"/>
                          </a:rPr>
                          <m:t>𝟓𝟒</m:t>
                        </m:r>
                        <m:r>
                          <a:rPr lang="en-CA" sz="2000" b="1" i="1" smtClean="0">
                            <a:latin typeface="Cambria Math" panose="02040503050406030204" pitchFamily="18" charset="0"/>
                          </a:rPr>
                          <m:t>𝒌</m:t>
                        </m:r>
                      </m:sup>
                    </m:sSup>
                    <m:r>
                      <a:rPr lang="en-CA" sz="2000" b="1" i="1" smtClean="0">
                        <a:latin typeface="Cambria Math" panose="02040503050406030204" pitchFamily="18" charset="0"/>
                      </a:rPr>
                      <m:t> </m:t>
                    </m:r>
                  </m:oMath>
                </a14:m>
                <a:r>
                  <a:rPr lang="en-CA" sz="2000" b="1" dirty="0" smtClean="0"/>
                  <a:t> AU</a:t>
                </a:r>
              </a:p>
              <a:p>
                <a:pPr>
                  <a:spcAft>
                    <a:spcPts val="600"/>
                  </a:spcAft>
                </a:pPr>
                <a:r>
                  <a:rPr lang="en-CA" sz="2000" dirty="0" smtClean="0"/>
                  <a:t>Do these empirical laws really tell us anything about the distribution of planets about other stars or are they particular to our Solar System?</a:t>
                </a:r>
              </a:p>
            </p:txBody>
          </p:sp>
        </mc:Choice>
        <mc:Fallback xmlns="">
          <p:sp>
            <p:nvSpPr>
              <p:cNvPr id="4" name="TextBox 3"/>
              <p:cNvSpPr txBox="1">
                <a:spLocks noRot="1" noChangeAspect="1" noMove="1" noResize="1" noEditPoints="1" noAdjustHandles="1" noChangeArrowheads="1" noChangeShapeType="1" noTextEdit="1"/>
              </p:cNvSpPr>
              <p:nvPr/>
            </p:nvSpPr>
            <p:spPr>
              <a:xfrm>
                <a:off x="1107831" y="1552222"/>
                <a:ext cx="7162800" cy="4501489"/>
              </a:xfrm>
              <a:prstGeom prst="rect">
                <a:avLst/>
              </a:prstGeom>
              <a:blipFill rotWithShape="0">
                <a:blip r:embed="rId2"/>
                <a:stretch>
                  <a:fillRect l="-936" t="-813" r="-851" b="-1491"/>
                </a:stretch>
              </a:blipFill>
            </p:spPr>
            <p:txBody>
              <a:bodyPr/>
              <a:lstStyle/>
              <a:p>
                <a:r>
                  <a:rPr lang="en-CA">
                    <a:noFill/>
                  </a:rPr>
                  <a:t> </a:t>
                </a:r>
              </a:p>
            </p:txBody>
          </p:sp>
        </mc:Fallback>
      </mc:AlternateContent>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794" y="1270430"/>
            <a:ext cx="6988235" cy="5400000"/>
          </a:xfrm>
          <a:prstGeom prst="rect">
            <a:avLst/>
          </a:prstGeom>
        </p:spPr>
      </p:pic>
    </p:spTree>
    <p:extLst>
      <p:ext uri="{BB962C8B-B14F-4D97-AF65-F5344CB8AC3E}">
        <p14:creationId xmlns:p14="http://schemas.microsoft.com/office/powerpoint/2010/main" val="132919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Distribution of </a:t>
            </a:r>
            <a:r>
              <a:rPr lang="en-CA" sz="4800" b="1" dirty="0" err="1" smtClean="0">
                <a:latin typeface="+mn-lt"/>
              </a:rPr>
              <a:t>ExoPlanets</a:t>
            </a:r>
            <a:endParaRPr lang="en-CA" sz="4800" b="1" dirty="0">
              <a:latin typeface="+mn-lt"/>
            </a:endParaRPr>
          </a:p>
        </p:txBody>
      </p:sp>
      <p:sp>
        <p:nvSpPr>
          <p:cNvPr id="3" name="Rectangle 2"/>
          <p:cNvSpPr/>
          <p:nvPr/>
        </p:nvSpPr>
        <p:spPr>
          <a:xfrm>
            <a:off x="834224" y="2409372"/>
            <a:ext cx="7772400" cy="2308324"/>
          </a:xfrm>
          <a:prstGeom prst="rect">
            <a:avLst/>
          </a:prstGeom>
        </p:spPr>
        <p:txBody>
          <a:bodyPr wrap="square">
            <a:spAutoFit/>
          </a:bodyPr>
          <a:lstStyle/>
          <a:p>
            <a:pPr lvl="0"/>
            <a:r>
              <a:rPr lang="en-CA" sz="2400" dirty="0">
                <a:solidFill>
                  <a:prstClr val="black"/>
                </a:solidFill>
              </a:rPr>
              <a:t>As we now explore many other stellar-planetary systems, we see no strong evidence of such simplistic relationships. Still there may be something of a regular organization. </a:t>
            </a:r>
            <a:endParaRPr lang="en-CA" sz="2400" dirty="0" smtClean="0">
              <a:solidFill>
                <a:prstClr val="black"/>
              </a:solidFill>
            </a:endParaRPr>
          </a:p>
          <a:p>
            <a:pPr lvl="0"/>
            <a:endParaRPr lang="en-CA" sz="2400" dirty="0" smtClean="0">
              <a:solidFill>
                <a:prstClr val="black"/>
              </a:solidFill>
            </a:endParaRPr>
          </a:p>
          <a:p>
            <a:pPr lvl="0"/>
            <a:r>
              <a:rPr lang="en-CA" sz="2400" dirty="0" smtClean="0">
                <a:solidFill>
                  <a:prstClr val="black"/>
                </a:solidFill>
              </a:rPr>
              <a:t>This diagram from a current paper argues that there is…   </a:t>
            </a:r>
          </a:p>
          <a:p>
            <a:pPr lvl="0"/>
            <a:endParaRPr lang="en-CA" sz="2400" dirty="0">
              <a:solidFill>
                <a:prstClr val="black"/>
              </a:solidFill>
            </a:endParaRPr>
          </a:p>
        </p:txBody>
      </p:sp>
      <p:pic>
        <p:nvPicPr>
          <p:cNvPr id="1026" name="Picture 2" descr="http://www.centauri-dreams.org/wp-content/uploads/2015/03/new_t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051" y="1494834"/>
            <a:ext cx="4444444" cy="504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97723" y="6211669"/>
            <a:ext cx="6240028" cy="646331"/>
          </a:xfrm>
          <a:prstGeom prst="rect">
            <a:avLst/>
          </a:prstGeom>
        </p:spPr>
        <p:txBody>
          <a:bodyPr wrap="square">
            <a:spAutoFit/>
          </a:bodyPr>
          <a:lstStyle/>
          <a:p>
            <a:endParaRPr lang="en-CA" dirty="0"/>
          </a:p>
          <a:p>
            <a:r>
              <a:rPr lang="en-CA" dirty="0" err="1" smtClean="0">
                <a:solidFill>
                  <a:srgbClr val="FF0000"/>
                </a:solidFill>
                <a:hlinkClick r:id="rId3"/>
              </a:rPr>
              <a:t>Boivard</a:t>
            </a:r>
            <a:r>
              <a:rPr lang="en-CA" dirty="0" smtClean="0">
                <a:solidFill>
                  <a:srgbClr val="FF0000"/>
                </a:solidFill>
                <a:hlinkClick r:id="rId3"/>
              </a:rPr>
              <a:t> et al,  </a:t>
            </a:r>
            <a:r>
              <a:rPr lang="en-CA" dirty="0" smtClean="0">
                <a:hlinkClick r:id="rId3"/>
              </a:rPr>
              <a:t>https</a:t>
            </a:r>
            <a:r>
              <a:rPr lang="en-CA" dirty="0">
                <a:hlinkClick r:id="rId3"/>
              </a:rPr>
              <a:t>://doi.org/10.1093/mnras/stv221</a:t>
            </a:r>
            <a:r>
              <a:rPr lang="en-CA" dirty="0"/>
              <a:t> </a:t>
            </a:r>
          </a:p>
        </p:txBody>
      </p:sp>
    </p:spTree>
    <p:extLst>
      <p:ext uri="{BB962C8B-B14F-4D97-AF65-F5344CB8AC3E}">
        <p14:creationId xmlns:p14="http://schemas.microsoft.com/office/powerpoint/2010/main" val="38802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Search for </a:t>
            </a:r>
            <a:r>
              <a:rPr lang="en-CA" sz="4800" b="1" dirty="0" err="1" smtClean="0">
                <a:latin typeface="+mn-lt"/>
              </a:rPr>
              <a:t>ExoPlanets</a:t>
            </a:r>
            <a:endParaRPr lang="en-CA" sz="4800" b="1" dirty="0">
              <a:latin typeface="+mn-lt"/>
            </a:endParaRPr>
          </a:p>
        </p:txBody>
      </p:sp>
      <p:sp>
        <p:nvSpPr>
          <p:cNvPr id="3" name="Rectangle 2"/>
          <p:cNvSpPr/>
          <p:nvPr/>
        </p:nvSpPr>
        <p:spPr>
          <a:xfrm>
            <a:off x="986015" y="1690689"/>
            <a:ext cx="7772400" cy="4154984"/>
          </a:xfrm>
          <a:prstGeom prst="rect">
            <a:avLst/>
          </a:prstGeom>
        </p:spPr>
        <p:txBody>
          <a:bodyPr wrap="square">
            <a:spAutoFit/>
          </a:bodyPr>
          <a:lstStyle/>
          <a:p>
            <a:pPr lvl="0"/>
            <a:r>
              <a:rPr lang="en-CA" sz="2400" dirty="0" smtClean="0">
                <a:solidFill>
                  <a:prstClr val="black"/>
                </a:solidFill>
              </a:rPr>
              <a:t>Since </a:t>
            </a:r>
            <a:r>
              <a:rPr lang="en-CA" sz="2400" dirty="0" smtClean="0">
                <a:solidFill>
                  <a:prstClr val="black"/>
                </a:solidFill>
                <a:hlinkClick r:id="rId2"/>
              </a:rPr>
              <a:t>Gordon Walker and Bruce Campbell </a:t>
            </a:r>
            <a:r>
              <a:rPr lang="en-CA" sz="2400" dirty="0" smtClean="0">
                <a:solidFill>
                  <a:prstClr val="black"/>
                </a:solidFill>
              </a:rPr>
              <a:t>developed the Doppler technique to look for perturbations on stars that could be caused by very large planets </a:t>
            </a:r>
            <a:r>
              <a:rPr lang="en-CA" sz="2400" dirty="0" smtClean="0">
                <a:solidFill>
                  <a:prstClr val="black"/>
                </a:solidFill>
              </a:rPr>
              <a:t>in orbit about </a:t>
            </a:r>
            <a:r>
              <a:rPr lang="en-CA" sz="2400" dirty="0" smtClean="0">
                <a:solidFill>
                  <a:prstClr val="black"/>
                </a:solidFill>
              </a:rPr>
              <a:t>them in the 1980s, astronomers, using that technique and the more successful transit (eclipse) technique have confirmed more than 3000 planets in orbit about other stars.  The </a:t>
            </a:r>
            <a:r>
              <a:rPr lang="en-CA" sz="2400" dirty="0">
                <a:hlinkClick r:id="rId3"/>
              </a:rPr>
              <a:t>Exoplanet Orbit Database</a:t>
            </a:r>
            <a:r>
              <a:rPr lang="en-CA" sz="2400" dirty="0" smtClean="0">
                <a:solidFill>
                  <a:prstClr val="black"/>
                </a:solidFill>
              </a:rPr>
              <a:t> lists another 2500 probable candidates.  This exploration leads us to believe that almost all stars have planets.  As we find evermore candidates, we begin to focus on those that might be life-habitable.</a:t>
            </a:r>
          </a:p>
          <a:p>
            <a:pPr lvl="0"/>
            <a:endParaRPr lang="en-CA" sz="2400" dirty="0" smtClean="0">
              <a:solidFill>
                <a:prstClr val="black"/>
              </a:solidFill>
            </a:endParaRPr>
          </a:p>
        </p:txBody>
      </p:sp>
      <p:pic>
        <p:nvPicPr>
          <p:cNvPr id="2052" name="Picture 4" descr="https://upload.wikimedia.org/wikipedia/commons/4/46/Gliese_581_-_2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865" y="1682223"/>
            <a:ext cx="7398165" cy="50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58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7896"/>
            <a:ext cx="7886700" cy="1325563"/>
          </a:xfrm>
        </p:spPr>
        <p:txBody>
          <a:bodyPr>
            <a:normAutofit/>
          </a:bodyPr>
          <a:lstStyle/>
          <a:p>
            <a:pPr algn="ctr"/>
            <a:r>
              <a:rPr lang="en-CA" sz="4800" b="1" dirty="0" smtClean="0">
                <a:latin typeface="+mn-lt"/>
              </a:rPr>
              <a:t>Inner Solar System</a:t>
            </a:r>
            <a:endParaRPr lang="en-CA" sz="4800" b="1" dirty="0">
              <a:latin typeface="+mn-lt"/>
            </a:endParaRPr>
          </a:p>
        </p:txBody>
      </p:sp>
      <p:pic>
        <p:nvPicPr>
          <p:cNvPr id="3" name="Picture 2"/>
          <p:cNvPicPr>
            <a:picLocks noChangeAspect="1"/>
          </p:cNvPicPr>
          <p:nvPr/>
        </p:nvPicPr>
        <p:blipFill>
          <a:blip r:embed="rId2"/>
          <a:stretch>
            <a:fillRect/>
          </a:stretch>
        </p:blipFill>
        <p:spPr>
          <a:xfrm>
            <a:off x="1872000" y="1340769"/>
            <a:ext cx="5400000" cy="540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000" y="1355058"/>
            <a:ext cx="5400000" cy="5400000"/>
          </a:xfrm>
          <a:prstGeom prst="rect">
            <a:avLst/>
          </a:prstGeom>
        </p:spPr>
      </p:pic>
    </p:spTree>
    <p:extLst>
      <p:ext uri="{BB962C8B-B14F-4D97-AF65-F5344CB8AC3E}">
        <p14:creationId xmlns:p14="http://schemas.microsoft.com/office/powerpoint/2010/main" val="212685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7896"/>
            <a:ext cx="7886700" cy="1325563"/>
          </a:xfrm>
        </p:spPr>
        <p:txBody>
          <a:bodyPr>
            <a:normAutofit/>
          </a:bodyPr>
          <a:lstStyle/>
          <a:p>
            <a:pPr algn="ctr"/>
            <a:r>
              <a:rPr lang="en-CA" sz="4800" b="1" dirty="0" smtClean="0">
                <a:latin typeface="+mn-lt"/>
              </a:rPr>
              <a:t>Outer Solar System</a:t>
            </a:r>
            <a:endParaRPr lang="en-CA" sz="4800" b="1" dirty="0">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000" y="1298331"/>
            <a:ext cx="5400000" cy="5400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577" y="1298331"/>
            <a:ext cx="5400000" cy="5400000"/>
          </a:xfrm>
          <a:prstGeom prst="rect">
            <a:avLst/>
          </a:prstGeom>
        </p:spPr>
      </p:pic>
    </p:spTree>
    <p:extLst>
      <p:ext uri="{BB962C8B-B14F-4D97-AF65-F5344CB8AC3E}">
        <p14:creationId xmlns:p14="http://schemas.microsoft.com/office/powerpoint/2010/main" val="76271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7896"/>
            <a:ext cx="7886700" cy="1325563"/>
          </a:xfrm>
        </p:spPr>
        <p:txBody>
          <a:bodyPr>
            <a:normAutofit/>
          </a:bodyPr>
          <a:lstStyle/>
          <a:p>
            <a:pPr algn="ctr"/>
            <a:r>
              <a:rPr lang="en-CA" sz="4800" b="1" dirty="0" smtClean="0">
                <a:latin typeface="+mn-lt"/>
              </a:rPr>
              <a:t>Beyond Neptune</a:t>
            </a:r>
            <a:endParaRPr lang="en-CA" sz="4800" b="1" dirty="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000" y="1368670"/>
            <a:ext cx="5400000" cy="540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000" y="1368670"/>
            <a:ext cx="5400000" cy="5400000"/>
          </a:xfrm>
          <a:prstGeom prst="rect">
            <a:avLst/>
          </a:prstGeom>
        </p:spPr>
      </p:pic>
    </p:spTree>
    <p:extLst>
      <p:ext uri="{BB962C8B-B14F-4D97-AF65-F5344CB8AC3E}">
        <p14:creationId xmlns:p14="http://schemas.microsoft.com/office/powerpoint/2010/main" val="195860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541126658"/>
              </p:ext>
            </p:extLst>
          </p:nvPr>
        </p:nvGraphicFramePr>
        <p:xfrm>
          <a:off x="3957638" y="3233738"/>
          <a:ext cx="1228725" cy="390525"/>
        </p:xfrm>
        <a:graphic>
          <a:graphicData uri="http://schemas.openxmlformats.org/presentationml/2006/ole">
            <mc:AlternateContent xmlns:mc="http://schemas.openxmlformats.org/markup-compatibility/2006">
              <mc:Choice xmlns:v="urn:schemas-microsoft-com:vml" Requires="v">
                <p:oleObj spid="_x0000_s2063" name="Worksheet" r:id="rId3" imgW="1228835" imgH="390420" progId="Excel.Sheet.12">
                  <p:embed/>
                </p:oleObj>
              </mc:Choice>
              <mc:Fallback>
                <p:oleObj name="Worksheet" r:id="rId3" imgW="1228835" imgH="390420" progId="Excel.Sheet.12">
                  <p:embed/>
                  <p:pic>
                    <p:nvPicPr>
                      <p:cNvPr id="0" name=""/>
                      <p:cNvPicPr/>
                      <p:nvPr/>
                    </p:nvPicPr>
                    <p:blipFill>
                      <a:blip r:embed="rId4"/>
                      <a:stretch>
                        <a:fillRect/>
                      </a:stretch>
                    </p:blipFill>
                    <p:spPr>
                      <a:xfrm>
                        <a:off x="3957638" y="3233738"/>
                        <a:ext cx="1228725" cy="390525"/>
                      </a:xfrm>
                      <a:prstGeom prst="rect">
                        <a:avLst/>
                      </a:prstGeom>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147288853"/>
              </p:ext>
            </p:extLst>
          </p:nvPr>
        </p:nvGraphicFramePr>
        <p:xfrm>
          <a:off x="1266092" y="844061"/>
          <a:ext cx="6330460" cy="3951517"/>
        </p:xfrm>
        <a:graphic>
          <a:graphicData uri="http://schemas.openxmlformats.org/drawingml/2006/table">
            <a:tbl>
              <a:tblPr>
                <a:tableStyleId>{5C22544A-7EE6-4342-B048-85BDC9FD1C3A}</a:tableStyleId>
              </a:tblPr>
              <a:tblGrid>
                <a:gridCol w="1155066"/>
                <a:gridCol w="1255519"/>
                <a:gridCol w="1333989"/>
                <a:gridCol w="1255519"/>
                <a:gridCol w="1330367"/>
              </a:tblGrid>
              <a:tr h="316669">
                <a:tc gridSpan="5">
                  <a:txBody>
                    <a:bodyPr/>
                    <a:lstStyle/>
                    <a:p>
                      <a:pPr algn="ctr" fontAlgn="b"/>
                      <a:r>
                        <a:rPr lang="en-CA" sz="2400" b="1" u="none" strike="noStrike" dirty="0">
                          <a:solidFill>
                            <a:schemeClr val="bg1">
                              <a:lumMod val="95000"/>
                            </a:schemeClr>
                          </a:solidFill>
                          <a:effectLst/>
                        </a:rPr>
                        <a:t>The planetary system: orbital parameters</a:t>
                      </a:r>
                      <a:endParaRPr lang="en-CA" sz="2400" b="1" i="0" u="none" strike="noStrike" dirty="0">
                        <a:solidFill>
                          <a:schemeClr val="bg1">
                            <a:lumMod val="95000"/>
                          </a:schemeClr>
                        </a:solidFill>
                        <a:effectLst/>
                        <a:latin typeface="arial" panose="020B0604020202020204" pitchFamily="34" charset="0"/>
                      </a:endParaRPr>
                    </a:p>
                  </a:txBody>
                  <a:tcPr marL="9525" marR="9525" marT="9525" marB="0" anchor="b">
                    <a:solidFill>
                      <a:srgbClr val="00B050"/>
                    </a:solidFill>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r>
              <a:tr h="325112">
                <a:tc>
                  <a:txBody>
                    <a:bodyPr/>
                    <a:lstStyle/>
                    <a:p>
                      <a:pPr algn="ctr" fontAlgn="b"/>
                      <a:r>
                        <a:rPr lang="en-CA" sz="1800" b="1" u="none" strike="noStrike">
                          <a:solidFill>
                            <a:schemeClr val="bg1">
                              <a:lumMod val="95000"/>
                            </a:schemeClr>
                          </a:solidFill>
                          <a:effectLst/>
                        </a:rPr>
                        <a:t>Planet</a:t>
                      </a:r>
                      <a:endParaRPr lang="en-CA" sz="1800" b="1" i="0" u="none" strike="noStrike">
                        <a:solidFill>
                          <a:schemeClr val="bg1">
                            <a:lumMod val="95000"/>
                          </a:schemeClr>
                        </a:solidFill>
                        <a:effectLst/>
                        <a:latin typeface="arial" panose="020B0604020202020204" pitchFamily="34" charset="0"/>
                      </a:endParaRPr>
                    </a:p>
                  </a:txBody>
                  <a:tcPr marL="9525" marR="9525" marT="9525" marB="0" anchor="b">
                    <a:solidFill>
                      <a:srgbClr val="00D661"/>
                    </a:solidFill>
                  </a:tcPr>
                </a:tc>
                <a:tc>
                  <a:txBody>
                    <a:bodyPr/>
                    <a:lstStyle/>
                    <a:p>
                      <a:pPr algn="ctr" fontAlgn="b"/>
                      <a:r>
                        <a:rPr lang="en-CA" sz="1800" b="1" u="none" strike="noStrike" dirty="0">
                          <a:solidFill>
                            <a:schemeClr val="bg1">
                              <a:lumMod val="95000"/>
                            </a:schemeClr>
                          </a:solidFill>
                          <a:effectLst/>
                        </a:rPr>
                        <a:t>Period (</a:t>
                      </a:r>
                      <a:r>
                        <a:rPr lang="en-CA" sz="1800" b="1" u="none" strike="noStrike" dirty="0" err="1">
                          <a:solidFill>
                            <a:schemeClr val="bg1">
                              <a:lumMod val="95000"/>
                            </a:schemeClr>
                          </a:solidFill>
                          <a:effectLst/>
                        </a:rPr>
                        <a:t>yr</a:t>
                      </a:r>
                      <a:r>
                        <a:rPr lang="en-CA" sz="1800" b="1" u="none" strike="noStrike" dirty="0">
                          <a:solidFill>
                            <a:schemeClr val="bg1">
                              <a:lumMod val="95000"/>
                            </a:schemeClr>
                          </a:solidFill>
                          <a:effectLst/>
                        </a:rPr>
                        <a:t>)</a:t>
                      </a:r>
                      <a:endParaRPr lang="en-CA" sz="1800" b="1" i="0" u="none" strike="noStrike" dirty="0">
                        <a:solidFill>
                          <a:schemeClr val="bg1">
                            <a:lumMod val="95000"/>
                          </a:schemeClr>
                        </a:solidFill>
                        <a:effectLst/>
                        <a:latin typeface="arial" panose="020B0604020202020204" pitchFamily="34" charset="0"/>
                      </a:endParaRPr>
                    </a:p>
                  </a:txBody>
                  <a:tcPr marL="9525" marR="9525" marT="9525" marB="0" anchor="b">
                    <a:solidFill>
                      <a:srgbClr val="00D661"/>
                    </a:solidFill>
                  </a:tcPr>
                </a:tc>
                <a:tc>
                  <a:txBody>
                    <a:bodyPr/>
                    <a:lstStyle/>
                    <a:p>
                      <a:pPr algn="ctr" fontAlgn="b"/>
                      <a:r>
                        <a:rPr lang="en-CA" sz="1800" b="1" u="none" strike="noStrike" dirty="0">
                          <a:solidFill>
                            <a:schemeClr val="bg1">
                              <a:lumMod val="95000"/>
                            </a:schemeClr>
                          </a:solidFill>
                          <a:effectLst/>
                        </a:rPr>
                        <a:t>Distance (AU)</a:t>
                      </a:r>
                      <a:endParaRPr lang="en-CA" sz="1800" b="1" i="0" u="none" strike="noStrike" dirty="0">
                        <a:solidFill>
                          <a:schemeClr val="bg1">
                            <a:lumMod val="95000"/>
                          </a:schemeClr>
                        </a:solidFill>
                        <a:effectLst/>
                        <a:latin typeface="arial" panose="020B0604020202020204" pitchFamily="34" charset="0"/>
                      </a:endParaRPr>
                    </a:p>
                  </a:txBody>
                  <a:tcPr marL="9525" marR="9525" marT="9525" marB="0" anchor="b">
                    <a:solidFill>
                      <a:srgbClr val="00D661"/>
                    </a:solidFill>
                  </a:tcPr>
                </a:tc>
                <a:tc>
                  <a:txBody>
                    <a:bodyPr/>
                    <a:lstStyle/>
                    <a:p>
                      <a:pPr algn="ctr" fontAlgn="b"/>
                      <a:r>
                        <a:rPr lang="en-CA" sz="1800" b="1" u="none" strike="noStrike">
                          <a:solidFill>
                            <a:schemeClr val="bg1">
                              <a:lumMod val="95000"/>
                            </a:schemeClr>
                          </a:solidFill>
                          <a:effectLst/>
                        </a:rPr>
                        <a:t>Eccentricity</a:t>
                      </a:r>
                      <a:endParaRPr lang="en-CA" sz="1800" b="1" i="0" u="none" strike="noStrike">
                        <a:solidFill>
                          <a:schemeClr val="bg1">
                            <a:lumMod val="95000"/>
                          </a:schemeClr>
                        </a:solidFill>
                        <a:effectLst/>
                        <a:latin typeface="arial" panose="020B0604020202020204" pitchFamily="34" charset="0"/>
                      </a:endParaRPr>
                    </a:p>
                  </a:txBody>
                  <a:tcPr marL="9525" marR="9525" marT="9525" marB="0" anchor="b">
                    <a:solidFill>
                      <a:srgbClr val="00D661"/>
                    </a:solidFill>
                  </a:tcPr>
                </a:tc>
                <a:tc>
                  <a:txBody>
                    <a:bodyPr/>
                    <a:lstStyle/>
                    <a:p>
                      <a:pPr algn="ctr" fontAlgn="b"/>
                      <a:r>
                        <a:rPr lang="en-CA" sz="1800" b="1" u="none" strike="noStrike" dirty="0" smtClean="0">
                          <a:solidFill>
                            <a:schemeClr val="bg1">
                              <a:lumMod val="95000"/>
                            </a:schemeClr>
                          </a:solidFill>
                          <a:effectLst/>
                        </a:rPr>
                        <a:t>Inclination </a:t>
                      </a:r>
                      <a:r>
                        <a:rPr lang="en-CA" sz="1800" b="1" u="none" strike="noStrike" baseline="30000" dirty="0" smtClean="0">
                          <a:solidFill>
                            <a:schemeClr val="bg1">
                              <a:lumMod val="95000"/>
                            </a:schemeClr>
                          </a:solidFill>
                          <a:effectLst/>
                        </a:rPr>
                        <a:t>o</a:t>
                      </a:r>
                      <a:endParaRPr lang="en-CA" sz="1800" b="1" i="0" u="none" strike="noStrike" baseline="30000" dirty="0">
                        <a:solidFill>
                          <a:schemeClr val="bg1">
                            <a:lumMod val="95000"/>
                          </a:schemeClr>
                        </a:solidFill>
                        <a:effectLst/>
                        <a:latin typeface="arial" panose="020B0604020202020204" pitchFamily="34" charset="0"/>
                      </a:endParaRPr>
                    </a:p>
                  </a:txBody>
                  <a:tcPr marL="9525" marR="9525" marT="9525" marB="0" anchor="b">
                    <a:solidFill>
                      <a:srgbClr val="00D661"/>
                    </a:solidFill>
                  </a:tcPr>
                </a:tc>
              </a:tr>
              <a:tr h="325112">
                <a:tc>
                  <a:txBody>
                    <a:bodyPr/>
                    <a:lstStyle/>
                    <a:p>
                      <a:pPr algn="l" fontAlgn="b"/>
                      <a:r>
                        <a:rPr lang="en-CA" sz="1800" u="none" strike="noStrike" dirty="0">
                          <a:effectLst/>
                        </a:rPr>
                        <a:t>Mercury</a:t>
                      </a:r>
                      <a:endParaRPr lang="en-CA" sz="1800" b="0" i="0" u="none" strike="noStrike" dirty="0">
                        <a:effectLst/>
                        <a:latin typeface="arial" panose="020B0604020202020204" pitchFamily="34" charset="0"/>
                      </a:endParaRPr>
                    </a:p>
                  </a:txBody>
                  <a:tcPr marL="144000" marR="9525" marT="9525" marB="0" anchor="b"/>
                </a:tc>
                <a:tc>
                  <a:txBody>
                    <a:bodyPr/>
                    <a:lstStyle/>
                    <a:p>
                      <a:pPr algn="r" fontAlgn="b"/>
                      <a:r>
                        <a:rPr lang="en-CA" sz="1800" u="none" strike="noStrike">
                          <a:effectLst/>
                        </a:rPr>
                        <a:t>0.2408</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0.39</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a:effectLst/>
                        </a:rPr>
                        <a:t>0.206</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smtClean="0">
                          <a:effectLst/>
                        </a:rPr>
                        <a:t>7.0</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Venus</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0.6152</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0.72</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a:effectLst/>
                        </a:rPr>
                        <a:t>0.007</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3.4</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Earth</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1</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1</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0.017</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Mars</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1.881</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1.52</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0.093</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1.9</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dirty="0" smtClean="0">
                          <a:effectLst/>
                        </a:rPr>
                        <a:t>Ceres*</a:t>
                      </a:r>
                      <a:endParaRPr lang="en-CA" sz="1800" b="0" i="0" u="none" strike="noStrike" dirty="0">
                        <a:effectLst/>
                        <a:latin typeface="arial" panose="020B0604020202020204" pitchFamily="34" charset="0"/>
                      </a:endParaRPr>
                    </a:p>
                  </a:txBody>
                  <a:tcPr marL="144000" marR="9525" marT="9525" marB="0" anchor="b"/>
                </a:tc>
                <a:tc>
                  <a:txBody>
                    <a:bodyPr/>
                    <a:lstStyle/>
                    <a:p>
                      <a:pPr algn="r" fontAlgn="b"/>
                      <a:r>
                        <a:rPr lang="en-CA" sz="1800" u="none" strike="noStrike">
                          <a:effectLst/>
                        </a:rPr>
                        <a:t>3.63</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2.36</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0.237</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7.1</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Jupiter</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11.86</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5.2</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0.049</a:t>
                      </a:r>
                      <a:endParaRPr lang="en-CA" sz="1800" b="0" i="0" u="none" strike="noStrike" dirty="0">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1.3</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Saturn</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29.46</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9.54</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0.056</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2.5</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Uranus</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84.01</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19.19</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0.047</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0.8</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a:effectLst/>
                        </a:rPr>
                        <a:t>Neptune</a:t>
                      </a:r>
                      <a:endParaRPr lang="en-CA" sz="1800" b="0" i="0" u="none" strike="noStrike">
                        <a:effectLst/>
                        <a:latin typeface="arial" panose="020B0604020202020204" pitchFamily="34" charset="0"/>
                      </a:endParaRPr>
                    </a:p>
                  </a:txBody>
                  <a:tcPr marL="144000" marR="9525" marT="9525" marB="0" anchor="b"/>
                </a:tc>
                <a:tc>
                  <a:txBody>
                    <a:bodyPr/>
                    <a:lstStyle/>
                    <a:p>
                      <a:pPr algn="r" fontAlgn="b"/>
                      <a:r>
                        <a:rPr lang="en-CA" sz="1800" u="none" strike="noStrike">
                          <a:effectLst/>
                        </a:rPr>
                        <a:t>164.79</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30</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0.009</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1.8</a:t>
                      </a:r>
                      <a:endParaRPr lang="en-CA" sz="1800" b="0" i="0" u="none" strike="noStrike" dirty="0">
                        <a:effectLst/>
                        <a:latin typeface="arial" panose="020B0604020202020204" pitchFamily="34" charset="0"/>
                      </a:endParaRPr>
                    </a:p>
                  </a:txBody>
                  <a:tcPr marL="9525" marR="216000" marT="9525" marB="0" anchor="b"/>
                </a:tc>
              </a:tr>
              <a:tr h="325112">
                <a:tc>
                  <a:txBody>
                    <a:bodyPr/>
                    <a:lstStyle/>
                    <a:p>
                      <a:pPr algn="l" fontAlgn="b"/>
                      <a:r>
                        <a:rPr lang="en-CA" sz="1800" u="none" strike="noStrike" dirty="0" smtClean="0">
                          <a:effectLst/>
                        </a:rPr>
                        <a:t>Pluto*</a:t>
                      </a:r>
                      <a:endParaRPr lang="en-CA" sz="1800" b="0" i="0" u="none" strike="noStrike" dirty="0">
                        <a:effectLst/>
                        <a:latin typeface="arial" panose="020B0604020202020204" pitchFamily="34" charset="0"/>
                      </a:endParaRPr>
                    </a:p>
                  </a:txBody>
                  <a:tcPr marL="144000" marR="9525" marT="9525" marB="0" anchor="b"/>
                </a:tc>
                <a:tc>
                  <a:txBody>
                    <a:bodyPr/>
                    <a:lstStyle/>
                    <a:p>
                      <a:pPr algn="r" fontAlgn="b"/>
                      <a:r>
                        <a:rPr lang="en-CA" sz="1800" u="none" strike="noStrike">
                          <a:effectLst/>
                        </a:rPr>
                        <a:t>248.5</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39.53</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a:effectLst/>
                        </a:rPr>
                        <a:t>0.25</a:t>
                      </a:r>
                      <a:endParaRPr lang="en-CA" sz="1800" b="0" i="0" u="none" strike="noStrike">
                        <a:effectLst/>
                        <a:latin typeface="arial" panose="020B0604020202020204" pitchFamily="34" charset="0"/>
                      </a:endParaRPr>
                    </a:p>
                  </a:txBody>
                  <a:tcPr marL="9525" marR="9525" marT="9525" marB="0" anchor="b"/>
                </a:tc>
                <a:tc>
                  <a:txBody>
                    <a:bodyPr/>
                    <a:lstStyle/>
                    <a:p>
                      <a:pPr algn="r" fontAlgn="b"/>
                      <a:r>
                        <a:rPr lang="en-CA" sz="1800" u="none" strike="noStrike" dirty="0">
                          <a:effectLst/>
                        </a:rPr>
                        <a:t>17.2</a:t>
                      </a:r>
                      <a:endParaRPr lang="en-CA" sz="1800" b="0" i="0" u="none" strike="noStrike" dirty="0">
                        <a:effectLst/>
                        <a:latin typeface="arial" panose="020B0604020202020204" pitchFamily="34" charset="0"/>
                      </a:endParaRPr>
                    </a:p>
                  </a:txBody>
                  <a:tcPr marL="9525" marR="216000" marT="9525" marB="0" anchor="b"/>
                </a:tc>
              </a:tr>
            </a:tbl>
          </a:graphicData>
        </a:graphic>
      </p:graphicFrame>
      <p:sp>
        <p:nvSpPr>
          <p:cNvPr id="6" name="TextBox 5"/>
          <p:cNvSpPr txBox="1"/>
          <p:nvPr/>
        </p:nvSpPr>
        <p:spPr>
          <a:xfrm>
            <a:off x="1266092" y="4905181"/>
            <a:ext cx="1660455" cy="369332"/>
          </a:xfrm>
          <a:prstGeom prst="rect">
            <a:avLst/>
          </a:prstGeom>
          <a:noFill/>
        </p:spPr>
        <p:txBody>
          <a:bodyPr wrap="none" rtlCol="0">
            <a:spAutoFit/>
          </a:bodyPr>
          <a:lstStyle/>
          <a:p>
            <a:r>
              <a:rPr lang="en-CA" dirty="0" smtClean="0"/>
              <a:t>* Dwarf planets</a:t>
            </a:r>
            <a:endParaRPr lang="en-CA" dirty="0"/>
          </a:p>
        </p:txBody>
      </p:sp>
      <p:sp>
        <p:nvSpPr>
          <p:cNvPr id="7" name="TextBox 6"/>
          <p:cNvSpPr txBox="1"/>
          <p:nvPr/>
        </p:nvSpPr>
        <p:spPr>
          <a:xfrm>
            <a:off x="832338" y="5552275"/>
            <a:ext cx="7074181" cy="461665"/>
          </a:xfrm>
          <a:prstGeom prst="rect">
            <a:avLst/>
          </a:prstGeom>
          <a:noFill/>
        </p:spPr>
        <p:txBody>
          <a:bodyPr wrap="none" rtlCol="0">
            <a:spAutoFit/>
          </a:bodyPr>
          <a:lstStyle/>
          <a:p>
            <a:r>
              <a:rPr lang="en-CA" sz="2400" dirty="0" smtClean="0">
                <a:hlinkClick r:id="rId5"/>
              </a:rPr>
              <a:t>Let us learn something of these planets and their orbits</a:t>
            </a:r>
            <a:r>
              <a:rPr lang="en-CA" sz="1600" dirty="0" smtClean="0">
                <a:hlinkClick r:id="rId5"/>
              </a:rPr>
              <a:t>.</a:t>
            </a:r>
            <a:endParaRPr lang="en-CA" sz="1600" dirty="0"/>
          </a:p>
        </p:txBody>
      </p:sp>
    </p:spTree>
    <p:extLst>
      <p:ext uri="{BB962C8B-B14F-4D97-AF65-F5344CB8AC3E}">
        <p14:creationId xmlns:p14="http://schemas.microsoft.com/office/powerpoint/2010/main" val="4226648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01946186"/>
              </p:ext>
            </p:extLst>
          </p:nvPr>
        </p:nvGraphicFramePr>
        <p:xfrm>
          <a:off x="1254370" y="1297073"/>
          <a:ext cx="6904892" cy="491979"/>
        </p:xfrm>
        <a:graphic>
          <a:graphicData uri="http://schemas.openxmlformats.org/drawingml/2006/table">
            <a:tbl>
              <a:tblPr firstRow="1" bandRow="1">
                <a:tableStyleId>{5C22544A-7EE6-4342-B048-85BDC9FD1C3A}</a:tableStyleId>
              </a:tblPr>
              <a:tblGrid>
                <a:gridCol w="6904892"/>
              </a:tblGrid>
              <a:tr h="491979">
                <a:tc>
                  <a:txBody>
                    <a:bodyPr/>
                    <a:lstStyle/>
                    <a:p>
                      <a:pPr algn="ctr"/>
                      <a:r>
                        <a:rPr lang="en-CA" sz="2400" dirty="0" smtClean="0"/>
                        <a:t>The Major Asteroids</a:t>
                      </a:r>
                      <a:endParaRPr lang="en-CA" sz="2400"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95561480"/>
              </p:ext>
            </p:extLst>
          </p:nvPr>
        </p:nvGraphicFramePr>
        <p:xfrm>
          <a:off x="1254370" y="1789052"/>
          <a:ext cx="6904892" cy="3306296"/>
        </p:xfrm>
        <a:graphic>
          <a:graphicData uri="http://schemas.openxmlformats.org/drawingml/2006/table">
            <a:tbl>
              <a:tblPr firstRow="1" bandRow="1">
                <a:tableStyleId>{5C22544A-7EE6-4342-B048-85BDC9FD1C3A}</a:tableStyleId>
              </a:tblPr>
              <a:tblGrid>
                <a:gridCol w="1686387"/>
                <a:gridCol w="1766059"/>
                <a:gridCol w="1766059"/>
                <a:gridCol w="1686387"/>
              </a:tblGrid>
              <a:tr h="413287">
                <a:tc>
                  <a:txBody>
                    <a:bodyPr/>
                    <a:lstStyle/>
                    <a:p>
                      <a:pPr algn="ctr"/>
                      <a:r>
                        <a:rPr lang="en-CA" dirty="0" smtClean="0"/>
                        <a:t>Name</a:t>
                      </a:r>
                      <a:endParaRPr lang="en-CA" dirty="0"/>
                    </a:p>
                  </a:txBody>
                  <a:tcPr/>
                </a:tc>
                <a:tc>
                  <a:txBody>
                    <a:bodyPr/>
                    <a:lstStyle/>
                    <a:p>
                      <a:pPr algn="ctr"/>
                      <a:r>
                        <a:rPr lang="en-CA" dirty="0" smtClean="0"/>
                        <a:t>Size (km)</a:t>
                      </a:r>
                      <a:endParaRPr lang="en-CA" dirty="0"/>
                    </a:p>
                  </a:txBody>
                  <a:tcPr/>
                </a:tc>
                <a:tc>
                  <a:txBody>
                    <a:bodyPr/>
                    <a:lstStyle/>
                    <a:p>
                      <a:pPr algn="ctr"/>
                      <a:r>
                        <a:rPr lang="en-CA" dirty="0" smtClean="0"/>
                        <a:t>Mass x 10</a:t>
                      </a:r>
                      <a:r>
                        <a:rPr lang="en-CA" baseline="30000" dirty="0" smtClean="0"/>
                        <a:t>15</a:t>
                      </a:r>
                      <a:r>
                        <a:rPr lang="en-CA" baseline="0" dirty="0" smtClean="0"/>
                        <a:t> kg</a:t>
                      </a:r>
                      <a:endParaRPr lang="en-CA" dirty="0"/>
                    </a:p>
                  </a:txBody>
                  <a:tcPr/>
                </a:tc>
                <a:tc>
                  <a:txBody>
                    <a:bodyPr/>
                    <a:lstStyle/>
                    <a:p>
                      <a:pPr algn="ctr"/>
                      <a:r>
                        <a:rPr lang="en-CA" dirty="0" smtClean="0"/>
                        <a:t>Distance (AU)</a:t>
                      </a:r>
                      <a:endParaRPr lang="en-CA" dirty="0"/>
                    </a:p>
                  </a:txBody>
                  <a:tcPr/>
                </a:tc>
              </a:tr>
              <a:tr h="413287">
                <a:tc>
                  <a:txBody>
                    <a:bodyPr/>
                    <a:lstStyle/>
                    <a:p>
                      <a:r>
                        <a:rPr lang="en-CA" dirty="0" smtClean="0">
                          <a:hlinkClick r:id="rId2"/>
                        </a:rPr>
                        <a:t>Ceres</a:t>
                      </a:r>
                      <a:endParaRPr lang="en-CA" dirty="0"/>
                    </a:p>
                  </a:txBody>
                  <a:tcPr/>
                </a:tc>
                <a:tc>
                  <a:txBody>
                    <a:bodyPr/>
                    <a:lstStyle/>
                    <a:p>
                      <a:pPr algn="ctr"/>
                      <a:r>
                        <a:rPr lang="en-CA" dirty="0" smtClean="0"/>
                        <a:t>960x932</a:t>
                      </a:r>
                      <a:endParaRPr lang="en-CA" dirty="0"/>
                    </a:p>
                  </a:txBody>
                  <a:tcPr/>
                </a:tc>
                <a:tc>
                  <a:txBody>
                    <a:bodyPr/>
                    <a:lstStyle/>
                    <a:p>
                      <a:pPr algn="ctr"/>
                      <a:r>
                        <a:rPr lang="en-CA" dirty="0" smtClean="0"/>
                        <a:t>870000</a:t>
                      </a:r>
                      <a:endParaRPr lang="en-CA" dirty="0"/>
                    </a:p>
                  </a:txBody>
                  <a:tcPr/>
                </a:tc>
                <a:tc>
                  <a:txBody>
                    <a:bodyPr/>
                    <a:lstStyle/>
                    <a:p>
                      <a:pPr algn="ctr"/>
                      <a:r>
                        <a:rPr lang="en-CA" dirty="0" smtClean="0"/>
                        <a:t>2.767</a:t>
                      </a:r>
                      <a:endParaRPr lang="en-CA" dirty="0"/>
                    </a:p>
                  </a:txBody>
                  <a:tcPr/>
                </a:tc>
              </a:tr>
              <a:tr h="413287">
                <a:tc>
                  <a:txBody>
                    <a:bodyPr/>
                    <a:lstStyle/>
                    <a:p>
                      <a:r>
                        <a:rPr lang="en-CA" dirty="0" smtClean="0"/>
                        <a:t>Pallas</a:t>
                      </a: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570x525x482</a:t>
                      </a:r>
                      <a:endParaRPr lang="en-CA" dirty="0"/>
                    </a:p>
                  </a:txBody>
                  <a:tcPr/>
                </a:tc>
                <a:tc>
                  <a:txBody>
                    <a:bodyPr/>
                    <a:lstStyle/>
                    <a:p>
                      <a:pPr algn="ctr"/>
                      <a:r>
                        <a:rPr lang="en-CA" dirty="0" smtClean="0"/>
                        <a:t>318000</a:t>
                      </a: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2.774</a:t>
                      </a:r>
                      <a:endParaRPr lang="en-CA" dirty="0"/>
                    </a:p>
                  </a:txBody>
                  <a:tcPr/>
                </a:tc>
              </a:tr>
              <a:tr h="413287">
                <a:tc>
                  <a:txBody>
                    <a:bodyPr/>
                    <a:lstStyle/>
                    <a:p>
                      <a:r>
                        <a:rPr lang="en-CA" dirty="0" smtClean="0"/>
                        <a:t>Juno</a:t>
                      </a:r>
                      <a:endParaRPr lang="en-CA" dirty="0"/>
                    </a:p>
                  </a:txBody>
                  <a:tcPr/>
                </a:tc>
                <a:tc>
                  <a:txBody>
                    <a:bodyPr/>
                    <a:lstStyle/>
                    <a:p>
                      <a:pPr algn="ctr"/>
                      <a:r>
                        <a:rPr lang="en-CA" dirty="0" smtClean="0"/>
                        <a:t>240</a:t>
                      </a:r>
                      <a:endParaRPr lang="en-CA" dirty="0"/>
                    </a:p>
                  </a:txBody>
                  <a:tcPr/>
                </a:tc>
                <a:tc>
                  <a:txBody>
                    <a:bodyPr/>
                    <a:lstStyle/>
                    <a:p>
                      <a:pPr algn="ctr"/>
                      <a:r>
                        <a:rPr lang="en-CA" dirty="0" smtClean="0"/>
                        <a:t>20000</a:t>
                      </a: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2.669</a:t>
                      </a:r>
                      <a:endParaRPr lang="en-CA" dirty="0"/>
                    </a:p>
                  </a:txBody>
                  <a:tcPr/>
                </a:tc>
              </a:tr>
              <a:tr h="413287">
                <a:tc>
                  <a:txBody>
                    <a:bodyPr/>
                    <a:lstStyle/>
                    <a:p>
                      <a:r>
                        <a:rPr lang="en-CA" dirty="0" smtClean="0">
                          <a:hlinkClick r:id="rId3"/>
                        </a:rPr>
                        <a:t>Vesta</a:t>
                      </a:r>
                      <a:endParaRPr lang="en-CA" dirty="0"/>
                    </a:p>
                  </a:txBody>
                  <a:tcPr/>
                </a:tc>
                <a:tc>
                  <a:txBody>
                    <a:bodyPr/>
                    <a:lstStyle/>
                    <a:p>
                      <a:pPr algn="ctr"/>
                      <a:r>
                        <a:rPr lang="en-CA" dirty="0" smtClean="0"/>
                        <a:t>530</a:t>
                      </a:r>
                      <a:endParaRPr lang="en-CA" dirty="0"/>
                    </a:p>
                  </a:txBody>
                  <a:tcPr/>
                </a:tc>
                <a:tc>
                  <a:txBody>
                    <a:bodyPr/>
                    <a:lstStyle/>
                    <a:p>
                      <a:pPr algn="ctr"/>
                      <a:r>
                        <a:rPr lang="en-CA" dirty="0" smtClean="0"/>
                        <a:t>300000</a:t>
                      </a: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2.362</a:t>
                      </a:r>
                      <a:endParaRPr lang="en-CA" dirty="0"/>
                    </a:p>
                  </a:txBody>
                  <a:tcPr/>
                </a:tc>
              </a:tr>
              <a:tr h="413287">
                <a:tc>
                  <a:txBody>
                    <a:bodyPr/>
                    <a:lstStyle/>
                    <a:p>
                      <a:r>
                        <a:rPr lang="en-CA" dirty="0" smtClean="0"/>
                        <a:t>Eugenia</a:t>
                      </a:r>
                      <a:endParaRPr lang="en-CA" dirty="0"/>
                    </a:p>
                  </a:txBody>
                  <a:tcPr/>
                </a:tc>
                <a:tc>
                  <a:txBody>
                    <a:bodyPr/>
                    <a:lstStyle/>
                    <a:p>
                      <a:pPr algn="ctr"/>
                      <a:r>
                        <a:rPr lang="en-CA" dirty="0" smtClean="0"/>
                        <a:t>226</a:t>
                      </a:r>
                      <a:endParaRPr lang="en-CA" dirty="0"/>
                    </a:p>
                  </a:txBody>
                  <a:tcPr/>
                </a:tc>
                <a:tc>
                  <a:txBody>
                    <a:bodyPr/>
                    <a:lstStyle/>
                    <a:p>
                      <a:pPr algn="ctr"/>
                      <a:r>
                        <a:rPr lang="en-CA" dirty="0" smtClean="0"/>
                        <a:t>6100</a:t>
                      </a: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2.721</a:t>
                      </a:r>
                      <a:endParaRPr lang="en-CA" dirty="0"/>
                    </a:p>
                  </a:txBody>
                  <a:tcPr/>
                </a:tc>
              </a:tr>
              <a:tr h="413287">
                <a:tc>
                  <a:txBody>
                    <a:bodyPr/>
                    <a:lstStyle/>
                    <a:p>
                      <a:r>
                        <a:rPr lang="en-CA" dirty="0" err="1" smtClean="0"/>
                        <a:t>Siwa</a:t>
                      </a:r>
                      <a:endParaRPr lang="en-CA" dirty="0"/>
                    </a:p>
                  </a:txBody>
                  <a:tcPr/>
                </a:tc>
                <a:tc>
                  <a:txBody>
                    <a:bodyPr/>
                    <a:lstStyle/>
                    <a:p>
                      <a:pPr algn="ctr"/>
                      <a:r>
                        <a:rPr lang="en-CA" dirty="0" smtClean="0"/>
                        <a:t>103</a:t>
                      </a:r>
                      <a:endParaRPr lang="en-CA" dirty="0"/>
                    </a:p>
                  </a:txBody>
                  <a:tcPr/>
                </a:tc>
                <a:tc>
                  <a:txBody>
                    <a:bodyPr/>
                    <a:lstStyle/>
                    <a:p>
                      <a:pPr algn="ctr"/>
                      <a:r>
                        <a:rPr lang="en-CA" dirty="0" smtClean="0"/>
                        <a:t>1500</a:t>
                      </a: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2.734</a:t>
                      </a:r>
                      <a:endParaRPr lang="en-CA" dirty="0"/>
                    </a:p>
                  </a:txBody>
                  <a:tcPr/>
                </a:tc>
              </a:tr>
              <a:tr h="413287">
                <a:tc>
                  <a:txBody>
                    <a:bodyPr/>
                    <a:lstStyle/>
                    <a:p>
                      <a:r>
                        <a:rPr lang="en-CA" sz="1800" b="0" i="0" u="none" strike="noStrike" kern="1200" baseline="0" dirty="0" err="1" smtClean="0">
                          <a:solidFill>
                            <a:schemeClr val="dk1"/>
                          </a:solidFill>
                          <a:latin typeface="+mn-lt"/>
                          <a:ea typeface="+mn-ea"/>
                          <a:cs typeface="+mn-cs"/>
                          <a:hlinkClick r:id="rId4"/>
                        </a:rPr>
                        <a:t>Kleopatra</a:t>
                      </a:r>
                      <a:endParaRPr lang="en-CA" dirty="0"/>
                    </a:p>
                  </a:txBody>
                  <a:tcPr/>
                </a:tc>
                <a:tc>
                  <a:txBody>
                    <a:bodyPr/>
                    <a:lstStyle/>
                    <a:p>
                      <a:pPr algn="ctr"/>
                      <a:r>
                        <a:rPr lang="en-CA" dirty="0" smtClean="0"/>
                        <a:t>217x94</a:t>
                      </a:r>
                      <a:endParaRPr lang="en-CA" dirty="0"/>
                    </a:p>
                  </a:txBody>
                  <a:tcPr/>
                </a:tc>
                <a:tc>
                  <a:txBody>
                    <a:bodyPr/>
                    <a:lstStyle/>
                    <a:p>
                      <a:pPr algn="ctr"/>
                      <a:endParaRPr lang="en-CA" dirty="0"/>
                    </a:p>
                  </a:txBody>
                  <a:tcPr/>
                </a:tc>
                <a:tc>
                  <a:txBody>
                    <a:bodyPr/>
                    <a:lstStyle/>
                    <a:p>
                      <a:pPr algn="ctr"/>
                      <a:r>
                        <a:rPr lang="en-CA" sz="1800" b="0" i="0" u="none" strike="noStrike" kern="1200" baseline="0" dirty="0" smtClean="0">
                          <a:solidFill>
                            <a:schemeClr val="dk1"/>
                          </a:solidFill>
                          <a:latin typeface="+mn-lt"/>
                          <a:ea typeface="+mn-ea"/>
                          <a:cs typeface="+mn-cs"/>
                        </a:rPr>
                        <a:t>2.79</a:t>
                      </a:r>
                      <a:endParaRPr lang="en-CA" dirty="0"/>
                    </a:p>
                  </a:txBody>
                  <a:tcPr/>
                </a:tc>
              </a:tr>
            </a:tbl>
          </a:graphicData>
        </a:graphic>
      </p:graphicFrame>
      <p:sp>
        <p:nvSpPr>
          <p:cNvPr id="7" name="TextBox 6"/>
          <p:cNvSpPr txBox="1"/>
          <p:nvPr/>
        </p:nvSpPr>
        <p:spPr>
          <a:xfrm>
            <a:off x="2402450" y="5537835"/>
            <a:ext cx="4526496" cy="584775"/>
          </a:xfrm>
          <a:prstGeom prst="rect">
            <a:avLst/>
          </a:prstGeom>
          <a:noFill/>
        </p:spPr>
        <p:txBody>
          <a:bodyPr wrap="none" rtlCol="0">
            <a:spAutoFit/>
          </a:bodyPr>
          <a:lstStyle/>
          <a:p>
            <a:r>
              <a:rPr lang="en-CA" sz="1600" dirty="0" smtClean="0">
                <a:solidFill>
                  <a:srgbClr val="FF0000"/>
                </a:solidFill>
              </a:rPr>
              <a:t>Orbits in the </a:t>
            </a:r>
            <a:r>
              <a:rPr lang="en-CA" sz="1600" dirty="0">
                <a:solidFill>
                  <a:srgbClr val="FF0000"/>
                </a:solidFill>
              </a:rPr>
              <a:t>solar </a:t>
            </a:r>
            <a:r>
              <a:rPr lang="en-CA" sz="1600" dirty="0" smtClean="0">
                <a:solidFill>
                  <a:srgbClr val="FF0000"/>
                </a:solidFill>
              </a:rPr>
              <a:t>system and other stellar systems</a:t>
            </a:r>
            <a:r>
              <a:rPr lang="en-CA" sz="1600" dirty="0" smtClean="0"/>
              <a:t>: </a:t>
            </a:r>
          </a:p>
          <a:p>
            <a:r>
              <a:rPr lang="en-CA" sz="1600" dirty="0" smtClean="0"/>
              <a:t> </a:t>
            </a:r>
            <a:r>
              <a:rPr lang="en-CA" sz="1600" dirty="0">
                <a:hlinkClick r:id="rId5"/>
              </a:rPr>
              <a:t>http://janus.astro.umd.edu/javadir/orbits/ssv.html</a:t>
            </a:r>
            <a:endParaRPr lang="en-CA" sz="1600" dirty="0"/>
          </a:p>
        </p:txBody>
      </p:sp>
    </p:spTree>
    <p:extLst>
      <p:ext uri="{BB962C8B-B14F-4D97-AF65-F5344CB8AC3E}">
        <p14:creationId xmlns:p14="http://schemas.microsoft.com/office/powerpoint/2010/main" val="2927593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t>
            </a:r>
            <a:endParaRPr lang="en-CA"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50" y="249520"/>
            <a:ext cx="8380952" cy="647619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249520"/>
            <a:ext cx="8380952" cy="647619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276302"/>
            <a:ext cx="8380952" cy="6476190"/>
          </a:xfrm>
          <a:prstGeom prst="rect">
            <a:avLst/>
          </a:prstGeom>
        </p:spPr>
      </p:pic>
    </p:spTree>
    <p:extLst>
      <p:ext uri="{BB962C8B-B14F-4D97-AF65-F5344CB8AC3E}">
        <p14:creationId xmlns:p14="http://schemas.microsoft.com/office/powerpoint/2010/main" val="187601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760" y="343738"/>
            <a:ext cx="8116765" cy="1325563"/>
          </a:xfrm>
        </p:spPr>
        <p:txBody>
          <a:bodyPr>
            <a:normAutofit fontScale="90000"/>
          </a:bodyPr>
          <a:lstStyle/>
          <a:p>
            <a:pPr algn="ctr"/>
            <a:r>
              <a:rPr lang="en-CA" sz="4800" b="1" dirty="0" smtClean="0">
                <a:latin typeface="+mn-lt"/>
              </a:rPr>
              <a:t>  </a:t>
            </a:r>
            <a:r>
              <a:rPr lang="en-CA" sz="5300" b="1" dirty="0" smtClean="0">
                <a:latin typeface="+mn-lt"/>
              </a:rPr>
              <a:t>Formation of our Solar System</a:t>
            </a:r>
            <a:endParaRPr lang="en-CA" sz="5300" b="1" dirty="0">
              <a:latin typeface="+mn-lt"/>
            </a:endParaRPr>
          </a:p>
        </p:txBody>
      </p:sp>
      <p:sp>
        <p:nvSpPr>
          <p:cNvPr id="4" name="Rectangle 3"/>
          <p:cNvSpPr/>
          <p:nvPr/>
        </p:nvSpPr>
        <p:spPr>
          <a:xfrm>
            <a:off x="570759" y="1726083"/>
            <a:ext cx="8116765" cy="2831544"/>
          </a:xfrm>
          <a:prstGeom prst="rect">
            <a:avLst/>
          </a:prstGeom>
        </p:spPr>
        <p:txBody>
          <a:bodyPr wrap="square">
            <a:spAutoFit/>
          </a:bodyPr>
          <a:lstStyle/>
          <a:p>
            <a:pPr>
              <a:spcAft>
                <a:spcPts val="600"/>
              </a:spcAft>
            </a:pPr>
            <a:r>
              <a:rPr lang="en-CA" sz="2400" b="0" i="0" u="none" strike="noStrike" baseline="0" dirty="0" smtClean="0"/>
              <a:t>In the beginning, the Big Bang created the simplest of atomic nuclei, </a:t>
            </a:r>
            <a:r>
              <a:rPr lang="en-CA" sz="2400" b="1" i="0" u="none" strike="noStrike" baseline="30000" dirty="0" smtClean="0"/>
              <a:t>1</a:t>
            </a:r>
            <a:r>
              <a:rPr lang="en-CA" sz="2400" b="1" i="0" u="none" strike="noStrike" baseline="0" dirty="0" smtClean="0"/>
              <a:t>H</a:t>
            </a:r>
            <a:r>
              <a:rPr lang="en-CA" sz="2400" b="0" i="0" u="none" strike="noStrike" baseline="0" dirty="0" smtClean="0"/>
              <a:t>, </a:t>
            </a:r>
            <a:r>
              <a:rPr lang="en-CA" sz="2400" b="1" i="0" u="none" strike="noStrike" baseline="30000" dirty="0" smtClean="0"/>
              <a:t>4</a:t>
            </a:r>
            <a:r>
              <a:rPr lang="en-CA" sz="2400" b="1" i="0" u="none" strike="noStrike" baseline="0" dirty="0" smtClean="0"/>
              <a:t>He</a:t>
            </a:r>
            <a:r>
              <a:rPr lang="en-CA" sz="2400" b="0" i="0" u="none" strike="noStrike" baseline="0" dirty="0" smtClean="0"/>
              <a:t>, traces of </a:t>
            </a:r>
            <a:r>
              <a:rPr lang="en-CA" sz="2400" b="1" i="0" u="none" strike="noStrike" baseline="30000" dirty="0" smtClean="0"/>
              <a:t>2</a:t>
            </a:r>
            <a:r>
              <a:rPr lang="en-CA" sz="2400" b="1" i="0" u="none" strike="noStrike" baseline="0" dirty="0" smtClean="0"/>
              <a:t>H</a:t>
            </a:r>
            <a:r>
              <a:rPr lang="en-CA" sz="2400" b="0" i="0" u="none" strike="noStrike" baseline="0" dirty="0" smtClean="0"/>
              <a:t>, </a:t>
            </a:r>
            <a:r>
              <a:rPr lang="en-CA" sz="2400" b="1" i="0" u="none" strike="noStrike" baseline="30000" dirty="0" smtClean="0"/>
              <a:t>3</a:t>
            </a:r>
            <a:r>
              <a:rPr lang="en-CA" sz="2400" b="1" i="0" u="none" strike="noStrike" baseline="0" dirty="0" smtClean="0"/>
              <a:t>He</a:t>
            </a:r>
            <a:r>
              <a:rPr lang="en-CA" sz="2400" b="0" i="0" u="none" strike="noStrike" baseline="0" dirty="0" smtClean="0"/>
              <a:t>, </a:t>
            </a:r>
            <a:r>
              <a:rPr lang="en-CA" sz="2400" b="1" i="0" u="none" strike="noStrike" baseline="30000" dirty="0" smtClean="0"/>
              <a:t>3</a:t>
            </a:r>
            <a:r>
              <a:rPr lang="en-CA" sz="2400" b="1" i="0" u="none" strike="noStrike" baseline="0" dirty="0" smtClean="0"/>
              <a:t>H</a:t>
            </a:r>
            <a:r>
              <a:rPr lang="en-CA" sz="2400" b="0" i="0" u="none" strike="noStrike" baseline="0" dirty="0" smtClean="0"/>
              <a:t>, </a:t>
            </a:r>
            <a:r>
              <a:rPr lang="en-CA" sz="2400" b="1" i="0" u="none" strike="noStrike" baseline="30000" dirty="0" smtClean="0"/>
              <a:t>7</a:t>
            </a:r>
            <a:r>
              <a:rPr lang="en-CA" sz="2400" b="1" i="0" u="none" strike="noStrike" baseline="0" dirty="0" smtClean="0"/>
              <a:t>Be</a:t>
            </a:r>
            <a:r>
              <a:rPr lang="en-CA" sz="2400" b="0" i="0" u="none" strike="noStrike" baseline="0" dirty="0" smtClean="0"/>
              <a:t>, </a:t>
            </a:r>
            <a:r>
              <a:rPr lang="en-CA" sz="2400" b="1" i="0" u="none" strike="noStrike" baseline="30000" dirty="0" smtClean="0"/>
              <a:t>7</a:t>
            </a:r>
            <a:r>
              <a:rPr lang="en-CA" sz="2400" b="1" i="0" u="none" strike="noStrike" baseline="0" dirty="0" smtClean="0"/>
              <a:t>Li</a:t>
            </a:r>
            <a:r>
              <a:rPr lang="en-CA" sz="2400" b="0" i="0" u="none" strike="noStrike" baseline="0" dirty="0" smtClean="0"/>
              <a:t> and </a:t>
            </a:r>
            <a:r>
              <a:rPr lang="en-CA" sz="2400" b="1" i="0" u="none" strike="noStrike" baseline="30000" dirty="0" smtClean="0"/>
              <a:t>6</a:t>
            </a:r>
            <a:r>
              <a:rPr lang="en-CA" sz="2400" b="1" i="0" u="none" strike="noStrike" baseline="0" dirty="0" smtClean="0"/>
              <a:t>Li</a:t>
            </a:r>
            <a:r>
              <a:rPr lang="en-CA" sz="2400" b="0" i="0" u="none" strike="noStrike" baseline="0" dirty="0" smtClean="0"/>
              <a:t> but nothing much else. All the more massive nuclei were created in the nuclear fires of stars</a:t>
            </a:r>
            <a:r>
              <a:rPr lang="en-CA" sz="2400" b="0" i="0" u="none" strike="noStrike" dirty="0" smtClean="0"/>
              <a:t> and </a:t>
            </a:r>
            <a:r>
              <a:rPr lang="en-CA" sz="2400" b="0" i="0" u="none" strike="noStrike" dirty="0" err="1" smtClean="0"/>
              <a:t>supernoval</a:t>
            </a:r>
            <a:r>
              <a:rPr lang="en-CA" sz="2400" b="0" i="0" u="none" strike="noStrike" dirty="0" smtClean="0"/>
              <a:t> explosions.</a:t>
            </a:r>
            <a:endParaRPr lang="en-CA" sz="2400" b="0" i="0" u="none" strike="noStrike" baseline="0" dirty="0" smtClean="0"/>
          </a:p>
          <a:p>
            <a:pPr>
              <a:spcAft>
                <a:spcPts val="600"/>
              </a:spcAft>
            </a:pPr>
            <a:r>
              <a:rPr lang="en-CA" sz="2400" b="0" i="0" u="none" strike="noStrike" baseline="0" dirty="0" smtClean="0"/>
              <a:t>Resulting from this nucleosynthesis, the elements that</a:t>
            </a:r>
            <a:r>
              <a:rPr lang="en-CA" sz="2400" b="0" i="0" u="none" strike="noStrike" dirty="0" smtClean="0"/>
              <a:t> form</a:t>
            </a:r>
            <a:r>
              <a:rPr lang="en-CA" sz="2400" b="0" i="0" u="none" strike="noStrike" baseline="0" dirty="0" smtClean="0"/>
              <a:t> our Earth and Solar System assembled into gases and mineral dusts.</a:t>
            </a:r>
          </a:p>
          <a:p>
            <a:pPr>
              <a:spcAft>
                <a:spcPts val="600"/>
              </a:spcAft>
            </a:pPr>
            <a:r>
              <a:rPr lang="en-CA" sz="2400" b="0" i="0" u="none" strike="noStrike" baseline="0" dirty="0" smtClean="0"/>
              <a:t>From these our Earth, Sun and sister planets condensed.</a:t>
            </a:r>
            <a:endParaRPr lang="en-CA" sz="2400" dirty="0"/>
          </a:p>
        </p:txBody>
      </p:sp>
      <p:sp>
        <p:nvSpPr>
          <p:cNvPr id="5" name="Rectangle 4"/>
          <p:cNvSpPr/>
          <p:nvPr/>
        </p:nvSpPr>
        <p:spPr>
          <a:xfrm>
            <a:off x="654510" y="1726083"/>
            <a:ext cx="8026134" cy="2754600"/>
          </a:xfrm>
          <a:prstGeom prst="rect">
            <a:avLst/>
          </a:prstGeom>
        </p:spPr>
        <p:txBody>
          <a:bodyPr wrap="square">
            <a:spAutoFit/>
          </a:bodyPr>
          <a:lstStyle/>
          <a:p>
            <a:pPr>
              <a:spcAft>
                <a:spcPts val="600"/>
              </a:spcAft>
            </a:pPr>
            <a:r>
              <a:rPr lang="en-CA" sz="2400" b="0" i="0" u="none" strike="noStrike" baseline="0" dirty="0" smtClean="0">
                <a:solidFill>
                  <a:srgbClr val="000000"/>
                </a:solidFill>
              </a:rPr>
              <a:t>About 5×10</a:t>
            </a:r>
            <a:r>
              <a:rPr lang="en-CA" sz="2400" b="0" i="0" u="none" strike="noStrike" baseline="30000" dirty="0" smtClean="0">
                <a:solidFill>
                  <a:srgbClr val="000000"/>
                </a:solidFill>
              </a:rPr>
              <a:t>9</a:t>
            </a:r>
            <a:r>
              <a:rPr lang="en-CA" sz="2400" b="0" i="0" u="none" strike="noStrike" baseline="0" dirty="0" smtClean="0">
                <a:solidFill>
                  <a:srgbClr val="000000"/>
                </a:solidFill>
              </a:rPr>
              <a:t> years ago, when the Universe was already, perhaps 8×10</a:t>
            </a:r>
            <a:r>
              <a:rPr lang="en-CA" sz="2400" b="0" i="0" u="none" strike="noStrike" baseline="30000" dirty="0" smtClean="0">
                <a:solidFill>
                  <a:srgbClr val="000000"/>
                </a:solidFill>
              </a:rPr>
              <a:t>9</a:t>
            </a:r>
            <a:r>
              <a:rPr lang="en-CA" sz="2400" b="0" i="0" u="none" strike="noStrike" baseline="0" dirty="0" smtClean="0">
                <a:solidFill>
                  <a:srgbClr val="000000"/>
                </a:solidFill>
              </a:rPr>
              <a:t> years old, at some gravitational centre, material from the clouds of dust and gas left behind by </a:t>
            </a:r>
            <a:r>
              <a:rPr lang="en-CA" sz="2400" b="0" i="0" u="none" strike="noStrike" baseline="0" dirty="0" err="1" smtClean="0">
                <a:solidFill>
                  <a:srgbClr val="000000"/>
                </a:solidFill>
              </a:rPr>
              <a:t>supernoval</a:t>
            </a:r>
            <a:r>
              <a:rPr lang="en-CA" sz="2400" b="0" i="0" u="none" strike="noStrike" baseline="0" dirty="0" smtClean="0">
                <a:solidFill>
                  <a:srgbClr val="000000"/>
                </a:solidFill>
              </a:rPr>
              <a:t> explosions began to assemble the mass of our Solar System. </a:t>
            </a:r>
          </a:p>
          <a:p>
            <a:pPr>
              <a:spcAft>
                <a:spcPts val="600"/>
              </a:spcAft>
            </a:pPr>
            <a:r>
              <a:rPr lang="en-CA" sz="2400" b="0" i="0" u="none" strike="noStrike" baseline="0" dirty="0" smtClean="0">
                <a:solidFill>
                  <a:srgbClr val="000000"/>
                </a:solidFill>
              </a:rPr>
              <a:t>The gravitational condensation of the dispersed cloud may have been triggered by shock waves created in the explosion of a nearby low-mass core-collapse supernova.</a:t>
            </a:r>
            <a:endParaRPr lang="en-CA" sz="2400" dirty="0"/>
          </a:p>
        </p:txBody>
      </p:sp>
      <p:sp>
        <p:nvSpPr>
          <p:cNvPr id="9" name="Rectangle 8"/>
          <p:cNvSpPr/>
          <p:nvPr/>
        </p:nvSpPr>
        <p:spPr>
          <a:xfrm>
            <a:off x="763792" y="1529372"/>
            <a:ext cx="7807569" cy="1938992"/>
          </a:xfrm>
          <a:prstGeom prst="rect">
            <a:avLst/>
          </a:prstGeom>
        </p:spPr>
        <p:txBody>
          <a:bodyPr wrap="square">
            <a:spAutoFit/>
          </a:bodyPr>
          <a:lstStyle/>
          <a:p>
            <a:r>
              <a:rPr lang="en-CA" sz="2400" dirty="0" smtClean="0"/>
              <a:t>All isotopes of elements known to still exist in our Solar System, except for those with short decay half-life,  promethium, </a:t>
            </a:r>
            <a:r>
              <a:rPr lang="en-CA" sz="2400" b="1" baseline="30000" dirty="0" smtClean="0"/>
              <a:t>141−156</a:t>
            </a:r>
            <a:r>
              <a:rPr lang="en-CA" sz="2400" b="1" dirty="0" smtClean="0"/>
              <a:t>Pm</a:t>
            </a:r>
            <a:r>
              <a:rPr lang="en-CA" sz="2400" dirty="0" smtClean="0"/>
              <a:t>,  </a:t>
            </a:r>
            <a:r>
              <a:rPr lang="en-CA" sz="2400" dirty="0" err="1" smtClean="0"/>
              <a:t>technitium</a:t>
            </a:r>
            <a:r>
              <a:rPr lang="en-CA" sz="2400" dirty="0" smtClean="0"/>
              <a:t> </a:t>
            </a:r>
            <a:r>
              <a:rPr lang="en-CA" sz="2400" b="1" baseline="30000" dirty="0" smtClean="0"/>
              <a:t>93−99</a:t>
            </a:r>
            <a:r>
              <a:rPr lang="en-CA" sz="2400" b="1" dirty="0" smtClean="0"/>
              <a:t>Tc </a:t>
            </a:r>
            <a:r>
              <a:rPr lang="en-CA" sz="2400" dirty="0" smtClean="0"/>
              <a:t>and the trans-bismuth elements, those with atomic numbers greater than 83, pre-existed in the condensing </a:t>
            </a:r>
            <a:r>
              <a:rPr lang="en-CA" sz="2400" b="1" i="1" dirty="0" smtClean="0"/>
              <a:t>“molecular cloud”.</a:t>
            </a:r>
            <a:endParaRPr lang="en-CA" sz="2400" b="1" i="1" dirty="0"/>
          </a:p>
        </p:txBody>
      </p:sp>
      <p:pic>
        <p:nvPicPr>
          <p:cNvPr id="12" name="Picture 11"/>
          <p:cNvPicPr>
            <a:picLocks noChangeAspect="1"/>
          </p:cNvPicPr>
          <p:nvPr/>
        </p:nvPicPr>
        <p:blipFill>
          <a:blip r:embed="rId2"/>
          <a:stretch>
            <a:fillRect/>
          </a:stretch>
        </p:blipFill>
        <p:spPr>
          <a:xfrm>
            <a:off x="631122" y="1726083"/>
            <a:ext cx="7919390" cy="4291956"/>
          </a:xfrm>
          <a:prstGeom prst="rect">
            <a:avLst/>
          </a:prstGeom>
        </p:spPr>
      </p:pic>
      <p:sp>
        <p:nvSpPr>
          <p:cNvPr id="13" name="Rectangle 12"/>
          <p:cNvSpPr/>
          <p:nvPr/>
        </p:nvSpPr>
        <p:spPr>
          <a:xfrm>
            <a:off x="926123" y="5737938"/>
            <a:ext cx="7791673" cy="307777"/>
          </a:xfrm>
          <a:prstGeom prst="rect">
            <a:avLst/>
          </a:prstGeom>
        </p:spPr>
        <p:txBody>
          <a:bodyPr wrap="square">
            <a:spAutoFit/>
          </a:bodyPr>
          <a:lstStyle/>
          <a:p>
            <a:r>
              <a:rPr lang="en-CA" sz="1400" dirty="0" smtClean="0">
                <a:solidFill>
                  <a:srgbClr val="FF0000"/>
                </a:solidFill>
              </a:rPr>
              <a:t>Artist’s image of protoplanetary nebula: By NASA [Public domain], via Wikimedia Commons</a:t>
            </a:r>
          </a:p>
        </p:txBody>
      </p:sp>
      <p:sp>
        <p:nvSpPr>
          <p:cNvPr id="14" name="Rectangle 13"/>
          <p:cNvSpPr/>
          <p:nvPr/>
        </p:nvSpPr>
        <p:spPr>
          <a:xfrm>
            <a:off x="707775" y="6292723"/>
            <a:ext cx="7842737" cy="369332"/>
          </a:xfrm>
          <a:prstGeom prst="rect">
            <a:avLst/>
          </a:prstGeom>
        </p:spPr>
        <p:txBody>
          <a:bodyPr wrap="square">
            <a:spAutoFit/>
          </a:bodyPr>
          <a:lstStyle/>
          <a:p>
            <a:r>
              <a:rPr lang="en-CA" dirty="0" smtClean="0">
                <a:hlinkClick r:id="rId3"/>
              </a:rPr>
              <a:t>https://en.wikipedia.org/wiki/Formation_and_evolution_of_the_Solar_System</a:t>
            </a:r>
            <a:endParaRPr lang="en-CA" dirty="0"/>
          </a:p>
        </p:txBody>
      </p:sp>
    </p:spTree>
    <p:extLst>
      <p:ext uri="{BB962C8B-B14F-4D97-AF65-F5344CB8AC3E}">
        <p14:creationId xmlns:p14="http://schemas.microsoft.com/office/powerpoint/2010/main" val="281369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9" grpId="0"/>
      <p:bldP spid="9" grpId="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365126"/>
            <a:ext cx="8323385" cy="1325563"/>
          </a:xfrm>
        </p:spPr>
        <p:txBody>
          <a:bodyPr>
            <a:noAutofit/>
          </a:bodyPr>
          <a:lstStyle/>
          <a:p>
            <a:r>
              <a:rPr lang="en-CA" sz="4800" b="1" dirty="0" smtClean="0">
                <a:latin typeface="+mn-lt"/>
              </a:rPr>
              <a:t>Molecular cloud:  Orion Nebula</a:t>
            </a:r>
            <a:endParaRPr lang="en-CA" sz="4800" b="1" dirty="0">
              <a:latin typeface="+mn-lt"/>
            </a:endParaRPr>
          </a:p>
        </p:txBody>
      </p:sp>
      <p:pic>
        <p:nvPicPr>
          <p:cNvPr id="4" name="Picture 3"/>
          <p:cNvPicPr>
            <a:picLocks noChangeAspect="1"/>
          </p:cNvPicPr>
          <p:nvPr/>
        </p:nvPicPr>
        <p:blipFill>
          <a:blip r:embed="rId2"/>
          <a:stretch>
            <a:fillRect/>
          </a:stretch>
        </p:blipFill>
        <p:spPr>
          <a:xfrm>
            <a:off x="2612050" y="1806245"/>
            <a:ext cx="6264567" cy="4680000"/>
          </a:xfrm>
          <a:prstGeom prst="rect">
            <a:avLst/>
          </a:prstGeom>
        </p:spPr>
      </p:pic>
      <p:pic>
        <p:nvPicPr>
          <p:cNvPr id="5" name="Picture 4"/>
          <p:cNvPicPr>
            <a:picLocks noChangeAspect="1"/>
          </p:cNvPicPr>
          <p:nvPr/>
        </p:nvPicPr>
        <p:blipFill>
          <a:blip r:embed="rId3"/>
          <a:stretch>
            <a:fillRect/>
          </a:stretch>
        </p:blipFill>
        <p:spPr>
          <a:xfrm>
            <a:off x="316523" y="1806245"/>
            <a:ext cx="2070189" cy="4680000"/>
          </a:xfrm>
          <a:prstGeom prst="rect">
            <a:avLst/>
          </a:prstGeom>
        </p:spPr>
      </p:pic>
      <p:sp>
        <p:nvSpPr>
          <p:cNvPr id="6" name="Rectangle 5"/>
          <p:cNvSpPr/>
          <p:nvPr/>
        </p:nvSpPr>
        <p:spPr>
          <a:xfrm>
            <a:off x="2850956" y="6083497"/>
            <a:ext cx="6025661" cy="307777"/>
          </a:xfrm>
          <a:prstGeom prst="rect">
            <a:avLst/>
          </a:prstGeom>
        </p:spPr>
        <p:txBody>
          <a:bodyPr wrap="square">
            <a:spAutoFit/>
          </a:bodyPr>
          <a:lstStyle/>
          <a:p>
            <a:r>
              <a:rPr lang="en-CA" sz="1400" dirty="0" smtClean="0">
                <a:solidFill>
                  <a:srgbClr val="FF0000"/>
                </a:solidFill>
              </a:rPr>
              <a:t>By C.R. O'Dell/Rice University; NASA [Public domain], via Wikimedia Commons</a:t>
            </a:r>
            <a:endParaRPr lang="en-CA" sz="1400" dirty="0">
              <a:solidFill>
                <a:srgbClr val="FF0000"/>
              </a:solidFill>
            </a:endParaRPr>
          </a:p>
        </p:txBody>
      </p:sp>
      <p:sp>
        <p:nvSpPr>
          <p:cNvPr id="7" name="Rectangle 6"/>
          <p:cNvSpPr/>
          <p:nvPr/>
        </p:nvSpPr>
        <p:spPr>
          <a:xfrm>
            <a:off x="316523" y="5747581"/>
            <a:ext cx="2356338" cy="738664"/>
          </a:xfrm>
          <a:prstGeom prst="rect">
            <a:avLst/>
          </a:prstGeom>
        </p:spPr>
        <p:txBody>
          <a:bodyPr wrap="square">
            <a:spAutoFit/>
          </a:bodyPr>
          <a:lstStyle/>
          <a:p>
            <a:r>
              <a:rPr lang="en-CA" sz="1400" dirty="0" smtClean="0">
                <a:solidFill>
                  <a:srgbClr val="FF0000"/>
                </a:solidFill>
              </a:rPr>
              <a:t>By </a:t>
            </a:r>
            <a:r>
              <a:rPr lang="en-CA" sz="1400" dirty="0" err="1" smtClean="0">
                <a:solidFill>
                  <a:srgbClr val="FF0000"/>
                </a:solidFill>
              </a:rPr>
              <a:t>Skatebiker</a:t>
            </a:r>
            <a:r>
              <a:rPr lang="en-CA" sz="1400" dirty="0" smtClean="0">
                <a:solidFill>
                  <a:srgbClr val="FF0000"/>
                </a:solidFill>
              </a:rPr>
              <a:t> at English Wikipedia [Public domain], via Wikimedia Commons</a:t>
            </a:r>
            <a:endParaRPr lang="en-CA" sz="1400" dirty="0">
              <a:solidFill>
                <a:srgbClr val="FF0000"/>
              </a:solidFill>
            </a:endParaRPr>
          </a:p>
        </p:txBody>
      </p:sp>
    </p:spTree>
    <p:extLst>
      <p:ext uri="{BB962C8B-B14F-4D97-AF65-F5344CB8AC3E}">
        <p14:creationId xmlns:p14="http://schemas.microsoft.com/office/powerpoint/2010/main" val="364441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t>T-</a:t>
            </a:r>
            <a:r>
              <a:rPr lang="en-CA" sz="4800" b="1" dirty="0" err="1" smtClean="0"/>
              <a:t>Tauri</a:t>
            </a:r>
            <a:r>
              <a:rPr lang="en-CA" sz="4800" b="1" dirty="0" smtClean="0"/>
              <a:t> Molecular Cloud</a:t>
            </a:r>
            <a:endParaRPr lang="en-CA" sz="4800" b="1" dirty="0"/>
          </a:p>
        </p:txBody>
      </p:sp>
      <p:pic>
        <p:nvPicPr>
          <p:cNvPr id="3" name="Picture 2"/>
          <p:cNvPicPr>
            <a:picLocks noChangeAspect="1"/>
          </p:cNvPicPr>
          <p:nvPr/>
        </p:nvPicPr>
        <p:blipFill>
          <a:blip r:embed="rId2"/>
          <a:stretch>
            <a:fillRect/>
          </a:stretch>
        </p:blipFill>
        <p:spPr>
          <a:xfrm>
            <a:off x="2007000" y="1527120"/>
            <a:ext cx="5040000" cy="5040000"/>
          </a:xfrm>
          <a:prstGeom prst="rect">
            <a:avLst/>
          </a:prstGeom>
        </p:spPr>
      </p:pic>
      <p:sp>
        <p:nvSpPr>
          <p:cNvPr id="4" name="Rectangle 3"/>
          <p:cNvSpPr/>
          <p:nvPr/>
        </p:nvSpPr>
        <p:spPr>
          <a:xfrm>
            <a:off x="2007000" y="6259343"/>
            <a:ext cx="5120631" cy="307777"/>
          </a:xfrm>
          <a:prstGeom prst="rect">
            <a:avLst/>
          </a:prstGeom>
        </p:spPr>
        <p:txBody>
          <a:bodyPr wrap="square">
            <a:spAutoFit/>
          </a:bodyPr>
          <a:lstStyle/>
          <a:p>
            <a:r>
              <a:rPr lang="en-CA" sz="1400" dirty="0" smtClean="0">
                <a:solidFill>
                  <a:srgbClr val="FF0000"/>
                </a:solidFill>
              </a:rPr>
              <a:t>http://www.eso.org/public/archives/images/screen/eso1436c.jpg</a:t>
            </a:r>
            <a:endParaRPr lang="en-CA" sz="1400" dirty="0">
              <a:solidFill>
                <a:srgbClr val="FF0000"/>
              </a:solidFill>
            </a:endParaRPr>
          </a:p>
        </p:txBody>
      </p:sp>
      <p:pic>
        <p:nvPicPr>
          <p:cNvPr id="5" name="Picture 4"/>
          <p:cNvPicPr>
            <a:picLocks noChangeAspect="1"/>
          </p:cNvPicPr>
          <p:nvPr/>
        </p:nvPicPr>
        <p:blipFill>
          <a:blip r:embed="rId3"/>
          <a:stretch>
            <a:fillRect/>
          </a:stretch>
        </p:blipFill>
        <p:spPr>
          <a:xfrm>
            <a:off x="2043208" y="1562289"/>
            <a:ext cx="4920300" cy="5040000"/>
          </a:xfrm>
          <a:prstGeom prst="rect">
            <a:avLst/>
          </a:prstGeom>
        </p:spPr>
      </p:pic>
    </p:spTree>
    <p:extLst>
      <p:ext uri="{BB962C8B-B14F-4D97-AF65-F5344CB8AC3E}">
        <p14:creationId xmlns:p14="http://schemas.microsoft.com/office/powerpoint/2010/main" val="226824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CA" sz="4800" b="1" dirty="0" smtClean="0"/>
              <a:t>T-</a:t>
            </a:r>
            <a:r>
              <a:rPr lang="en-CA" sz="4800" b="1" dirty="0" err="1" smtClean="0"/>
              <a:t>Tauri</a:t>
            </a:r>
            <a:r>
              <a:rPr lang="en-CA" sz="4800" b="1" dirty="0" smtClean="0"/>
              <a:t> and H-R Diagram</a:t>
            </a:r>
            <a:endParaRPr lang="en-CA" sz="4800" b="1" dirty="0"/>
          </a:p>
        </p:txBody>
      </p:sp>
      <p:pic>
        <p:nvPicPr>
          <p:cNvPr id="3" name="Picture 2"/>
          <p:cNvPicPr>
            <a:picLocks noChangeAspect="1"/>
          </p:cNvPicPr>
          <p:nvPr/>
        </p:nvPicPr>
        <p:blipFill>
          <a:blip r:embed="rId2"/>
          <a:stretch>
            <a:fillRect/>
          </a:stretch>
        </p:blipFill>
        <p:spPr>
          <a:xfrm>
            <a:off x="1970422" y="1462454"/>
            <a:ext cx="5415320" cy="5040000"/>
          </a:xfrm>
          <a:prstGeom prst="rect">
            <a:avLst/>
          </a:prstGeom>
        </p:spPr>
      </p:pic>
      <p:sp>
        <p:nvSpPr>
          <p:cNvPr id="4" name="Rectangle 3"/>
          <p:cNvSpPr/>
          <p:nvPr/>
        </p:nvSpPr>
        <p:spPr>
          <a:xfrm>
            <a:off x="4982716" y="6622662"/>
            <a:ext cx="4806053" cy="307777"/>
          </a:xfrm>
          <a:prstGeom prst="rect">
            <a:avLst/>
          </a:prstGeom>
        </p:spPr>
        <p:txBody>
          <a:bodyPr wrap="square">
            <a:spAutoFit/>
          </a:bodyPr>
          <a:lstStyle/>
          <a:p>
            <a:r>
              <a:rPr lang="en-CA" sz="1400" dirty="0" smtClean="0">
                <a:hlinkClick r:id="rId3"/>
              </a:rPr>
              <a:t>http://www.britastro.org/vss/whatstar.html</a:t>
            </a:r>
            <a:endParaRPr lang="en-CA" sz="1400" dirty="0"/>
          </a:p>
        </p:txBody>
      </p:sp>
    </p:spTree>
    <p:extLst>
      <p:ext uri="{BB962C8B-B14F-4D97-AF65-F5344CB8AC3E}">
        <p14:creationId xmlns:p14="http://schemas.microsoft.com/office/powerpoint/2010/main" val="836519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A video diversion</a:t>
            </a:r>
            <a:endParaRPr lang="en-CA" sz="4800" b="1" dirty="0">
              <a:latin typeface="+mn-lt"/>
            </a:endParaRPr>
          </a:p>
        </p:txBody>
      </p:sp>
      <p:sp>
        <p:nvSpPr>
          <p:cNvPr id="6" name="Rectangle 5"/>
          <p:cNvSpPr/>
          <p:nvPr/>
        </p:nvSpPr>
        <p:spPr>
          <a:xfrm>
            <a:off x="2201739" y="1897102"/>
            <a:ext cx="5090015" cy="646331"/>
          </a:xfrm>
          <a:prstGeom prst="rect">
            <a:avLst/>
          </a:prstGeom>
        </p:spPr>
        <p:txBody>
          <a:bodyPr wrap="square">
            <a:spAutoFit/>
          </a:bodyPr>
          <a:lstStyle/>
          <a:p>
            <a:r>
              <a:rPr lang="en-CA" dirty="0" smtClean="0">
                <a:solidFill>
                  <a:srgbClr val="FF0000"/>
                </a:solidFill>
                <a:hlinkClick r:id="rId2"/>
              </a:rPr>
              <a:t>James Webb Infrared Telescope: </a:t>
            </a:r>
            <a:endParaRPr lang="en-CA" dirty="0" smtClean="0">
              <a:solidFill>
                <a:srgbClr val="FF0000"/>
              </a:solidFill>
            </a:endParaRPr>
          </a:p>
          <a:p>
            <a:r>
              <a:rPr lang="en-CA" dirty="0" smtClean="0">
                <a:solidFill>
                  <a:srgbClr val="FF0000"/>
                </a:solidFill>
                <a:hlinkClick r:id="rId3"/>
              </a:rPr>
              <a:t>https://www.youtube.com/watch?v=L2d7joOgVLg</a:t>
            </a:r>
            <a:endParaRPr lang="en-CA" dirty="0">
              <a:solidFill>
                <a:srgbClr val="FF0000"/>
              </a:solidFill>
            </a:endParaRPr>
          </a:p>
        </p:txBody>
      </p:sp>
      <p:sp>
        <p:nvSpPr>
          <p:cNvPr id="8" name="Rectangle 7"/>
          <p:cNvSpPr/>
          <p:nvPr/>
        </p:nvSpPr>
        <p:spPr>
          <a:xfrm>
            <a:off x="2201739" y="3245884"/>
            <a:ext cx="4855553" cy="646331"/>
          </a:xfrm>
          <a:prstGeom prst="rect">
            <a:avLst/>
          </a:prstGeom>
        </p:spPr>
        <p:txBody>
          <a:bodyPr wrap="square">
            <a:spAutoFit/>
          </a:bodyPr>
          <a:lstStyle/>
          <a:p>
            <a:r>
              <a:rPr lang="en-CA" dirty="0" smtClean="0">
                <a:solidFill>
                  <a:srgbClr val="FF0000"/>
                </a:solidFill>
                <a:hlinkClick r:id="rId4"/>
              </a:rPr>
              <a:t>ALMA imaging: </a:t>
            </a:r>
            <a:endParaRPr lang="en-CA" dirty="0" smtClean="0">
              <a:solidFill>
                <a:srgbClr val="FF0000"/>
              </a:solidFill>
            </a:endParaRPr>
          </a:p>
          <a:p>
            <a:r>
              <a:rPr lang="en-CA" dirty="0" smtClean="0">
                <a:solidFill>
                  <a:srgbClr val="FF0000"/>
                </a:solidFill>
                <a:hlinkClick r:id="rId5"/>
              </a:rPr>
              <a:t>https://www.youtube.com/watch?v=aqt7s0J10f8</a:t>
            </a:r>
            <a:endParaRPr lang="en-CA" dirty="0">
              <a:solidFill>
                <a:srgbClr val="FF0000"/>
              </a:solidFill>
            </a:endParaRPr>
          </a:p>
        </p:txBody>
      </p:sp>
      <p:sp>
        <p:nvSpPr>
          <p:cNvPr id="9" name="Rectangle 8"/>
          <p:cNvSpPr/>
          <p:nvPr/>
        </p:nvSpPr>
        <p:spPr>
          <a:xfrm>
            <a:off x="2201738" y="4594666"/>
            <a:ext cx="4855553" cy="646331"/>
          </a:xfrm>
          <a:prstGeom prst="rect">
            <a:avLst/>
          </a:prstGeom>
        </p:spPr>
        <p:txBody>
          <a:bodyPr wrap="square">
            <a:spAutoFit/>
          </a:bodyPr>
          <a:lstStyle/>
          <a:p>
            <a:r>
              <a:rPr lang="en-CA" dirty="0" smtClean="0">
                <a:solidFill>
                  <a:srgbClr val="FF0000"/>
                </a:solidFill>
              </a:rPr>
              <a:t>National Geographic: Birth of the Solar System: </a:t>
            </a:r>
            <a:r>
              <a:rPr lang="en-CA" dirty="0" smtClean="0">
                <a:solidFill>
                  <a:srgbClr val="FF0000"/>
                </a:solidFill>
                <a:hlinkClick r:id="rId6"/>
              </a:rPr>
              <a:t>https://www.youtube.com/watch?v=kay2-F8uXPo</a:t>
            </a:r>
            <a:endParaRPr lang="en-CA" dirty="0">
              <a:solidFill>
                <a:srgbClr val="FF0000"/>
              </a:solidFill>
            </a:endParaRPr>
          </a:p>
        </p:txBody>
      </p:sp>
    </p:spTree>
    <p:extLst>
      <p:ext uri="{BB962C8B-B14F-4D97-AF65-F5344CB8AC3E}">
        <p14:creationId xmlns:p14="http://schemas.microsoft.com/office/powerpoint/2010/main" val="4191992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CA" sz="4800" b="1" dirty="0" smtClean="0">
                <a:latin typeface="+mn-lt"/>
              </a:rPr>
              <a:t>The Pleiades:  </a:t>
            </a:r>
            <a:br>
              <a:rPr lang="en-CA" sz="4800" b="1" dirty="0" smtClean="0">
                <a:latin typeface="+mn-lt"/>
              </a:rPr>
            </a:br>
            <a:r>
              <a:rPr lang="en-CA" sz="4800" b="1" dirty="0" smtClean="0">
                <a:latin typeface="+mn-lt"/>
              </a:rPr>
              <a:t> a cluster of young stars</a:t>
            </a:r>
            <a:endParaRPr lang="en-CA" sz="4800" b="1" dirty="0">
              <a:latin typeface="+mn-lt"/>
            </a:endParaRPr>
          </a:p>
        </p:txBody>
      </p:sp>
      <p:pic>
        <p:nvPicPr>
          <p:cNvPr id="3" name="Picture 2"/>
          <p:cNvPicPr>
            <a:picLocks noChangeAspect="1"/>
          </p:cNvPicPr>
          <p:nvPr/>
        </p:nvPicPr>
        <p:blipFill>
          <a:blip r:embed="rId2"/>
          <a:stretch>
            <a:fillRect/>
          </a:stretch>
        </p:blipFill>
        <p:spPr>
          <a:xfrm>
            <a:off x="1711568" y="1971838"/>
            <a:ext cx="5990899" cy="4320000"/>
          </a:xfrm>
          <a:prstGeom prst="rect">
            <a:avLst/>
          </a:prstGeom>
        </p:spPr>
      </p:pic>
      <p:sp>
        <p:nvSpPr>
          <p:cNvPr id="4" name="Rectangle 3"/>
          <p:cNvSpPr/>
          <p:nvPr/>
        </p:nvSpPr>
        <p:spPr>
          <a:xfrm>
            <a:off x="1746737" y="5934669"/>
            <a:ext cx="6869725" cy="646331"/>
          </a:xfrm>
          <a:prstGeom prst="rect">
            <a:avLst/>
          </a:prstGeom>
        </p:spPr>
        <p:txBody>
          <a:bodyPr wrap="square">
            <a:spAutoFit/>
          </a:bodyPr>
          <a:lstStyle/>
          <a:p>
            <a:r>
              <a:rPr lang="en-CA" dirty="0" smtClean="0">
                <a:solidFill>
                  <a:srgbClr val="FF0000"/>
                </a:solidFill>
              </a:rPr>
              <a:t>The Pleiades, an open cluster of young bright stars.</a:t>
            </a:r>
          </a:p>
          <a:p>
            <a:r>
              <a:rPr lang="en-CA" dirty="0" smtClean="0">
                <a:hlinkClick r:id="rId3"/>
              </a:rPr>
              <a:t>http://hubblesite.org/newscenter/archive/releases/2004/20/image/a/</a:t>
            </a:r>
            <a:endParaRPr lang="en-CA" dirty="0">
              <a:solidFill>
                <a:srgbClr val="FF0000"/>
              </a:solidFill>
            </a:endParaRPr>
          </a:p>
        </p:txBody>
      </p:sp>
      <p:pic>
        <p:nvPicPr>
          <p:cNvPr id="6" name="Picture 5"/>
          <p:cNvPicPr>
            <a:picLocks noChangeAspect="1"/>
          </p:cNvPicPr>
          <p:nvPr/>
        </p:nvPicPr>
        <p:blipFill>
          <a:blip r:embed="rId4"/>
          <a:stretch>
            <a:fillRect/>
          </a:stretch>
        </p:blipFill>
        <p:spPr>
          <a:xfrm rot="19298591">
            <a:off x="3637629" y="3051838"/>
            <a:ext cx="3600000" cy="2160000"/>
          </a:xfrm>
          <a:prstGeom prst="rect">
            <a:avLst/>
          </a:prstGeom>
        </p:spPr>
      </p:pic>
    </p:spTree>
    <p:extLst>
      <p:ext uri="{BB962C8B-B14F-4D97-AF65-F5344CB8AC3E}">
        <p14:creationId xmlns:p14="http://schemas.microsoft.com/office/powerpoint/2010/main" val="269068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646" y="574432"/>
            <a:ext cx="8405444" cy="1125415"/>
          </a:xfrm>
        </p:spPr>
        <p:txBody>
          <a:bodyPr>
            <a:normAutofit fontScale="90000"/>
          </a:bodyPr>
          <a:lstStyle/>
          <a:p>
            <a:r>
              <a:rPr lang="en-CA" sz="5300" b="1" dirty="0" smtClean="0">
                <a:latin typeface="+mn-lt"/>
              </a:rPr>
              <a:t>Temperature in the Solar System</a:t>
            </a:r>
            <a:r>
              <a:rPr lang="en-CA" sz="4800" dirty="0" smtClean="0"/>
              <a:t/>
            </a:r>
            <a:br>
              <a:rPr lang="en-CA" sz="4800" dirty="0" smtClean="0"/>
            </a:br>
            <a:endParaRPr lang="en-CA" sz="4800" dirty="0"/>
          </a:p>
        </p:txBody>
      </p:sp>
      <p:sp>
        <p:nvSpPr>
          <p:cNvPr id="3" name="Rectangle 2"/>
          <p:cNvSpPr/>
          <p:nvPr/>
        </p:nvSpPr>
        <p:spPr>
          <a:xfrm>
            <a:off x="666016" y="1606744"/>
            <a:ext cx="8034703" cy="5632311"/>
          </a:xfrm>
          <a:prstGeom prst="rect">
            <a:avLst/>
          </a:prstGeom>
        </p:spPr>
        <p:txBody>
          <a:bodyPr wrap="square">
            <a:spAutoFit/>
          </a:bodyPr>
          <a:lstStyle/>
          <a:p>
            <a:r>
              <a:rPr lang="en-CA" sz="2400" dirty="0" smtClean="0"/>
              <a:t>The </a:t>
            </a:r>
            <a:r>
              <a:rPr lang="en-CA" sz="2400" dirty="0"/>
              <a:t>Sun, with its surface temperature of 5800K </a:t>
            </a:r>
            <a:r>
              <a:rPr lang="en-CA" sz="2400" dirty="0" smtClean="0"/>
              <a:t>largely determines </a:t>
            </a:r>
            <a:r>
              <a:rPr lang="en-CA" sz="2400" dirty="0"/>
              <a:t>the </a:t>
            </a:r>
            <a:r>
              <a:rPr lang="en-CA" sz="2400" dirty="0" smtClean="0"/>
              <a:t>temperature of </a:t>
            </a:r>
            <a:r>
              <a:rPr lang="en-CA" sz="2400" dirty="0"/>
              <a:t>materials distributed throughout the Solar System. Obviously, the farther we find</a:t>
            </a:r>
          </a:p>
          <a:p>
            <a:r>
              <a:rPr lang="en-CA" sz="2400" dirty="0"/>
              <a:t>ourselves from the warming Sun the colder our region of the Solar System is</a:t>
            </a:r>
            <a:r>
              <a:rPr lang="en-CA" sz="2400" dirty="0" smtClean="0"/>
              <a:t>.</a:t>
            </a:r>
          </a:p>
          <a:p>
            <a:endParaRPr lang="en-CA" sz="2400" dirty="0"/>
          </a:p>
          <a:p>
            <a:r>
              <a:rPr lang="en-CA" sz="2400" dirty="0" smtClean="0"/>
              <a:t>As the Sun forms and becomes radiant, the gases and dusts of the solar-planetary nebula become heated.  Close to the radiant protosun, only </a:t>
            </a:r>
            <a:r>
              <a:rPr lang="en-CA" sz="2400" b="1" dirty="0" smtClean="0"/>
              <a:t>refractory minerals </a:t>
            </a:r>
            <a:r>
              <a:rPr lang="en-CA" sz="2400" dirty="0" smtClean="0"/>
              <a:t>(those silicates and metal oxides that make up our rocks) form. </a:t>
            </a:r>
            <a:r>
              <a:rPr lang="en-CA" sz="2400" dirty="0"/>
              <a:t> </a:t>
            </a:r>
            <a:r>
              <a:rPr lang="en-CA" sz="2400" dirty="0" smtClean="0"/>
              <a:t>Minerals that melt at lower temperature (such as water and ammonia </a:t>
            </a:r>
            <a:r>
              <a:rPr lang="en-CA" sz="2400" b="1" dirty="0" smtClean="0"/>
              <a:t>volatiles</a:t>
            </a:r>
            <a:r>
              <a:rPr lang="en-CA" sz="2400" dirty="0" smtClean="0"/>
              <a:t> and </a:t>
            </a:r>
            <a:r>
              <a:rPr lang="en-CA" sz="2400" b="1" dirty="0" smtClean="0"/>
              <a:t>ices</a:t>
            </a:r>
            <a:r>
              <a:rPr lang="en-CA" sz="2400" dirty="0" smtClean="0"/>
              <a:t>) are driven to outer regions by the developing solar winds and radiation pressure.  </a:t>
            </a:r>
          </a:p>
          <a:p>
            <a:endParaRPr lang="en-CA" sz="2400" dirty="0"/>
          </a:p>
          <a:p>
            <a:endParaRPr lang="en-CA" sz="2400" dirty="0"/>
          </a:p>
        </p:txBody>
      </p:sp>
    </p:spTree>
    <p:extLst>
      <p:ext uri="{BB962C8B-B14F-4D97-AF65-F5344CB8AC3E}">
        <p14:creationId xmlns:p14="http://schemas.microsoft.com/office/powerpoint/2010/main" val="23854051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CA" sz="4800" b="1" dirty="0" smtClean="0">
                <a:latin typeface="+mn-lt"/>
              </a:rPr>
              <a:t>Black-body Temperature</a:t>
            </a:r>
            <a:endParaRPr lang="en-CA" sz="4800" b="1" dirty="0">
              <a:latin typeface="+mn-lt"/>
            </a:endParaRPr>
          </a:p>
        </p:txBody>
      </p:sp>
      <mc:AlternateContent xmlns:mc="http://schemas.openxmlformats.org/markup-compatibility/2006" xmlns:a14="http://schemas.microsoft.com/office/drawing/2010/main">
        <mc:Choice Requires="a14">
          <p:sp>
            <p:nvSpPr>
              <p:cNvPr id="4" name="Rectangle 3"/>
              <p:cNvSpPr/>
              <p:nvPr/>
            </p:nvSpPr>
            <p:spPr>
              <a:xfrm>
                <a:off x="628650" y="1899370"/>
                <a:ext cx="8299938" cy="4100738"/>
              </a:xfrm>
              <a:prstGeom prst="rect">
                <a:avLst/>
              </a:prstGeom>
            </p:spPr>
            <p:txBody>
              <a:bodyPr wrap="square">
                <a:spAutoFit/>
              </a:bodyPr>
              <a:lstStyle/>
              <a:p>
                <a:pPr lvl="0">
                  <a:spcAft>
                    <a:spcPts val="600"/>
                  </a:spcAft>
                </a:pPr>
                <a:r>
                  <a:rPr lang="en-CA" sz="2400" dirty="0" smtClean="0">
                    <a:solidFill>
                      <a:prstClr val="black"/>
                    </a:solidFill>
                  </a:rPr>
                  <a:t>A </a:t>
                </a:r>
                <a:r>
                  <a:rPr lang="en-CA" sz="2400" b="1" i="1" dirty="0">
                    <a:solidFill>
                      <a:prstClr val="black"/>
                    </a:solidFill>
                  </a:rPr>
                  <a:t>“black body” </a:t>
                </a:r>
                <a:r>
                  <a:rPr lang="en-CA" sz="2400" dirty="0">
                    <a:solidFill>
                      <a:prstClr val="black"/>
                    </a:solidFill>
                  </a:rPr>
                  <a:t>is a body </a:t>
                </a:r>
                <a:r>
                  <a:rPr lang="en-CA" sz="2400" dirty="0" smtClean="0">
                    <a:solidFill>
                      <a:prstClr val="black"/>
                    </a:solidFill>
                  </a:rPr>
                  <a:t>that </a:t>
                </a:r>
                <a:r>
                  <a:rPr lang="en-CA" sz="2400" dirty="0">
                    <a:solidFill>
                      <a:prstClr val="black"/>
                    </a:solidFill>
                  </a:rPr>
                  <a:t>absorbs all wavelengths of electromagnetic (microwave, light, X-ray, </a:t>
                </a:r>
                <a:r>
                  <a:rPr lang="el-GR" sz="2400" dirty="0">
                    <a:solidFill>
                      <a:prstClr val="black"/>
                    </a:solidFill>
                  </a:rPr>
                  <a:t>γ</a:t>
                </a:r>
                <a:r>
                  <a:rPr lang="en-CA" sz="2400" dirty="0">
                    <a:solidFill>
                      <a:prstClr val="black"/>
                    </a:solidFill>
                  </a:rPr>
                  <a:t>-ray) radiation incident upon it. </a:t>
                </a:r>
                <a:endParaRPr lang="en-CA" sz="2400" dirty="0" smtClean="0">
                  <a:solidFill>
                    <a:prstClr val="black"/>
                  </a:solidFill>
                </a:endParaRPr>
              </a:p>
              <a:p>
                <a:pPr lvl="0">
                  <a:spcAft>
                    <a:spcPts val="600"/>
                  </a:spcAft>
                </a:pPr>
                <a:r>
                  <a:rPr lang="en-CA" sz="2400" dirty="0" smtClean="0">
                    <a:solidFill>
                      <a:prstClr val="black"/>
                    </a:solidFill>
                  </a:rPr>
                  <a:t>The </a:t>
                </a:r>
                <a:r>
                  <a:rPr lang="en-CA" sz="2400" dirty="0">
                    <a:solidFill>
                      <a:prstClr val="black"/>
                    </a:solidFill>
                  </a:rPr>
                  <a:t>surface of a black body comes to equilibrium at a temperature that is determined by the </a:t>
                </a:r>
                <a:r>
                  <a:rPr lang="en-CA" sz="2400" dirty="0" smtClean="0">
                    <a:solidFill>
                      <a:prstClr val="black"/>
                    </a:solidFill>
                  </a:rPr>
                  <a:t>balanced in-flux </a:t>
                </a:r>
                <a:r>
                  <a:rPr lang="en-CA" sz="2400" dirty="0">
                    <a:solidFill>
                      <a:prstClr val="black"/>
                    </a:solidFill>
                  </a:rPr>
                  <a:t>and re-radiation of </a:t>
                </a:r>
                <a:r>
                  <a:rPr lang="en-CA" sz="2400" dirty="0" smtClean="0">
                    <a:solidFill>
                      <a:prstClr val="black"/>
                    </a:solidFill>
                  </a:rPr>
                  <a:t>energy </a:t>
                </a:r>
                <a:r>
                  <a:rPr lang="en-CA" sz="2400" dirty="0">
                    <a:solidFill>
                      <a:prstClr val="black"/>
                    </a:solidFill>
                  </a:rPr>
                  <a:t>according to the Stefan-Boltzmann law:</a:t>
                </a:r>
              </a:p>
              <a:p>
                <a:pPr lvl="0" algn="ctr">
                  <a:spcAft>
                    <a:spcPts val="600"/>
                  </a:spcAft>
                </a:pPr>
                <a:r>
                  <a:rPr lang="en-CA" sz="2400" b="1" dirty="0">
                    <a:solidFill>
                      <a:prstClr val="black"/>
                    </a:solidFill>
                    <a:latin typeface="Cambria Math" panose="02040503050406030204" pitchFamily="18" charset="0"/>
                    <a:ea typeface="Cambria Math" panose="02040503050406030204" pitchFamily="18" charset="0"/>
                  </a:rPr>
                  <a:t>R </a:t>
                </a:r>
                <a14:m>
                  <m:oMath xmlns:m="http://schemas.openxmlformats.org/officeDocument/2006/math">
                    <m:r>
                      <a:rPr lang="en-CA" sz="2400" b="1" i="1">
                        <a:solidFill>
                          <a:prstClr val="black"/>
                        </a:solidFill>
                        <a:latin typeface="Cambria Math" panose="02040503050406030204" pitchFamily="18" charset="0"/>
                        <a:ea typeface="Cambria Math" panose="02040503050406030204" pitchFamily="18" charset="0"/>
                      </a:rPr>
                      <m:t>=</m:t>
                    </m:r>
                    <m:r>
                      <a:rPr lang="el-GR" sz="2400" b="1" i="1">
                        <a:solidFill>
                          <a:prstClr val="black"/>
                        </a:solidFill>
                        <a:latin typeface="Cambria Math" panose="02040503050406030204" pitchFamily="18" charset="0"/>
                        <a:ea typeface="Cambria Math" panose="02040503050406030204" pitchFamily="18" charset="0"/>
                      </a:rPr>
                      <m:t>𝝈</m:t>
                    </m:r>
                    <m:sSup>
                      <m:sSupPr>
                        <m:ctrlPr>
                          <a:rPr lang="en-CA" sz="2400" b="1" i="1">
                            <a:solidFill>
                              <a:prstClr val="black"/>
                            </a:solidFill>
                            <a:latin typeface="Cambria Math" panose="02040503050406030204" pitchFamily="18" charset="0"/>
                            <a:ea typeface="Cambria Math" panose="02040503050406030204" pitchFamily="18" charset="0"/>
                          </a:rPr>
                        </m:ctrlPr>
                      </m:sSupPr>
                      <m:e>
                        <m:r>
                          <a:rPr lang="en-CA" sz="2400" b="1" i="1">
                            <a:solidFill>
                              <a:prstClr val="black"/>
                            </a:solidFill>
                            <a:latin typeface="Cambria Math" panose="02040503050406030204" pitchFamily="18" charset="0"/>
                            <a:ea typeface="Cambria Math" panose="02040503050406030204" pitchFamily="18" charset="0"/>
                          </a:rPr>
                          <m:t>𝑻</m:t>
                        </m:r>
                      </m:e>
                      <m:sup>
                        <m:r>
                          <a:rPr lang="en-CA" sz="2400" b="1" i="1" smtClean="0">
                            <a:solidFill>
                              <a:prstClr val="black"/>
                            </a:solidFill>
                            <a:latin typeface="Cambria Math" panose="02040503050406030204" pitchFamily="18" charset="0"/>
                            <a:ea typeface="Cambria Math" panose="02040503050406030204" pitchFamily="18" charset="0"/>
                          </a:rPr>
                          <m:t>𝟒</m:t>
                        </m:r>
                      </m:sup>
                    </m:sSup>
                  </m:oMath>
                </a14:m>
                <a:r>
                  <a:rPr lang="en-CA" sz="2400" dirty="0">
                    <a:solidFill>
                      <a:prstClr val="black"/>
                    </a:solidFill>
                  </a:rPr>
                  <a:t>,</a:t>
                </a:r>
              </a:p>
              <a:p>
                <a:pPr lvl="0">
                  <a:spcAft>
                    <a:spcPts val="600"/>
                  </a:spcAft>
                </a:pPr>
                <a:r>
                  <a:rPr lang="en-CA" sz="2400" dirty="0">
                    <a:solidFill>
                      <a:prstClr val="black"/>
                    </a:solidFill>
                  </a:rPr>
                  <a:t>where </a:t>
                </a:r>
                <a:r>
                  <a:rPr lang="en-CA" sz="2400" b="1" dirty="0">
                    <a:solidFill>
                      <a:prstClr val="black"/>
                    </a:solidFill>
                    <a:latin typeface="Cambria Math" panose="02040503050406030204" pitchFamily="18" charset="0"/>
                    <a:ea typeface="Cambria Math" panose="02040503050406030204" pitchFamily="18" charset="0"/>
                  </a:rPr>
                  <a:t>R</a:t>
                </a:r>
                <a:r>
                  <a:rPr lang="en-CA" sz="2400" dirty="0">
                    <a:solidFill>
                      <a:prstClr val="black"/>
                    </a:solidFill>
                  </a:rPr>
                  <a:t> is the radiant energy measured in W·m</a:t>
                </a:r>
                <a:r>
                  <a:rPr lang="en-CA" sz="2400" baseline="30000" dirty="0">
                    <a:solidFill>
                      <a:prstClr val="black"/>
                    </a:solidFill>
                  </a:rPr>
                  <a:t>−2</a:t>
                </a:r>
                <a:r>
                  <a:rPr lang="en-CA" sz="2400" dirty="0">
                    <a:solidFill>
                      <a:prstClr val="black"/>
                    </a:solidFill>
                  </a:rPr>
                  <a:t>, </a:t>
                </a:r>
                <a14:m>
                  <m:oMath xmlns:m="http://schemas.openxmlformats.org/officeDocument/2006/math">
                    <m:sSup>
                      <m:sSupPr>
                        <m:ctrlPr>
                          <a:rPr lang="en-CA" sz="2400" b="1" i="1">
                            <a:solidFill>
                              <a:prstClr val="black"/>
                            </a:solidFill>
                            <a:latin typeface="Cambria Math" panose="02040503050406030204" pitchFamily="18" charset="0"/>
                            <a:ea typeface="Cambria Math" panose="02040503050406030204" pitchFamily="18" charset="0"/>
                          </a:rPr>
                        </m:ctrlPr>
                      </m:sSupPr>
                      <m:e>
                        <m:r>
                          <a:rPr lang="en-CA" sz="2400" b="1" i="1">
                            <a:solidFill>
                              <a:prstClr val="black"/>
                            </a:solidFill>
                            <a:latin typeface="Cambria Math" panose="02040503050406030204" pitchFamily="18" charset="0"/>
                            <a:ea typeface="Cambria Math" panose="02040503050406030204" pitchFamily="18" charset="0"/>
                          </a:rPr>
                          <m:t>𝑻</m:t>
                        </m:r>
                      </m:e>
                      <m:sup>
                        <m:r>
                          <a:rPr lang="en-CA" sz="2400" b="1" i="1" smtClean="0">
                            <a:solidFill>
                              <a:prstClr val="black"/>
                            </a:solidFill>
                            <a:latin typeface="Cambria Math" panose="02040503050406030204" pitchFamily="18" charset="0"/>
                            <a:ea typeface="Cambria Math" panose="02040503050406030204" pitchFamily="18" charset="0"/>
                          </a:rPr>
                          <m:t> </m:t>
                        </m:r>
                      </m:sup>
                    </m:sSup>
                  </m:oMath>
                </a14:m>
                <a:r>
                  <a:rPr lang="en-CA" sz="2400" dirty="0" smtClean="0">
                    <a:solidFill>
                      <a:prstClr val="black"/>
                    </a:solidFill>
                  </a:rPr>
                  <a:t>is </a:t>
                </a:r>
                <a:r>
                  <a:rPr lang="en-CA" sz="2400" dirty="0">
                    <a:solidFill>
                      <a:prstClr val="black"/>
                    </a:solidFill>
                  </a:rPr>
                  <a:t>the equilibrium temperature measured in K (kelvins) </a:t>
                </a:r>
                <a:r>
                  <a:rPr lang="en-CA" sz="2400" dirty="0" smtClean="0">
                    <a:solidFill>
                      <a:prstClr val="black"/>
                    </a:solidFill>
                  </a:rPr>
                  <a:t>and</a:t>
                </a:r>
              </a:p>
              <a:p>
                <a:pPr lvl="0">
                  <a:spcAft>
                    <a:spcPts val="600"/>
                  </a:spcAft>
                </a:pPr>
                <a:r>
                  <a:rPr lang="en-CA" sz="2400" dirty="0" smtClean="0">
                    <a:solidFill>
                      <a:prstClr val="black"/>
                    </a:solidFill>
                  </a:rPr>
                  <a:t> </a:t>
                </a:r>
                <a:r>
                  <a:rPr lang="el-GR" sz="2400" dirty="0" smtClean="0">
                    <a:solidFill>
                      <a:prstClr val="black"/>
                    </a:solidFill>
                  </a:rPr>
                  <a:t> </a:t>
                </a:r>
                <a14:m>
                  <m:oMath xmlns:m="http://schemas.openxmlformats.org/officeDocument/2006/math">
                    <m:r>
                      <a:rPr lang="el-GR" sz="2400" b="1" i="1">
                        <a:solidFill>
                          <a:prstClr val="black"/>
                        </a:solidFill>
                        <a:latin typeface="Cambria Math" panose="02040503050406030204" pitchFamily="18" charset="0"/>
                      </a:rPr>
                      <m:t>𝝈</m:t>
                    </m:r>
                  </m:oMath>
                </a14:m>
                <a:r>
                  <a:rPr lang="en-CA" sz="2400" b="1" dirty="0">
                    <a:solidFill>
                      <a:prstClr val="black"/>
                    </a:solidFill>
                  </a:rPr>
                  <a:t> = 5.670 × 10</a:t>
                </a:r>
                <a:r>
                  <a:rPr lang="en-CA" sz="2400" b="1" baseline="30000" dirty="0">
                    <a:solidFill>
                      <a:prstClr val="black"/>
                    </a:solidFill>
                  </a:rPr>
                  <a:t>−</a:t>
                </a:r>
                <a:r>
                  <a:rPr lang="en-CA" sz="2400" b="1" baseline="30000" dirty="0" smtClean="0">
                    <a:solidFill>
                      <a:prstClr val="black"/>
                    </a:solidFill>
                  </a:rPr>
                  <a:t>8 </a:t>
                </a:r>
                <a:r>
                  <a:rPr lang="en-CA" sz="2400" b="1" dirty="0" smtClean="0">
                    <a:solidFill>
                      <a:prstClr val="black"/>
                    </a:solidFill>
                  </a:rPr>
                  <a:t>W·m</a:t>
                </a:r>
                <a:r>
                  <a:rPr lang="en-CA" sz="2400" b="1" baseline="30000" dirty="0">
                    <a:solidFill>
                      <a:prstClr val="black"/>
                    </a:solidFill>
                  </a:rPr>
                  <a:t>−2</a:t>
                </a:r>
                <a:r>
                  <a:rPr lang="en-CA" sz="2400" b="1" dirty="0">
                    <a:solidFill>
                      <a:prstClr val="black"/>
                    </a:solidFill>
                  </a:rPr>
                  <a:t>·K</a:t>
                </a:r>
                <a:r>
                  <a:rPr lang="en-CA" sz="2400" b="1" baseline="30000" dirty="0">
                    <a:solidFill>
                      <a:prstClr val="black"/>
                    </a:solidFill>
                  </a:rPr>
                  <a:t>−</a:t>
                </a:r>
                <a:r>
                  <a:rPr lang="en-CA" sz="2400" baseline="30000" dirty="0">
                    <a:solidFill>
                      <a:prstClr val="black"/>
                    </a:solidFill>
                  </a:rPr>
                  <a:t>4</a:t>
                </a:r>
                <a:r>
                  <a:rPr lang="en-CA" sz="2400" dirty="0">
                    <a:solidFill>
                      <a:prstClr val="black"/>
                    </a:solidFill>
                  </a:rPr>
                  <a:t>, the</a:t>
                </a:r>
                <a:r>
                  <a:rPr lang="en-CA" sz="2400" b="1" dirty="0">
                    <a:solidFill>
                      <a:prstClr val="black"/>
                    </a:solidFill>
                  </a:rPr>
                  <a:t> </a:t>
                </a:r>
                <a:r>
                  <a:rPr lang="en-CA" sz="2400" b="1" dirty="0" smtClean="0">
                    <a:solidFill>
                      <a:prstClr val="black"/>
                    </a:solidFill>
                  </a:rPr>
                  <a:t>Stefan-Boltzmann constant</a:t>
                </a:r>
                <a:r>
                  <a:rPr lang="en-CA" sz="2400" dirty="0">
                    <a:solidFill>
                      <a:prstClr val="black"/>
                    </a:solidFill>
                  </a:rPr>
                  <a:t>.</a:t>
                </a:r>
                <a:endParaRPr lang="en-CA" dirty="0"/>
              </a:p>
            </p:txBody>
          </p:sp>
        </mc:Choice>
        <mc:Fallback xmlns="">
          <p:sp>
            <p:nvSpPr>
              <p:cNvPr id="4" name="Rectangle 3"/>
              <p:cNvSpPr>
                <a:spLocks noRot="1" noChangeAspect="1" noMove="1" noResize="1" noEditPoints="1" noAdjustHandles="1" noChangeArrowheads="1" noChangeShapeType="1" noTextEdit="1"/>
              </p:cNvSpPr>
              <p:nvPr/>
            </p:nvSpPr>
            <p:spPr>
              <a:xfrm>
                <a:off x="628650" y="1899370"/>
                <a:ext cx="8299938" cy="4100738"/>
              </a:xfrm>
              <a:prstGeom prst="rect">
                <a:avLst/>
              </a:prstGeom>
              <a:blipFill rotWithShape="0">
                <a:blip r:embed="rId2"/>
                <a:stretch>
                  <a:fillRect l="-1101" t="-1190" r="-1101" b="-2530"/>
                </a:stretch>
              </a:blipFill>
            </p:spPr>
            <p:txBody>
              <a:bodyPr/>
              <a:lstStyle/>
              <a:p>
                <a:r>
                  <a:rPr lang="en-CA">
                    <a:noFill/>
                  </a:rPr>
                  <a:t> </a:t>
                </a:r>
              </a:p>
            </p:txBody>
          </p:sp>
        </mc:Fallback>
      </mc:AlternateContent>
    </p:spTree>
    <p:extLst>
      <p:ext uri="{BB962C8B-B14F-4D97-AF65-F5344CB8AC3E}">
        <p14:creationId xmlns:p14="http://schemas.microsoft.com/office/powerpoint/2010/main" val="343383732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ustom 8">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0000"/>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5195</TotalTime>
  <Words>907</Words>
  <Application>Microsoft Office PowerPoint</Application>
  <PresentationFormat>On-screen Show (4:3)</PresentationFormat>
  <Paragraphs>156</Paragraphs>
  <Slides>19</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7" baseType="lpstr">
      <vt:lpstr>Arial</vt:lpstr>
      <vt:lpstr>Arial</vt:lpstr>
      <vt:lpstr>Calibri</vt:lpstr>
      <vt:lpstr>Calibri Light</vt:lpstr>
      <vt:lpstr>Cambria Math</vt:lpstr>
      <vt:lpstr>1_Office Theme</vt:lpstr>
      <vt:lpstr>2_Office Theme</vt:lpstr>
      <vt:lpstr>Worksheet</vt:lpstr>
      <vt:lpstr>Terrestrial Planets</vt:lpstr>
      <vt:lpstr>  Formation of our Solar System</vt:lpstr>
      <vt:lpstr>Molecular cloud:  Orion Nebula</vt:lpstr>
      <vt:lpstr>T-Tauri Molecular Cloud</vt:lpstr>
      <vt:lpstr>T-Tauri and H-R Diagram</vt:lpstr>
      <vt:lpstr>A video diversion</vt:lpstr>
      <vt:lpstr>The Pleiades:    a cluster of young stars</vt:lpstr>
      <vt:lpstr>Temperature in the Solar System </vt:lpstr>
      <vt:lpstr>Black-body Temperature</vt:lpstr>
      <vt:lpstr>Black body T in Solar System</vt:lpstr>
      <vt:lpstr>Distribution of Planets</vt:lpstr>
      <vt:lpstr>Distribution of ExoPlanets</vt:lpstr>
      <vt:lpstr>Search for ExoPlanets</vt:lpstr>
      <vt:lpstr>Inner Solar System</vt:lpstr>
      <vt:lpstr>Outer Solar System</vt:lpstr>
      <vt:lpstr>Beyond Neptune</vt:lpstr>
      <vt:lpstr>PowerPoint Presentation</vt:lpstr>
      <vt:lpstr>PowerPoint Presentation</vt:lpstr>
      <vt:lpst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Terrestrial Planets</dc:title>
  <dc:creator>olivia</dc:creator>
  <cp:lastModifiedBy>olivia</cp:lastModifiedBy>
  <cp:revision>66</cp:revision>
  <dcterms:created xsi:type="dcterms:W3CDTF">2017-01-22T17:24:03Z</dcterms:created>
  <dcterms:modified xsi:type="dcterms:W3CDTF">2019-12-25T21:04:59Z</dcterms:modified>
</cp:coreProperties>
</file>