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Lst>
  <p:notesMasterIdLst>
    <p:notesMasterId r:id="rId48"/>
  </p:notesMasterIdLst>
  <p:sldIdLst>
    <p:sldId id="258" r:id="rId3"/>
    <p:sldId id="259" r:id="rId4"/>
    <p:sldId id="261" r:id="rId5"/>
    <p:sldId id="260" r:id="rId6"/>
    <p:sldId id="262" r:id="rId7"/>
    <p:sldId id="263" r:id="rId8"/>
    <p:sldId id="268" r:id="rId9"/>
    <p:sldId id="264" r:id="rId10"/>
    <p:sldId id="266" r:id="rId11"/>
    <p:sldId id="267" r:id="rId12"/>
    <p:sldId id="270" r:id="rId13"/>
    <p:sldId id="269" r:id="rId14"/>
    <p:sldId id="272" r:id="rId15"/>
    <p:sldId id="271" r:id="rId16"/>
    <p:sldId id="273" r:id="rId17"/>
    <p:sldId id="274" r:id="rId18"/>
    <p:sldId id="282" r:id="rId19"/>
    <p:sldId id="275" r:id="rId20"/>
    <p:sldId id="277" r:id="rId21"/>
    <p:sldId id="278" r:id="rId22"/>
    <p:sldId id="276" r:id="rId23"/>
    <p:sldId id="279" r:id="rId24"/>
    <p:sldId id="280" r:id="rId25"/>
    <p:sldId id="283" r:id="rId26"/>
    <p:sldId id="284" r:id="rId27"/>
    <p:sldId id="285" r:id="rId28"/>
    <p:sldId id="286" r:id="rId29"/>
    <p:sldId id="287" r:id="rId30"/>
    <p:sldId id="288" r:id="rId31"/>
    <p:sldId id="289" r:id="rId32"/>
    <p:sldId id="290" r:id="rId33"/>
    <p:sldId id="292" r:id="rId34"/>
    <p:sldId id="293" r:id="rId35"/>
    <p:sldId id="304" r:id="rId36"/>
    <p:sldId id="306" r:id="rId37"/>
    <p:sldId id="305" r:id="rId38"/>
    <p:sldId id="294" r:id="rId39"/>
    <p:sldId id="295" r:id="rId40"/>
    <p:sldId id="296" r:id="rId41"/>
    <p:sldId id="300" r:id="rId42"/>
    <p:sldId id="299" r:id="rId43"/>
    <p:sldId id="298" r:id="rId44"/>
    <p:sldId id="302" r:id="rId45"/>
    <p:sldId id="297" r:id="rId46"/>
    <p:sldId id="303"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00FF00"/>
    <a:srgbClr val="41DAF9"/>
    <a:srgbClr val="52E8C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94660"/>
  </p:normalViewPr>
  <p:slideViewPr>
    <p:cSldViewPr snapToGrid="0">
      <p:cViewPr varScale="1">
        <p:scale>
          <a:sx n="94" d="100"/>
          <a:sy n="94" d="100"/>
        </p:scale>
        <p:origin x="105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B66F71-4E59-4C91-945B-0C9B28DD1894}" type="datetimeFigureOut">
              <a:rPr lang="en-CA" smtClean="0"/>
              <a:t>01/01/2020</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931F82-798F-4F55-809C-0C98E14AC89F}" type="slidenum">
              <a:rPr lang="en-CA" smtClean="0"/>
              <a:t>‹#›</a:t>
            </a:fld>
            <a:endParaRPr lang="en-CA"/>
          </a:p>
        </p:txBody>
      </p:sp>
    </p:spTree>
    <p:extLst>
      <p:ext uri="{BB962C8B-B14F-4D97-AF65-F5344CB8AC3E}">
        <p14:creationId xmlns:p14="http://schemas.microsoft.com/office/powerpoint/2010/main" val="545982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92864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1518793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222473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extLst>
      <p:ext uri="{BB962C8B-B14F-4D97-AF65-F5344CB8AC3E}">
        <p14:creationId xmlns:p14="http://schemas.microsoft.com/office/powerpoint/2010/main" val="757443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01/01/2020</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066433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01/01/2020</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725675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01/01/2020</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490635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95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90600"/>
            <a:ext cx="8839200" cy="54864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Tree>
    <p:extLst>
      <p:ext uri="{BB962C8B-B14F-4D97-AF65-F5344CB8AC3E}">
        <p14:creationId xmlns:p14="http://schemas.microsoft.com/office/powerpoint/2010/main" val="1375865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96325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990600"/>
            <a:ext cx="43434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90600"/>
            <a:ext cx="43434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3198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79535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25110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Media Placeholder 6"/>
          <p:cNvSpPr>
            <a:spLocks noGrp="1"/>
          </p:cNvSpPr>
          <p:nvPr>
            <p:ph type="media" sz="quarter" idx="10"/>
          </p:nvPr>
        </p:nvSpPr>
        <p:spPr>
          <a:xfrm>
            <a:off x="304800" y="762000"/>
            <a:ext cx="5410200" cy="3886200"/>
          </a:xfrm>
        </p:spPr>
        <p:txBody>
          <a:bodyPr/>
          <a:lstStyle/>
          <a:p>
            <a:pPr lvl="0"/>
            <a:endParaRPr lang="en-US" noProof="0"/>
          </a:p>
        </p:txBody>
      </p:sp>
    </p:spTree>
    <p:extLst>
      <p:ext uri="{BB962C8B-B14F-4D97-AF65-F5344CB8AC3E}">
        <p14:creationId xmlns:p14="http://schemas.microsoft.com/office/powerpoint/2010/main" val="3417765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38911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01/01/2020</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7995263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04921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ln w="19050">
            <a:solidFill>
              <a:schemeClr val="tx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238239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4211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20980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228600"/>
            <a:ext cx="647700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6847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7831138" cy="854075"/>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52400" y="1143000"/>
            <a:ext cx="4343400" cy="5486400"/>
          </a:xfrm>
        </p:spPr>
        <p:txBody>
          <a:bodyPr/>
          <a:lstStyle/>
          <a:p>
            <a:pPr lvl="0"/>
            <a:endParaRPr lang="en-US" noProof="0" smtClean="0"/>
          </a:p>
        </p:txBody>
      </p:sp>
      <p:sp>
        <p:nvSpPr>
          <p:cNvPr id="4" name="Text Placeholder 3"/>
          <p:cNvSpPr>
            <a:spLocks noGrp="1"/>
          </p:cNvSpPr>
          <p:nvPr>
            <p:ph type="body" sz="half" idx="2"/>
          </p:nvPr>
        </p:nvSpPr>
        <p:spPr>
          <a:xfrm>
            <a:off x="4648200" y="1143000"/>
            <a:ext cx="4343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5589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01/01/2020</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11115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78621A2-B687-4726-93D9-79BE1664C035}" type="datetimeFigureOut">
              <a:rPr lang="en-CA" smtClean="0">
                <a:solidFill>
                  <a:prstClr val="black">
                    <a:tint val="75000"/>
                  </a:prstClr>
                </a:solidFill>
              </a:rPr>
              <a:pPr/>
              <a:t>01/01/2020</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738864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78621A2-B687-4726-93D9-79BE1664C035}" type="datetimeFigureOut">
              <a:rPr lang="en-CA" smtClean="0">
                <a:solidFill>
                  <a:prstClr val="black">
                    <a:tint val="75000"/>
                  </a:prstClr>
                </a:solidFill>
              </a:rPr>
              <a:pPr/>
              <a:t>01/01/2020</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186702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78621A2-B687-4726-93D9-79BE1664C035}" type="datetimeFigureOut">
              <a:rPr lang="en-CA" smtClean="0">
                <a:solidFill>
                  <a:prstClr val="black">
                    <a:tint val="75000"/>
                  </a:prstClr>
                </a:solidFill>
              </a:rPr>
              <a:pPr/>
              <a:t>01/01/2020</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385088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8621A2-B687-4726-93D9-79BE1664C035}" type="datetimeFigureOut">
              <a:rPr lang="en-CA" smtClean="0">
                <a:solidFill>
                  <a:prstClr val="black">
                    <a:tint val="75000"/>
                  </a:prstClr>
                </a:solidFill>
              </a:rPr>
              <a:pPr/>
              <a:t>01/01/2020</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223228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8621A2-B687-4726-93D9-79BE1664C035}" type="datetimeFigureOut">
              <a:rPr lang="en-CA" smtClean="0">
                <a:solidFill>
                  <a:prstClr val="black">
                    <a:tint val="75000"/>
                  </a:prstClr>
                </a:solidFill>
              </a:rPr>
              <a:pPr/>
              <a:t>01/01/2020</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455727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8621A2-B687-4726-93D9-79BE1664C035}" type="datetimeFigureOut">
              <a:rPr lang="en-CA" smtClean="0">
                <a:solidFill>
                  <a:prstClr val="black">
                    <a:tint val="75000"/>
                  </a:prstClr>
                </a:solidFill>
              </a:rPr>
              <a:pPr/>
              <a:t>01/01/2020</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66418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638C50-FDE5-4DBC-A2F0-ED4D546ABFE8}" type="datetimeFigureOut">
              <a:rPr lang="en-CA" smtClean="0">
                <a:solidFill>
                  <a:prstClr val="black">
                    <a:tint val="75000"/>
                  </a:prstClr>
                </a:solidFill>
              </a:rPr>
              <a:pPr/>
              <a:t>01/01/2020</a:t>
            </a:fld>
            <a:endParaRPr lang="en-CA">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7222345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702" name="Rectangle 174"/>
          <p:cNvSpPr>
            <a:spLocks noGrp="1" noChangeArrowheads="1"/>
          </p:cNvSpPr>
          <p:nvPr>
            <p:ph type="body" idx="1"/>
          </p:nvPr>
        </p:nvSpPr>
        <p:spPr bwMode="auto">
          <a:xfrm>
            <a:off x="152400" y="990600"/>
            <a:ext cx="8839200" cy="5486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2695" name="Rectangle 167"/>
          <p:cNvSpPr>
            <a:spLocks noGrp="1" noChangeArrowheads="1"/>
          </p:cNvSpPr>
          <p:nvPr>
            <p:ph type="title"/>
          </p:nvPr>
        </p:nvSpPr>
        <p:spPr bwMode="auto">
          <a:xfrm>
            <a:off x="152400" y="152400"/>
            <a:ext cx="8839200" cy="6921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a:t>
            </a:r>
          </a:p>
        </p:txBody>
      </p:sp>
      <p:grpSp>
        <p:nvGrpSpPr>
          <p:cNvPr id="2" name="Group 13"/>
          <p:cNvGrpSpPr>
            <a:grpSpLocks/>
          </p:cNvGrpSpPr>
          <p:nvPr userDrawn="1"/>
        </p:nvGrpSpPr>
        <p:grpSpPr bwMode="auto">
          <a:xfrm>
            <a:off x="152400" y="6553199"/>
            <a:ext cx="8839200" cy="220666"/>
            <a:chOff x="-2667000" y="3792854"/>
            <a:chExt cx="8382000" cy="264800"/>
          </a:xfrm>
          <a:solidFill>
            <a:srgbClr val="558E59"/>
          </a:solidFill>
        </p:grpSpPr>
        <p:sp>
          <p:nvSpPr>
            <p:cNvPr id="9" name="Rectangle 168"/>
            <p:cNvSpPr>
              <a:spLocks noChangeArrowheads="1"/>
            </p:cNvSpPr>
            <p:nvPr/>
          </p:nvSpPr>
          <p:spPr bwMode="auto">
            <a:xfrm>
              <a:off x="-2667000" y="3792857"/>
              <a:ext cx="4696810" cy="264797"/>
            </a:xfrm>
            <a:prstGeom prst="rect">
              <a:avLst/>
            </a:prstGeom>
            <a:solidFill>
              <a:srgbClr val="0E5711"/>
            </a:solidFill>
            <a:ln w="19050">
              <a:noFill/>
              <a:miter lim="800000"/>
              <a:headEnd/>
              <a:tailEnd/>
            </a:ln>
            <a:effectLst>
              <a:outerShdw blurRad="50800" dist="12700" dir="2700000" algn="tl" rotWithShape="0">
                <a:schemeClr val="bg2">
                  <a:alpha val="80000"/>
                </a:schemeClr>
              </a:outerShdw>
            </a:effectLst>
          </p:spPr>
          <p:txBody>
            <a:bodyPr anchor="ctr"/>
            <a:lstStyle/>
            <a:p>
              <a:pPr fontAlgn="base">
                <a:spcBef>
                  <a:spcPct val="0"/>
                </a:spcBef>
                <a:spcAft>
                  <a:spcPct val="0"/>
                </a:spcAft>
                <a:defRPr/>
              </a:pPr>
              <a:r>
                <a:rPr lang="en-US" sz="900" b="1" dirty="0">
                  <a:solidFill>
                    <a:srgbClr val="FFFFFF"/>
                  </a:solidFill>
                  <a:latin typeface="Helvetica"/>
                  <a:ea typeface="Arial" pitchFamily="-1" charset="0"/>
                  <a:cs typeface="Helvetica"/>
                </a:rPr>
                <a:t>Essentials of Geology, 4th edition, by Stephen Marshak     © 2013, W. W. Norton </a:t>
              </a:r>
            </a:p>
          </p:txBody>
        </p:sp>
        <p:sp>
          <p:nvSpPr>
            <p:cNvPr id="10" name="Rectangle 168"/>
            <p:cNvSpPr>
              <a:spLocks noChangeArrowheads="1"/>
            </p:cNvSpPr>
            <p:nvPr/>
          </p:nvSpPr>
          <p:spPr bwMode="auto">
            <a:xfrm>
              <a:off x="2034327" y="3792854"/>
              <a:ext cx="3680673" cy="257175"/>
            </a:xfrm>
            <a:prstGeom prst="rect">
              <a:avLst/>
            </a:prstGeom>
            <a:solidFill>
              <a:srgbClr val="511F12"/>
            </a:solidFill>
            <a:ln w="9525">
              <a:noFill/>
              <a:miter lim="800000"/>
              <a:headEnd/>
              <a:tailEnd/>
            </a:ln>
            <a:effectLst>
              <a:outerShdw blurRad="50800" dist="12700" dir="2700000" algn="tl" rotWithShape="0">
                <a:schemeClr val="bg1">
                  <a:alpha val="80000"/>
                </a:schemeClr>
              </a:outerShdw>
            </a:effectLst>
          </p:spPr>
          <p:txBody>
            <a:bodyPr anchor="ctr"/>
            <a:lstStyle/>
            <a:p>
              <a:pPr fontAlgn="base">
                <a:spcBef>
                  <a:spcPct val="0"/>
                </a:spcBef>
                <a:spcAft>
                  <a:spcPct val="0"/>
                </a:spcAft>
                <a:defRPr/>
              </a:pPr>
              <a:r>
                <a:rPr lang="en-US" sz="900" b="1" dirty="0">
                  <a:solidFill>
                    <a:srgbClr val="FFFFFF"/>
                  </a:solidFill>
                  <a:latin typeface="Helvetica" pitchFamily="-65" charset="0"/>
                  <a:ea typeface="Arial" pitchFamily="-65" charset="0"/>
                  <a:cs typeface="Arial" pitchFamily="-65" charset="0"/>
                </a:rPr>
                <a:t>Chapter 8: A Violent Pulse: Earthquakes</a:t>
              </a:r>
            </a:p>
          </p:txBody>
        </p:sp>
      </p:grpSp>
    </p:spTree>
    <p:extLst>
      <p:ext uri="{BB962C8B-B14F-4D97-AF65-F5344CB8AC3E}">
        <p14:creationId xmlns:p14="http://schemas.microsoft.com/office/powerpoint/2010/main" val="250498020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iming>
    <p:tnLst>
      <p:par>
        <p:cTn id="1" dur="indefinite" restart="never" nodeType="tmRoot"/>
      </p:par>
    </p:tnLst>
  </p:timing>
  <p:txStyles>
    <p:titleStyle>
      <a:lvl1pPr algn="ctr" rtl="0" eaLnBrk="0" fontAlgn="base" hangingPunct="0">
        <a:spcBef>
          <a:spcPct val="0"/>
        </a:spcBef>
        <a:spcAft>
          <a:spcPct val="0"/>
        </a:spcAft>
        <a:defRPr sz="3600" b="1">
          <a:solidFill>
            <a:schemeClr val="tx1"/>
          </a:solidFill>
          <a:effectLst>
            <a:outerShdw blurRad="38100" dist="38100" dir="2700000" algn="tl">
              <a:srgbClr val="C0C0C0"/>
            </a:outerShdw>
          </a:effectLst>
          <a:latin typeface="+mj-lt"/>
          <a:ea typeface="ＭＳ Ｐゴシック" pitchFamily="34" charset="-128"/>
          <a:cs typeface="MS PGothic" pitchFamily="34" charset="-128"/>
        </a:defRPr>
      </a:lvl1pPr>
      <a:lvl2pPr algn="ctr" rtl="0" eaLnBrk="0" fontAlgn="base" hangingPunct="0">
        <a:spcBef>
          <a:spcPct val="0"/>
        </a:spcBef>
        <a:spcAft>
          <a:spcPct val="0"/>
        </a:spcAft>
        <a:defRPr sz="3600" b="1">
          <a:solidFill>
            <a:schemeClr val="tx1"/>
          </a:solidFill>
          <a:effectLst>
            <a:outerShdw blurRad="38100" dist="38100" dir="2700000" algn="tl">
              <a:srgbClr val="C0C0C0"/>
            </a:outerShdw>
          </a:effectLst>
          <a:latin typeface="Arial" charset="0"/>
          <a:ea typeface="ＭＳ Ｐゴシック" pitchFamily="34" charset="-128"/>
          <a:cs typeface="MS PGothic" pitchFamily="34" charset="-128"/>
        </a:defRPr>
      </a:lvl2pPr>
      <a:lvl3pPr algn="ctr" rtl="0" eaLnBrk="0" fontAlgn="base" hangingPunct="0">
        <a:spcBef>
          <a:spcPct val="0"/>
        </a:spcBef>
        <a:spcAft>
          <a:spcPct val="0"/>
        </a:spcAft>
        <a:defRPr sz="3600" b="1">
          <a:solidFill>
            <a:schemeClr val="tx1"/>
          </a:solidFill>
          <a:effectLst>
            <a:outerShdw blurRad="38100" dist="38100" dir="2700000" algn="tl">
              <a:srgbClr val="C0C0C0"/>
            </a:outerShdw>
          </a:effectLst>
          <a:latin typeface="Arial" charset="0"/>
          <a:ea typeface="ＭＳ Ｐゴシック" pitchFamily="34" charset="-128"/>
          <a:cs typeface="MS PGothic" pitchFamily="34" charset="-128"/>
        </a:defRPr>
      </a:lvl3pPr>
      <a:lvl4pPr algn="ctr" rtl="0" eaLnBrk="0" fontAlgn="base" hangingPunct="0">
        <a:spcBef>
          <a:spcPct val="0"/>
        </a:spcBef>
        <a:spcAft>
          <a:spcPct val="0"/>
        </a:spcAft>
        <a:defRPr sz="3600" b="1">
          <a:solidFill>
            <a:schemeClr val="tx1"/>
          </a:solidFill>
          <a:effectLst>
            <a:outerShdw blurRad="38100" dist="38100" dir="2700000" algn="tl">
              <a:srgbClr val="C0C0C0"/>
            </a:outerShdw>
          </a:effectLst>
          <a:latin typeface="Arial" charset="0"/>
          <a:ea typeface="ＭＳ Ｐゴシック" pitchFamily="34" charset="-128"/>
          <a:cs typeface="MS PGothic" pitchFamily="34" charset="-128"/>
        </a:defRPr>
      </a:lvl4pPr>
      <a:lvl5pPr algn="ctr" rtl="0" eaLnBrk="0" fontAlgn="base" hangingPunct="0">
        <a:spcBef>
          <a:spcPct val="0"/>
        </a:spcBef>
        <a:spcAft>
          <a:spcPct val="0"/>
        </a:spcAft>
        <a:defRPr sz="3600" b="1">
          <a:solidFill>
            <a:schemeClr val="tx1"/>
          </a:solidFill>
          <a:effectLst>
            <a:outerShdw blurRad="38100" dist="38100" dir="2700000" algn="tl">
              <a:srgbClr val="C0C0C0"/>
            </a:outerShdw>
          </a:effectLst>
          <a:latin typeface="Arial" charset="0"/>
          <a:ea typeface="ＭＳ Ｐゴシック" pitchFamily="34" charset="-128"/>
          <a:cs typeface="MS PGothic" pitchFamily="34" charset="-128"/>
        </a:defRPr>
      </a:lvl5pPr>
      <a:lvl6pPr marL="457200" algn="ctr" rtl="0" fontAlgn="base">
        <a:spcBef>
          <a:spcPct val="0"/>
        </a:spcBef>
        <a:spcAft>
          <a:spcPct val="0"/>
        </a:spcAft>
        <a:defRPr sz="4400" b="1">
          <a:solidFill>
            <a:schemeClr val="tx1"/>
          </a:solidFill>
          <a:effectLst>
            <a:outerShdw blurRad="38100" dist="38100" dir="2700000" algn="tl">
              <a:srgbClr val="C0C0C0"/>
            </a:outerShdw>
          </a:effectLst>
          <a:latin typeface="Arial" charset="0"/>
        </a:defRPr>
      </a:lvl6pPr>
      <a:lvl7pPr marL="914400" algn="ctr" rtl="0" fontAlgn="base">
        <a:spcBef>
          <a:spcPct val="0"/>
        </a:spcBef>
        <a:spcAft>
          <a:spcPct val="0"/>
        </a:spcAft>
        <a:defRPr sz="4400" b="1">
          <a:solidFill>
            <a:schemeClr val="tx1"/>
          </a:solidFill>
          <a:effectLst>
            <a:outerShdw blurRad="38100" dist="38100" dir="2700000" algn="tl">
              <a:srgbClr val="C0C0C0"/>
            </a:outerShdw>
          </a:effectLst>
          <a:latin typeface="Arial" charset="0"/>
        </a:defRPr>
      </a:lvl7pPr>
      <a:lvl8pPr marL="1371600" algn="ctr" rtl="0" fontAlgn="base">
        <a:spcBef>
          <a:spcPct val="0"/>
        </a:spcBef>
        <a:spcAft>
          <a:spcPct val="0"/>
        </a:spcAft>
        <a:defRPr sz="4400" b="1">
          <a:solidFill>
            <a:schemeClr val="tx1"/>
          </a:solidFill>
          <a:effectLst>
            <a:outerShdw blurRad="38100" dist="38100" dir="2700000" algn="tl">
              <a:srgbClr val="C0C0C0"/>
            </a:outerShdw>
          </a:effectLst>
          <a:latin typeface="Arial" charset="0"/>
        </a:defRPr>
      </a:lvl8pPr>
      <a:lvl9pPr marL="1828800" algn="ctr" rtl="0" fontAlgn="base">
        <a:spcBef>
          <a:spcPct val="0"/>
        </a:spcBef>
        <a:spcAft>
          <a:spcPct val="0"/>
        </a:spcAft>
        <a:defRPr sz="4400" b="1">
          <a:solidFill>
            <a:schemeClr val="tx1"/>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lr>
          <a:srgbClr val="CC6600"/>
        </a:buClr>
        <a:buSzPct val="75000"/>
        <a:buFont typeface="Webdings" panose="05030102010509060703" pitchFamily="18" charset="2"/>
        <a:buChar char="&lt;"/>
        <a:defRPr sz="2400" b="1">
          <a:solidFill>
            <a:schemeClr val="tx1"/>
          </a:solidFill>
          <a:effectLst>
            <a:outerShdw blurRad="38100" dist="38100" dir="2700000" algn="tl">
              <a:srgbClr val="C0C0C0"/>
            </a:outerShdw>
          </a:effectLst>
          <a:latin typeface="+mn-lt"/>
          <a:ea typeface="ＭＳ Ｐゴシック" pitchFamily="34" charset="-128"/>
          <a:cs typeface="MS PGothic" pitchFamily="34" charset="-128"/>
        </a:defRPr>
      </a:lvl1pPr>
      <a:lvl2pPr marL="742950" indent="-285750" algn="l" rtl="0" eaLnBrk="0" fontAlgn="base" hangingPunct="0">
        <a:spcBef>
          <a:spcPct val="20000"/>
        </a:spcBef>
        <a:spcAft>
          <a:spcPct val="0"/>
        </a:spcAft>
        <a:buClr>
          <a:srgbClr val="92D050"/>
        </a:buClr>
        <a:buSzPct val="75000"/>
        <a:buFont typeface="Webdings" panose="05030102010509060703" pitchFamily="18" charset="2"/>
        <a:buChar char="="/>
        <a:defRPr sz="2200" b="1">
          <a:solidFill>
            <a:schemeClr val="tx1"/>
          </a:solidFill>
          <a:effectLst>
            <a:outerShdw blurRad="38100" dist="38100" dir="2700000" algn="tl">
              <a:srgbClr val="C0C0C0"/>
            </a:outerShdw>
          </a:effectLst>
          <a:latin typeface="+mn-lt"/>
          <a:ea typeface="ＭＳ Ｐゴシック" pitchFamily="34" charset="-128"/>
          <a:cs typeface="MS PGothic" charset="0"/>
        </a:defRPr>
      </a:lvl2pPr>
      <a:lvl3pPr marL="1143000" indent="-228600" algn="l" rtl="0" eaLnBrk="0" fontAlgn="base" hangingPunct="0">
        <a:spcBef>
          <a:spcPct val="20000"/>
        </a:spcBef>
        <a:spcAft>
          <a:spcPct val="0"/>
        </a:spcAft>
        <a:buClr>
          <a:srgbClr val="0070C0"/>
        </a:buClr>
        <a:buFont typeface="Webdings" panose="05030102010509060703" pitchFamily="18" charset="2"/>
        <a:buChar char="4"/>
        <a:defRPr sz="2000" b="1">
          <a:solidFill>
            <a:schemeClr val="tx1"/>
          </a:solidFill>
          <a:effectLst>
            <a:outerShdw blurRad="38100" dist="38100" dir="2700000" algn="tl">
              <a:srgbClr val="C0C0C0"/>
            </a:outerShdw>
          </a:effectLst>
          <a:latin typeface="+mn-lt"/>
          <a:ea typeface="ＭＳ Ｐゴシック" pitchFamily="34" charset="-128"/>
          <a:cs typeface="MS PGothic" charset="0"/>
        </a:defRPr>
      </a:lvl3pPr>
      <a:lvl4pPr marL="1600200" indent="-228600" algn="l" rtl="0" eaLnBrk="0" fontAlgn="base" hangingPunct="0">
        <a:spcBef>
          <a:spcPct val="20000"/>
        </a:spcBef>
        <a:spcAft>
          <a:spcPct val="0"/>
        </a:spcAft>
        <a:buClr>
          <a:srgbClr val="CC3300"/>
        </a:buClr>
        <a:buSzPct val="120000"/>
        <a:buFont typeface="Webdings" panose="05030102010509060703" pitchFamily="18" charset="2"/>
        <a:buChar char="a"/>
        <a:defRPr b="1">
          <a:solidFill>
            <a:schemeClr val="tx1"/>
          </a:solidFill>
          <a:effectLst>
            <a:outerShdw blurRad="38100" dist="38100" dir="2700000" algn="tl">
              <a:srgbClr val="C0C0C0"/>
            </a:outerShdw>
          </a:effectLst>
          <a:latin typeface="+mn-lt"/>
          <a:ea typeface="ＭＳ Ｐゴシック" pitchFamily="34" charset="-128"/>
          <a:cs typeface="MS PGothic" charset="0"/>
        </a:defRPr>
      </a:lvl4pPr>
      <a:lvl5pPr marL="2057400" indent="-228600" algn="l" rtl="0" eaLnBrk="0" fontAlgn="base" hangingPunct="0">
        <a:spcBef>
          <a:spcPct val="20000"/>
        </a:spcBef>
        <a:spcAft>
          <a:spcPct val="0"/>
        </a:spcAft>
        <a:buClr>
          <a:schemeClr val="tx1"/>
        </a:buClr>
        <a:buSzPct val="125000"/>
        <a:buFont typeface="Courier New" panose="02070309020205020404" pitchFamily="49" charset="0"/>
        <a:buChar char="o"/>
        <a:defRPr sz="1600" b="1">
          <a:solidFill>
            <a:schemeClr val="tx1"/>
          </a:solidFill>
          <a:effectLst>
            <a:outerShdw blurRad="38100" dist="38100" dir="2700000" algn="tl">
              <a:srgbClr val="C0C0C0"/>
            </a:outerShdw>
          </a:effectLst>
          <a:latin typeface="+mn-lt"/>
          <a:ea typeface="ＭＳ Ｐゴシック" pitchFamily="34" charset="-128"/>
          <a:cs typeface="MS PGothic" charset="0"/>
        </a:defRPr>
      </a:lvl5pPr>
      <a:lvl6pPr marL="2514600" indent="-228600" algn="l" rtl="0" fontAlgn="base">
        <a:spcBef>
          <a:spcPct val="20000"/>
        </a:spcBef>
        <a:spcAft>
          <a:spcPct val="0"/>
        </a:spcAft>
        <a:buClr>
          <a:srgbClr val="FF6600"/>
        </a:buClr>
        <a:buSzPct val="125000"/>
        <a:buFont typeface="Webdings" pitchFamily="18" charset="2"/>
        <a:buChar char=";"/>
        <a:defRPr sz="1600" b="1">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rgbClr val="FF6600"/>
        </a:buClr>
        <a:buSzPct val="125000"/>
        <a:buFont typeface="Webdings" pitchFamily="18" charset="2"/>
        <a:buChar char=";"/>
        <a:defRPr sz="1600" b="1">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rgbClr val="FF6600"/>
        </a:buClr>
        <a:buSzPct val="125000"/>
        <a:buFont typeface="Webdings" pitchFamily="18" charset="2"/>
        <a:buChar char=";"/>
        <a:defRPr sz="1600" b="1">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rgbClr val="FF6600"/>
        </a:buClr>
        <a:buSzPct val="125000"/>
        <a:buFont typeface="Webdings" pitchFamily="18" charset="2"/>
        <a:buChar char=";"/>
        <a:defRPr sz="1600" b="1">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hadow.eas.gatech.edu/~cpaty/"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EGM96"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en.wikipedia.org/wiki/Gravity_Recovery_and_Climate_Experiment" TargetMode="External"/><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hyperlink" Target="https://en.wikipedia.org/wiki/Gravity_Recovery_and_Interior_Laboratory" TargetMode="Externa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Gravity_of_Earth"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en.wikipedia.org/wiki/File:GRAIL's_gravity_map_of_the_moon.jpg"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iris.edu/hq/inclass/lesson/imaging_earths_interior_with_seismic_waves"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eb.ics.purdue.edu/~braile/edumod/waves/Swave.htm" TargetMode="External"/><Relationship Id="rId2" Type="http://schemas.openxmlformats.org/officeDocument/2006/relationships/hyperlink" Target="http://web.ics.purdue.edu/~braile/edumod/waves/Pwave.htm"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web.ics.purdue.edu/~braile/edumod/waves/Lwave.htm" TargetMode="External"/><Relationship Id="rId2" Type="http://schemas.openxmlformats.org/officeDocument/2006/relationships/hyperlink" Target="http://web.ics.purdue.edu/~braile/edumod/waves/Rwave.htm"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quake.geo.berkeley.edu/bdsn/make_seismogram.html"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emf"/><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Visible_spectrum"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space.com/18803-viking-2.html" TargetMode="External"/><Relationship Id="rId2" Type="http://schemas.openxmlformats.org/officeDocument/2006/relationships/hyperlink" Target="https://www.nasa.gov/mission_pages/apollo/missions/apollo11.html" TargetMode="External"/><Relationship Id="rId1" Type="http://schemas.openxmlformats.org/officeDocument/2006/relationships/slideLayout" Target="../slideLayouts/slideLayout2.xml"/><Relationship Id="rId4" Type="http://schemas.openxmlformats.org/officeDocument/2006/relationships/hyperlink" Target="https://mars.nasa.gov/insight/"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google.com/moon/" TargetMode="External"/><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minsocam.org/"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Visible_spectrum"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Visible_spectrum"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Visible_spectrum"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nasa.gov/mission_pages/mars/news/mgs_plates.html" TargetMode="External"/><Relationship Id="rId1" Type="http://schemas.openxmlformats.org/officeDocument/2006/relationships/slideLayout" Target="../slideLayouts/slideLayout2.xml"/><Relationship Id="rId5" Type="http://schemas.openxmlformats.org/officeDocument/2006/relationships/hyperlink" Target="https://www.google.com/mars/" TargetMode="Externa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098637"/>
            <a:ext cx="6858000" cy="748693"/>
          </a:xfrm>
        </p:spPr>
        <p:txBody>
          <a:bodyPr>
            <a:normAutofit fontScale="90000"/>
          </a:bodyPr>
          <a:lstStyle/>
          <a:p>
            <a:r>
              <a:rPr lang="en-CA" b="1" dirty="0" smtClean="0"/>
              <a:t>Terrestrial Planets</a:t>
            </a:r>
            <a:endParaRPr lang="en-CA" b="1" dirty="0"/>
          </a:p>
        </p:txBody>
      </p:sp>
      <p:sp>
        <p:nvSpPr>
          <p:cNvPr id="3" name="Subtitle 2"/>
          <p:cNvSpPr>
            <a:spLocks noGrp="1"/>
          </p:cNvSpPr>
          <p:nvPr>
            <p:ph type="subTitle" idx="1"/>
          </p:nvPr>
        </p:nvSpPr>
        <p:spPr/>
        <p:txBody>
          <a:bodyPr>
            <a:normAutofit/>
          </a:bodyPr>
          <a:lstStyle/>
          <a:p>
            <a:r>
              <a:rPr lang="en-CA" sz="3200"/>
              <a:t>Winter </a:t>
            </a:r>
            <a:r>
              <a:rPr lang="en-CA" sz="3200" smtClean="0"/>
              <a:t>2020</a:t>
            </a:r>
            <a:endParaRPr lang="en-CA" sz="1800" dirty="0"/>
          </a:p>
          <a:p>
            <a:r>
              <a:rPr lang="en-CA" sz="1800" dirty="0"/>
              <a:t>Week </a:t>
            </a:r>
            <a:r>
              <a:rPr lang="en-CA" sz="1800" dirty="0" smtClean="0"/>
              <a:t>12</a:t>
            </a:r>
          </a:p>
          <a:p>
            <a:endParaRPr lang="en-CA" sz="1800" dirty="0"/>
          </a:p>
        </p:txBody>
      </p:sp>
      <p:sp>
        <p:nvSpPr>
          <p:cNvPr id="4" name="TextBox 3"/>
          <p:cNvSpPr txBox="1"/>
          <p:nvPr/>
        </p:nvSpPr>
        <p:spPr>
          <a:xfrm>
            <a:off x="789974" y="4980734"/>
            <a:ext cx="2821329" cy="715581"/>
          </a:xfrm>
          <a:prstGeom prst="rect">
            <a:avLst/>
          </a:prstGeom>
          <a:noFill/>
        </p:spPr>
        <p:txBody>
          <a:bodyPr wrap="square" rtlCol="0">
            <a:spAutoFit/>
          </a:bodyPr>
          <a:lstStyle/>
          <a:p>
            <a:r>
              <a:rPr lang="en-CA" sz="1350" dirty="0">
                <a:solidFill>
                  <a:prstClr val="black"/>
                </a:solidFill>
              </a:rPr>
              <a:t>Professor Olivia Jensen</a:t>
            </a:r>
          </a:p>
          <a:p>
            <a:r>
              <a:rPr lang="en-CA" sz="1350" dirty="0">
                <a:solidFill>
                  <a:prstClr val="black"/>
                </a:solidFill>
              </a:rPr>
              <a:t>Earth and Planetary Sciences</a:t>
            </a:r>
          </a:p>
          <a:p>
            <a:r>
              <a:rPr lang="en-CA" sz="1350" dirty="0">
                <a:solidFill>
                  <a:prstClr val="black"/>
                </a:solidFill>
              </a:rPr>
              <a:t>FD Adams 131C</a:t>
            </a:r>
          </a:p>
        </p:txBody>
      </p:sp>
    </p:spTree>
    <p:extLst>
      <p:ext uri="{BB962C8B-B14F-4D97-AF65-F5344CB8AC3E}">
        <p14:creationId xmlns:p14="http://schemas.microsoft.com/office/powerpoint/2010/main" val="31104667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Magnetics</a:t>
            </a:r>
            <a:endParaRPr lang="en-CA" sz="4800" b="1" dirty="0">
              <a:latin typeface="+mn-lt"/>
            </a:endParaRPr>
          </a:p>
        </p:txBody>
      </p:sp>
      <p:sp>
        <p:nvSpPr>
          <p:cNvPr id="5" name="TextBox 4"/>
          <p:cNvSpPr txBox="1"/>
          <p:nvPr/>
        </p:nvSpPr>
        <p:spPr>
          <a:xfrm>
            <a:off x="656492" y="1371600"/>
            <a:ext cx="8335108" cy="1138773"/>
          </a:xfrm>
          <a:prstGeom prst="rect">
            <a:avLst/>
          </a:prstGeom>
          <a:noFill/>
        </p:spPr>
        <p:txBody>
          <a:bodyPr wrap="square" rtlCol="0">
            <a:spAutoFit/>
          </a:bodyPr>
          <a:lstStyle/>
          <a:p>
            <a:r>
              <a:rPr lang="en-CA" sz="2400" b="1" dirty="0" smtClean="0"/>
              <a:t>On other bodies?</a:t>
            </a:r>
          </a:p>
          <a:p>
            <a:endParaRPr lang="en-CA" sz="2000" b="1" dirty="0"/>
          </a:p>
          <a:p>
            <a:r>
              <a:rPr lang="en-CA" sz="2400" b="1" i="1" dirty="0" smtClean="0"/>
              <a:t>Ganymede</a:t>
            </a:r>
            <a:r>
              <a:rPr lang="en-CA" sz="2400" dirty="0" smtClean="0"/>
              <a:t> does have an active </a:t>
            </a:r>
            <a:r>
              <a:rPr lang="en-CA" sz="2400" dirty="0" err="1" smtClean="0"/>
              <a:t>geodynamo</a:t>
            </a:r>
            <a:r>
              <a:rPr lang="en-CA" sz="2400" dirty="0" smtClean="0"/>
              <a:t> and </a:t>
            </a:r>
            <a:r>
              <a:rPr lang="en-CA" sz="2400" b="1" i="1" dirty="0" smtClean="0"/>
              <a:t>Io</a:t>
            </a:r>
            <a:r>
              <a:rPr lang="en-CA" sz="2400" dirty="0" smtClean="0"/>
              <a:t> may have one.</a:t>
            </a:r>
            <a:endParaRPr lang="en-CA" sz="2400" dirty="0"/>
          </a:p>
        </p:txBody>
      </p:sp>
      <p:pic>
        <p:nvPicPr>
          <p:cNvPr id="6" name="Picture 5"/>
          <p:cNvPicPr>
            <a:picLocks noChangeAspect="1"/>
          </p:cNvPicPr>
          <p:nvPr/>
        </p:nvPicPr>
        <p:blipFill>
          <a:blip r:embed="rId2"/>
          <a:stretch>
            <a:fillRect/>
          </a:stretch>
        </p:blipFill>
        <p:spPr>
          <a:xfrm>
            <a:off x="2186354" y="2778368"/>
            <a:ext cx="4554416" cy="2956953"/>
          </a:xfrm>
          <a:prstGeom prst="rect">
            <a:avLst/>
          </a:prstGeom>
        </p:spPr>
      </p:pic>
      <p:sp>
        <p:nvSpPr>
          <p:cNvPr id="7" name="TextBox 6"/>
          <p:cNvSpPr txBox="1"/>
          <p:nvPr/>
        </p:nvSpPr>
        <p:spPr>
          <a:xfrm>
            <a:off x="2801815" y="5779477"/>
            <a:ext cx="3788794" cy="338554"/>
          </a:xfrm>
          <a:prstGeom prst="rect">
            <a:avLst/>
          </a:prstGeom>
          <a:noFill/>
        </p:spPr>
        <p:txBody>
          <a:bodyPr wrap="none" rtlCol="0">
            <a:spAutoFit/>
          </a:bodyPr>
          <a:lstStyle/>
          <a:p>
            <a:r>
              <a:rPr lang="en-CA" sz="1600" b="1" dirty="0" smtClean="0">
                <a:hlinkClick r:id="rId3"/>
              </a:rPr>
              <a:t>Carol </a:t>
            </a:r>
            <a:r>
              <a:rPr lang="en-CA" sz="1600" b="1" dirty="0" err="1" smtClean="0">
                <a:hlinkClick r:id="rId3"/>
              </a:rPr>
              <a:t>Paty</a:t>
            </a:r>
            <a:r>
              <a:rPr lang="en-CA" sz="1600" b="1" dirty="0" smtClean="0">
                <a:hlinkClick r:id="rId3"/>
              </a:rPr>
              <a:t>, Georgia Institute of Technology</a:t>
            </a:r>
            <a:endParaRPr lang="en-CA" sz="1600" b="1" dirty="0"/>
          </a:p>
        </p:txBody>
      </p:sp>
    </p:spTree>
    <p:extLst>
      <p:ext uri="{BB962C8B-B14F-4D97-AF65-F5344CB8AC3E}">
        <p14:creationId xmlns:p14="http://schemas.microsoft.com/office/powerpoint/2010/main" val="36442869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Magnetics </a:t>
            </a:r>
            <a:endParaRPr lang="en-CA" sz="4800" b="1" dirty="0">
              <a:latin typeface="+mn-lt"/>
            </a:endParaRPr>
          </a:p>
        </p:txBody>
      </p:sp>
      <p:pic>
        <p:nvPicPr>
          <p:cNvPr id="4" name="Picture 3"/>
          <p:cNvPicPr>
            <a:picLocks noChangeAspect="1"/>
          </p:cNvPicPr>
          <p:nvPr/>
        </p:nvPicPr>
        <p:blipFill>
          <a:blip r:embed="rId2"/>
          <a:stretch>
            <a:fillRect/>
          </a:stretch>
        </p:blipFill>
        <p:spPr>
          <a:xfrm>
            <a:off x="1912327" y="2454153"/>
            <a:ext cx="5426319" cy="3925037"/>
          </a:xfrm>
          <a:prstGeom prst="rect">
            <a:avLst/>
          </a:prstGeom>
        </p:spPr>
      </p:pic>
      <p:sp>
        <p:nvSpPr>
          <p:cNvPr id="5" name="TextBox 4"/>
          <p:cNvSpPr txBox="1"/>
          <p:nvPr/>
        </p:nvSpPr>
        <p:spPr>
          <a:xfrm>
            <a:off x="984738" y="1418492"/>
            <a:ext cx="6916616" cy="1015663"/>
          </a:xfrm>
          <a:prstGeom prst="rect">
            <a:avLst/>
          </a:prstGeom>
          <a:noFill/>
        </p:spPr>
        <p:txBody>
          <a:bodyPr wrap="square" rtlCol="0">
            <a:spAutoFit/>
          </a:bodyPr>
          <a:lstStyle/>
          <a:p>
            <a:r>
              <a:rPr lang="en-CA" sz="2000" dirty="0" smtClean="0"/>
              <a:t>Crustal rocks on the Moon show weak remanence probably resulting from the original “Big Whack” or due to an ancient </a:t>
            </a:r>
            <a:r>
              <a:rPr lang="en-CA" sz="2000" dirty="0" err="1" smtClean="0"/>
              <a:t>geodynamo</a:t>
            </a:r>
            <a:r>
              <a:rPr lang="en-CA" sz="2000" dirty="0" smtClean="0"/>
              <a:t>.  </a:t>
            </a:r>
            <a:endParaRPr lang="en-CA" sz="2000" dirty="0"/>
          </a:p>
        </p:txBody>
      </p:sp>
    </p:spTree>
    <p:extLst>
      <p:ext uri="{BB962C8B-B14F-4D97-AF65-F5344CB8AC3E}">
        <p14:creationId xmlns:p14="http://schemas.microsoft.com/office/powerpoint/2010/main" val="40983592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sz="4800" b="1" dirty="0" smtClean="0">
                <a:latin typeface="+mn-lt"/>
              </a:rPr>
              <a:t>Gravity</a:t>
            </a:r>
            <a:r>
              <a:rPr lang="en-CA" dirty="0" smtClean="0"/>
              <a:t> </a:t>
            </a:r>
            <a:endParaRPr lang="en-CA" dirty="0"/>
          </a:p>
        </p:txBody>
      </p:sp>
      <p:sp>
        <p:nvSpPr>
          <p:cNvPr id="4" name="TextBox 3"/>
          <p:cNvSpPr txBox="1"/>
          <p:nvPr/>
        </p:nvSpPr>
        <p:spPr>
          <a:xfrm>
            <a:off x="656492" y="1441939"/>
            <a:ext cx="7737231" cy="1323439"/>
          </a:xfrm>
          <a:prstGeom prst="rect">
            <a:avLst/>
          </a:prstGeom>
          <a:noFill/>
        </p:spPr>
        <p:txBody>
          <a:bodyPr wrap="square" rtlCol="0">
            <a:spAutoFit/>
          </a:bodyPr>
          <a:lstStyle/>
          <a:p>
            <a:r>
              <a:rPr lang="en-CA" sz="2000" dirty="0" smtClean="0"/>
              <a:t>Satellites in close orbit around planets and moons can map the detailed gravity variations that indicates anomalous mass distributions.  The Earth’s  “geoid” maps the gravitational equipotential surface deviations… approximately “sea level”</a:t>
            </a:r>
            <a:endParaRPr lang="en-CA" sz="2000" dirty="0"/>
          </a:p>
        </p:txBody>
      </p:sp>
      <p:pic>
        <p:nvPicPr>
          <p:cNvPr id="6" name="Picture 5"/>
          <p:cNvPicPr>
            <a:picLocks noChangeAspect="1"/>
          </p:cNvPicPr>
          <p:nvPr/>
        </p:nvPicPr>
        <p:blipFill>
          <a:blip r:embed="rId2"/>
          <a:stretch>
            <a:fillRect/>
          </a:stretch>
        </p:blipFill>
        <p:spPr>
          <a:xfrm>
            <a:off x="1460256" y="2773238"/>
            <a:ext cx="6476268" cy="4084762"/>
          </a:xfrm>
          <a:prstGeom prst="rect">
            <a:avLst/>
          </a:prstGeom>
        </p:spPr>
      </p:pic>
      <p:sp>
        <p:nvSpPr>
          <p:cNvPr id="7" name="Rectangle 6"/>
          <p:cNvSpPr/>
          <p:nvPr/>
        </p:nvSpPr>
        <p:spPr>
          <a:xfrm>
            <a:off x="2978278" y="6374396"/>
            <a:ext cx="3506986" cy="369332"/>
          </a:xfrm>
          <a:prstGeom prst="rect">
            <a:avLst/>
          </a:prstGeom>
        </p:spPr>
        <p:txBody>
          <a:bodyPr wrap="none">
            <a:spAutoFit/>
          </a:bodyPr>
          <a:lstStyle/>
          <a:p>
            <a:r>
              <a:rPr lang="en-CA" b="1" dirty="0">
                <a:hlinkClick r:id="rId3"/>
              </a:rPr>
              <a:t>https://</a:t>
            </a:r>
            <a:r>
              <a:rPr lang="en-CA" sz="1600" b="1" dirty="0">
                <a:hlinkClick r:id="rId3"/>
              </a:rPr>
              <a:t>en.wikipedia.org/wiki/EGM96</a:t>
            </a:r>
            <a:endParaRPr lang="en-CA" sz="1600" b="1" dirty="0"/>
          </a:p>
        </p:txBody>
      </p:sp>
    </p:spTree>
    <p:extLst>
      <p:ext uri="{BB962C8B-B14F-4D97-AF65-F5344CB8AC3E}">
        <p14:creationId xmlns:p14="http://schemas.microsoft.com/office/powerpoint/2010/main" val="14081328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Grace and Grail</a:t>
            </a:r>
            <a:endParaRPr lang="en-CA" sz="4800" b="1" dirty="0">
              <a:latin typeface="+mn-lt"/>
            </a:endParaRPr>
          </a:p>
        </p:txBody>
      </p:sp>
      <p:sp>
        <p:nvSpPr>
          <p:cNvPr id="4" name="TextBox 3"/>
          <p:cNvSpPr txBox="1"/>
          <p:nvPr/>
        </p:nvSpPr>
        <p:spPr>
          <a:xfrm>
            <a:off x="1055077" y="1406769"/>
            <a:ext cx="7420708" cy="1015663"/>
          </a:xfrm>
          <a:prstGeom prst="rect">
            <a:avLst/>
          </a:prstGeom>
          <a:noFill/>
        </p:spPr>
        <p:txBody>
          <a:bodyPr wrap="square" rtlCol="0">
            <a:spAutoFit/>
          </a:bodyPr>
          <a:lstStyle/>
          <a:p>
            <a:r>
              <a:rPr lang="en-CA" sz="2000" b="1" dirty="0" smtClean="0"/>
              <a:t>GRACE</a:t>
            </a:r>
            <a:r>
              <a:rPr lang="en-CA" sz="2000" dirty="0" smtClean="0"/>
              <a:t> (for Earth) and </a:t>
            </a:r>
            <a:r>
              <a:rPr lang="en-CA" sz="2000" b="1" dirty="0" smtClean="0"/>
              <a:t>GRAIL</a:t>
            </a:r>
            <a:r>
              <a:rPr lang="en-CA" sz="2000" dirty="0" smtClean="0"/>
              <a:t> (for Moon) were paired satellites that measure the gradient of the gravity geopotential or geoid.  The gradient is much more sensitive to near-surface density variations.</a:t>
            </a:r>
            <a:endParaRPr lang="en-CA" sz="2000" dirty="0"/>
          </a:p>
        </p:txBody>
      </p:sp>
      <p:pic>
        <p:nvPicPr>
          <p:cNvPr id="5" name="Picture 4"/>
          <p:cNvPicPr>
            <a:picLocks noChangeAspect="1"/>
          </p:cNvPicPr>
          <p:nvPr/>
        </p:nvPicPr>
        <p:blipFill>
          <a:blip r:embed="rId2"/>
          <a:stretch>
            <a:fillRect/>
          </a:stretch>
        </p:blipFill>
        <p:spPr>
          <a:xfrm>
            <a:off x="1793631" y="2621573"/>
            <a:ext cx="5662246" cy="3822016"/>
          </a:xfrm>
          <a:prstGeom prst="rect">
            <a:avLst/>
          </a:prstGeom>
        </p:spPr>
      </p:pic>
      <p:sp>
        <p:nvSpPr>
          <p:cNvPr id="6" name="Rectangle 5"/>
          <p:cNvSpPr/>
          <p:nvPr/>
        </p:nvSpPr>
        <p:spPr>
          <a:xfrm>
            <a:off x="1418491" y="6519446"/>
            <a:ext cx="7256585" cy="338554"/>
          </a:xfrm>
          <a:prstGeom prst="rect">
            <a:avLst/>
          </a:prstGeom>
        </p:spPr>
        <p:txBody>
          <a:bodyPr wrap="square">
            <a:spAutoFit/>
          </a:bodyPr>
          <a:lstStyle/>
          <a:p>
            <a:r>
              <a:rPr lang="en-CA" sz="1600" b="1" dirty="0">
                <a:hlinkClick r:id="rId3"/>
              </a:rPr>
              <a:t>https://en.wikipedia.org/wiki/Gravity_Recovery_and_Climate_Experiment</a:t>
            </a:r>
            <a:endParaRPr lang="en-CA" sz="1600" b="1" dirty="0"/>
          </a:p>
        </p:txBody>
      </p:sp>
      <p:sp>
        <p:nvSpPr>
          <p:cNvPr id="7" name="TextBox 6"/>
          <p:cNvSpPr txBox="1"/>
          <p:nvPr/>
        </p:nvSpPr>
        <p:spPr>
          <a:xfrm>
            <a:off x="1910862" y="2754924"/>
            <a:ext cx="832792" cy="369332"/>
          </a:xfrm>
          <a:prstGeom prst="rect">
            <a:avLst/>
          </a:prstGeom>
          <a:noFill/>
        </p:spPr>
        <p:txBody>
          <a:bodyPr wrap="none" rtlCol="0">
            <a:spAutoFit/>
          </a:bodyPr>
          <a:lstStyle/>
          <a:p>
            <a:r>
              <a:rPr lang="en-CA" b="1" dirty="0" smtClean="0">
                <a:solidFill>
                  <a:srgbClr val="FF0000"/>
                </a:solidFill>
              </a:rPr>
              <a:t>GRACE</a:t>
            </a:r>
            <a:endParaRPr lang="en-CA" b="1" dirty="0">
              <a:solidFill>
                <a:srgbClr val="FF0000"/>
              </a:solidFill>
            </a:endParaRPr>
          </a:p>
        </p:txBody>
      </p:sp>
      <p:pic>
        <p:nvPicPr>
          <p:cNvPr id="8" name="Picture 7"/>
          <p:cNvPicPr>
            <a:picLocks noChangeAspect="1"/>
          </p:cNvPicPr>
          <p:nvPr/>
        </p:nvPicPr>
        <p:blipFill>
          <a:blip r:embed="rId4"/>
          <a:stretch>
            <a:fillRect/>
          </a:stretch>
        </p:blipFill>
        <p:spPr>
          <a:xfrm>
            <a:off x="1044934" y="2456756"/>
            <a:ext cx="7241789" cy="4072997"/>
          </a:xfrm>
          <a:prstGeom prst="rect">
            <a:avLst/>
          </a:prstGeom>
        </p:spPr>
      </p:pic>
      <p:sp>
        <p:nvSpPr>
          <p:cNvPr id="9" name="TextBox 8"/>
          <p:cNvSpPr txBox="1"/>
          <p:nvPr/>
        </p:nvSpPr>
        <p:spPr>
          <a:xfrm>
            <a:off x="1301262" y="2684584"/>
            <a:ext cx="760144" cy="369332"/>
          </a:xfrm>
          <a:prstGeom prst="rect">
            <a:avLst/>
          </a:prstGeom>
          <a:noFill/>
        </p:spPr>
        <p:txBody>
          <a:bodyPr wrap="none" rtlCol="0">
            <a:spAutoFit/>
          </a:bodyPr>
          <a:lstStyle/>
          <a:p>
            <a:r>
              <a:rPr lang="en-CA" b="1" dirty="0" smtClean="0">
                <a:solidFill>
                  <a:srgbClr val="FF0000"/>
                </a:solidFill>
              </a:rPr>
              <a:t>GRAIL</a:t>
            </a:r>
            <a:endParaRPr lang="en-CA" b="1" dirty="0">
              <a:solidFill>
                <a:srgbClr val="FF0000"/>
              </a:solidFill>
            </a:endParaRPr>
          </a:p>
        </p:txBody>
      </p:sp>
      <p:sp>
        <p:nvSpPr>
          <p:cNvPr id="10" name="Rectangle 9"/>
          <p:cNvSpPr/>
          <p:nvPr/>
        </p:nvSpPr>
        <p:spPr>
          <a:xfrm>
            <a:off x="1477107" y="6519446"/>
            <a:ext cx="6494585" cy="338554"/>
          </a:xfrm>
          <a:prstGeom prst="rect">
            <a:avLst/>
          </a:prstGeom>
        </p:spPr>
        <p:txBody>
          <a:bodyPr wrap="square">
            <a:spAutoFit/>
          </a:bodyPr>
          <a:lstStyle/>
          <a:p>
            <a:r>
              <a:rPr lang="en-CA" sz="1600" b="1" dirty="0">
                <a:hlinkClick r:id="rId5"/>
              </a:rPr>
              <a:t>https://en.wikipedia.org/wiki/Gravity_Recovery_and_Interior_Laboratory</a:t>
            </a:r>
            <a:endParaRPr lang="en-CA" sz="1600" b="1" dirty="0"/>
          </a:p>
        </p:txBody>
      </p:sp>
    </p:spTree>
    <p:extLst>
      <p:ext uri="{BB962C8B-B14F-4D97-AF65-F5344CB8AC3E}">
        <p14:creationId xmlns:p14="http://schemas.microsoft.com/office/powerpoint/2010/main" val="8288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sz="4800" b="1" dirty="0" smtClean="0">
                <a:latin typeface="+mn-lt"/>
              </a:rPr>
              <a:t>Gravity</a:t>
            </a:r>
            <a:r>
              <a:rPr lang="en-CA" dirty="0" smtClean="0"/>
              <a:t> </a:t>
            </a:r>
            <a:endParaRPr lang="en-CA" dirty="0"/>
          </a:p>
        </p:txBody>
      </p:sp>
      <p:sp>
        <p:nvSpPr>
          <p:cNvPr id="4" name="TextBox 3"/>
          <p:cNvSpPr txBox="1"/>
          <p:nvPr/>
        </p:nvSpPr>
        <p:spPr>
          <a:xfrm>
            <a:off x="656492" y="1441939"/>
            <a:ext cx="7737231" cy="1015663"/>
          </a:xfrm>
          <a:prstGeom prst="rect">
            <a:avLst/>
          </a:prstGeom>
          <a:noFill/>
        </p:spPr>
        <p:txBody>
          <a:bodyPr wrap="square" rtlCol="0">
            <a:spAutoFit/>
          </a:bodyPr>
          <a:lstStyle/>
          <a:p>
            <a:r>
              <a:rPr lang="en-CA" sz="2000" dirty="0" smtClean="0"/>
              <a:t>The “gradient” of the geoid determines the gravitational acceleration on the surface.  Variations in the acceleration are sensitive to crustal and shallow variations in density.  Field anomalies from data by GRACE.</a:t>
            </a:r>
            <a:endParaRPr lang="en-CA" sz="2000" dirty="0"/>
          </a:p>
        </p:txBody>
      </p:sp>
      <p:pic>
        <p:nvPicPr>
          <p:cNvPr id="3" name="Picture 2"/>
          <p:cNvPicPr>
            <a:picLocks noChangeAspect="1"/>
          </p:cNvPicPr>
          <p:nvPr/>
        </p:nvPicPr>
        <p:blipFill>
          <a:blip r:embed="rId2"/>
          <a:stretch>
            <a:fillRect/>
          </a:stretch>
        </p:blipFill>
        <p:spPr>
          <a:xfrm>
            <a:off x="1580416" y="2447192"/>
            <a:ext cx="6007400" cy="3707424"/>
          </a:xfrm>
          <a:prstGeom prst="rect">
            <a:avLst/>
          </a:prstGeom>
        </p:spPr>
      </p:pic>
      <p:sp>
        <p:nvSpPr>
          <p:cNvPr id="5" name="Rectangle 4"/>
          <p:cNvSpPr/>
          <p:nvPr/>
        </p:nvSpPr>
        <p:spPr>
          <a:xfrm>
            <a:off x="2422392" y="6327503"/>
            <a:ext cx="4250523" cy="338554"/>
          </a:xfrm>
          <a:prstGeom prst="rect">
            <a:avLst/>
          </a:prstGeom>
        </p:spPr>
        <p:txBody>
          <a:bodyPr wrap="none">
            <a:spAutoFit/>
          </a:bodyPr>
          <a:lstStyle/>
          <a:p>
            <a:r>
              <a:rPr lang="en-CA" sz="1600" b="1" dirty="0">
                <a:hlinkClick r:id="rId3"/>
              </a:rPr>
              <a:t>https://en.wikipedia.org/wiki/Gravity_of_Earth</a:t>
            </a:r>
            <a:endParaRPr lang="en-CA" sz="1600" b="1" dirty="0"/>
          </a:p>
        </p:txBody>
      </p:sp>
    </p:spTree>
    <p:extLst>
      <p:ext uri="{BB962C8B-B14F-4D97-AF65-F5344CB8AC3E}">
        <p14:creationId xmlns:p14="http://schemas.microsoft.com/office/powerpoint/2010/main" val="28300239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sz="4800" b="1" dirty="0" smtClean="0">
                <a:latin typeface="+mn-lt"/>
              </a:rPr>
              <a:t>Gravity</a:t>
            </a:r>
            <a:r>
              <a:rPr lang="en-CA" dirty="0" smtClean="0"/>
              <a:t> </a:t>
            </a:r>
            <a:endParaRPr lang="en-CA" dirty="0"/>
          </a:p>
        </p:txBody>
      </p:sp>
      <p:sp>
        <p:nvSpPr>
          <p:cNvPr id="4" name="TextBox 3"/>
          <p:cNvSpPr txBox="1"/>
          <p:nvPr/>
        </p:nvSpPr>
        <p:spPr>
          <a:xfrm>
            <a:off x="2011742" y="1451811"/>
            <a:ext cx="4954543" cy="400110"/>
          </a:xfrm>
          <a:prstGeom prst="rect">
            <a:avLst/>
          </a:prstGeom>
          <a:noFill/>
        </p:spPr>
        <p:txBody>
          <a:bodyPr wrap="square" rtlCol="0">
            <a:spAutoFit/>
          </a:bodyPr>
          <a:lstStyle/>
          <a:p>
            <a:r>
              <a:rPr lang="en-CA" sz="2000" dirty="0" smtClean="0"/>
              <a:t>Lunar gravity from the GRAIL satellite mission</a:t>
            </a:r>
            <a:endParaRPr lang="en-CA" sz="2000" dirty="0"/>
          </a:p>
        </p:txBody>
      </p:sp>
      <p:pic>
        <p:nvPicPr>
          <p:cNvPr id="6" name="Picture 5"/>
          <p:cNvPicPr>
            <a:picLocks noChangeAspect="1"/>
          </p:cNvPicPr>
          <p:nvPr/>
        </p:nvPicPr>
        <p:blipFill>
          <a:blip r:embed="rId2"/>
          <a:stretch>
            <a:fillRect/>
          </a:stretch>
        </p:blipFill>
        <p:spPr>
          <a:xfrm>
            <a:off x="1592178" y="1913021"/>
            <a:ext cx="6108032" cy="4581024"/>
          </a:xfrm>
          <a:prstGeom prst="rect">
            <a:avLst/>
          </a:prstGeom>
        </p:spPr>
      </p:pic>
      <p:sp>
        <p:nvSpPr>
          <p:cNvPr id="7" name="Rectangle 6"/>
          <p:cNvSpPr/>
          <p:nvPr/>
        </p:nvSpPr>
        <p:spPr>
          <a:xfrm>
            <a:off x="1215190" y="6519446"/>
            <a:ext cx="6954252" cy="338554"/>
          </a:xfrm>
          <a:prstGeom prst="rect">
            <a:avLst/>
          </a:prstGeom>
        </p:spPr>
        <p:txBody>
          <a:bodyPr wrap="square">
            <a:spAutoFit/>
          </a:bodyPr>
          <a:lstStyle/>
          <a:p>
            <a:r>
              <a:rPr lang="en-CA" sz="1600" b="1" dirty="0">
                <a:hlinkClick r:id="rId3"/>
              </a:rPr>
              <a:t>https://en.wikipedia.org/wiki/File:GRAIL%27s_gravity_map_of_the_moon.jpg</a:t>
            </a:r>
            <a:endParaRPr lang="en-CA" sz="1600" b="1" dirty="0"/>
          </a:p>
        </p:txBody>
      </p:sp>
    </p:spTree>
    <p:extLst>
      <p:ext uri="{BB962C8B-B14F-4D97-AF65-F5344CB8AC3E}">
        <p14:creationId xmlns:p14="http://schemas.microsoft.com/office/powerpoint/2010/main" val="30045835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CA" sz="4800" b="1" dirty="0" smtClean="0">
                <a:latin typeface="+mn-lt"/>
              </a:rPr>
              <a:t>Seismology – internal structure</a:t>
            </a:r>
            <a:endParaRPr lang="en-CA" sz="4800" b="1" dirty="0">
              <a:latin typeface="+mn-lt"/>
            </a:endParaRPr>
          </a:p>
        </p:txBody>
      </p:sp>
      <p:sp>
        <p:nvSpPr>
          <p:cNvPr id="4" name="TextBox 3"/>
          <p:cNvSpPr txBox="1"/>
          <p:nvPr/>
        </p:nvSpPr>
        <p:spPr>
          <a:xfrm>
            <a:off x="973015" y="2203938"/>
            <a:ext cx="7244861" cy="2800767"/>
          </a:xfrm>
          <a:prstGeom prst="rect">
            <a:avLst/>
          </a:prstGeom>
          <a:noFill/>
        </p:spPr>
        <p:txBody>
          <a:bodyPr wrap="square" rtlCol="0">
            <a:spAutoFit/>
          </a:bodyPr>
          <a:lstStyle/>
          <a:p>
            <a:r>
              <a:rPr lang="en-CA" sz="2000" dirty="0" smtClean="0"/>
              <a:t>On Earth, earthquakes provide us with seismic waves that penetrate throughout the body of the Earth.  We can “</a:t>
            </a:r>
            <a:r>
              <a:rPr lang="en-CA" sz="2000" dirty="0" err="1" smtClean="0"/>
              <a:t>deconvolve</a:t>
            </a:r>
            <a:r>
              <a:rPr lang="en-CA" sz="2000" dirty="0" smtClean="0"/>
              <a:t>” the </a:t>
            </a:r>
            <a:r>
              <a:rPr lang="en-CA" sz="2000" dirty="0" err="1" smtClean="0"/>
              <a:t>wavefields</a:t>
            </a:r>
            <a:r>
              <a:rPr lang="en-CA" sz="2000" dirty="0" smtClean="0"/>
              <a:t> to determine variations in the internal elastic structure of our planet.  </a:t>
            </a:r>
          </a:p>
          <a:p>
            <a:endParaRPr lang="en-CA" sz="2000" dirty="0"/>
          </a:p>
          <a:p>
            <a:r>
              <a:rPr lang="en-CA" sz="2000" dirty="0" smtClean="0"/>
              <a:t>If we were to have seismic instruments on other planets and moons that produced “quakes” like Earth, we could map their interiors too.</a:t>
            </a:r>
          </a:p>
          <a:p>
            <a:endParaRPr lang="en-CA" dirty="0"/>
          </a:p>
          <a:p>
            <a:endParaRPr lang="en-CA" dirty="0"/>
          </a:p>
        </p:txBody>
      </p:sp>
      <p:pic>
        <p:nvPicPr>
          <p:cNvPr id="5" name="Picture 4"/>
          <p:cNvPicPr>
            <a:picLocks noChangeAspect="1"/>
          </p:cNvPicPr>
          <p:nvPr/>
        </p:nvPicPr>
        <p:blipFill>
          <a:blip r:embed="rId2"/>
          <a:stretch>
            <a:fillRect/>
          </a:stretch>
        </p:blipFill>
        <p:spPr>
          <a:xfrm>
            <a:off x="508450" y="1581361"/>
            <a:ext cx="8103012" cy="4320000"/>
          </a:xfrm>
          <a:prstGeom prst="rect">
            <a:avLst/>
          </a:prstGeom>
        </p:spPr>
      </p:pic>
      <p:sp>
        <p:nvSpPr>
          <p:cNvPr id="6" name="Rectangle 5"/>
          <p:cNvSpPr/>
          <p:nvPr/>
        </p:nvSpPr>
        <p:spPr>
          <a:xfrm>
            <a:off x="914399" y="6153836"/>
            <a:ext cx="7549662" cy="338554"/>
          </a:xfrm>
          <a:prstGeom prst="rect">
            <a:avLst/>
          </a:prstGeom>
        </p:spPr>
        <p:txBody>
          <a:bodyPr wrap="square">
            <a:spAutoFit/>
          </a:bodyPr>
          <a:lstStyle/>
          <a:p>
            <a:r>
              <a:rPr lang="en-CA" sz="1600" b="1" dirty="0">
                <a:hlinkClick r:id="rId3"/>
              </a:rPr>
              <a:t>https://www.iris.edu/hq/inclass/lesson/imaging_earths_interior_with_seismic_waves</a:t>
            </a:r>
            <a:endParaRPr lang="en-CA" sz="1600" b="1" dirty="0"/>
          </a:p>
        </p:txBody>
      </p:sp>
    </p:spTree>
    <p:extLst>
      <p:ext uri="{BB962C8B-B14F-4D97-AF65-F5344CB8AC3E}">
        <p14:creationId xmlns:p14="http://schemas.microsoft.com/office/powerpoint/2010/main" val="357031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On Earthquakes</a:t>
            </a:r>
            <a:endParaRPr lang="en-CA" sz="4800" b="1" dirty="0">
              <a:latin typeface="+mn-lt"/>
            </a:endParaRPr>
          </a:p>
        </p:txBody>
      </p:sp>
      <p:sp>
        <p:nvSpPr>
          <p:cNvPr id="4" name="TextBox 3"/>
          <p:cNvSpPr txBox="1"/>
          <p:nvPr/>
        </p:nvSpPr>
        <p:spPr>
          <a:xfrm>
            <a:off x="773724" y="1664677"/>
            <a:ext cx="7901354" cy="4478149"/>
          </a:xfrm>
          <a:prstGeom prst="rect">
            <a:avLst/>
          </a:prstGeom>
          <a:noFill/>
        </p:spPr>
        <p:txBody>
          <a:bodyPr wrap="square" rtlCol="0">
            <a:spAutoFit/>
          </a:bodyPr>
          <a:lstStyle/>
          <a:p>
            <a:endParaRPr lang="en-CA" sz="2000" dirty="0" smtClean="0"/>
          </a:p>
          <a:p>
            <a:pPr>
              <a:spcAft>
                <a:spcPts val="600"/>
              </a:spcAft>
            </a:pPr>
            <a:r>
              <a:rPr lang="en-CA" sz="2000" b="1" i="1" u="sng" dirty="0" smtClean="0"/>
              <a:t>Focus</a:t>
            </a:r>
            <a:r>
              <a:rPr lang="en-CA" sz="2000" dirty="0"/>
              <a:t>: The point at which an earthquake starts to fracture </a:t>
            </a:r>
            <a:r>
              <a:rPr lang="en-CA" sz="2000" dirty="0" smtClean="0"/>
              <a:t>is </a:t>
            </a:r>
            <a:r>
              <a:rPr lang="en-CA" sz="2000" dirty="0"/>
              <a:t>called the focus.</a:t>
            </a:r>
          </a:p>
          <a:p>
            <a:pPr>
              <a:spcAft>
                <a:spcPts val="600"/>
              </a:spcAft>
            </a:pPr>
            <a:r>
              <a:rPr lang="en-CA" sz="2000" b="1" i="1" u="sng" dirty="0" smtClean="0"/>
              <a:t>Epicentre</a:t>
            </a:r>
            <a:r>
              <a:rPr lang="en-CA" sz="2000" dirty="0"/>
              <a:t>: The place on the surface directly above the focus is called the</a:t>
            </a:r>
          </a:p>
          <a:p>
            <a:pPr>
              <a:spcAft>
                <a:spcPts val="600"/>
              </a:spcAft>
            </a:pPr>
            <a:r>
              <a:rPr lang="en-CA" sz="2000" dirty="0"/>
              <a:t>earthquake’s epicentre.</a:t>
            </a:r>
          </a:p>
          <a:p>
            <a:pPr>
              <a:spcAft>
                <a:spcPts val="600"/>
              </a:spcAft>
            </a:pPr>
            <a:r>
              <a:rPr lang="en-CA" sz="2000" dirty="0" smtClean="0"/>
              <a:t> </a:t>
            </a:r>
            <a:r>
              <a:rPr lang="en-CA" sz="2000" b="1" i="1" u="sng" dirty="0"/>
              <a:t>Fault plane</a:t>
            </a:r>
            <a:r>
              <a:rPr lang="en-CA" sz="2000" dirty="0"/>
              <a:t>: The surface </a:t>
            </a:r>
            <a:r>
              <a:rPr lang="en-CA" sz="2000" dirty="0" smtClean="0"/>
              <a:t>area over </a:t>
            </a:r>
            <a:r>
              <a:rPr lang="en-CA" sz="2000" dirty="0"/>
              <a:t>which the fracture occurs is called the </a:t>
            </a:r>
            <a:r>
              <a:rPr lang="en-CA" sz="2000" dirty="0" smtClean="0"/>
              <a:t>fault plane.</a:t>
            </a:r>
          </a:p>
          <a:p>
            <a:pPr>
              <a:spcAft>
                <a:spcPts val="600"/>
              </a:spcAft>
            </a:pPr>
            <a:r>
              <a:rPr lang="en-CA" sz="2000" b="1" i="1" u="sng" dirty="0" smtClean="0"/>
              <a:t>Slip</a:t>
            </a:r>
            <a:r>
              <a:rPr lang="en-CA" sz="2000" dirty="0" smtClean="0"/>
              <a:t>:  The distance of motion of the fracture.</a:t>
            </a:r>
            <a:endParaRPr lang="en-CA" sz="2000" dirty="0"/>
          </a:p>
          <a:p>
            <a:pPr>
              <a:spcAft>
                <a:spcPts val="600"/>
              </a:spcAft>
            </a:pPr>
            <a:r>
              <a:rPr lang="en-CA" sz="2000" dirty="0" smtClean="0"/>
              <a:t> </a:t>
            </a:r>
            <a:r>
              <a:rPr lang="en-CA" sz="2000" b="1" i="1" u="sng" dirty="0"/>
              <a:t>Seismic waves</a:t>
            </a:r>
            <a:r>
              <a:rPr lang="en-CA" sz="2000" dirty="0"/>
              <a:t>: By measuring the field of seismic waves that issue from </a:t>
            </a:r>
            <a:r>
              <a:rPr lang="en-CA" sz="2000" dirty="0" smtClean="0"/>
              <a:t>an earthquake</a:t>
            </a:r>
            <a:r>
              <a:rPr lang="en-CA" sz="2000" dirty="0"/>
              <a:t>, seismologists can determine the plane of faulting, the amount </a:t>
            </a:r>
            <a:r>
              <a:rPr lang="en-CA" sz="2000" dirty="0" smtClean="0"/>
              <a:t>and direction </a:t>
            </a:r>
            <a:r>
              <a:rPr lang="en-CA" sz="2000" dirty="0"/>
              <a:t>of slip along that fault plane and the amount of energy released </a:t>
            </a:r>
            <a:r>
              <a:rPr lang="en-CA" sz="2000" dirty="0" smtClean="0"/>
              <a:t>in the </a:t>
            </a:r>
            <a:r>
              <a:rPr lang="en-CA" sz="2000" dirty="0"/>
              <a:t>event and so understand the mechanism and tectonic stresses involved </a:t>
            </a:r>
            <a:r>
              <a:rPr lang="en-CA" sz="2000" dirty="0" smtClean="0"/>
              <a:t>in precipitating </a:t>
            </a:r>
            <a:r>
              <a:rPr lang="en-CA" sz="2000" dirty="0"/>
              <a:t>an earthquake</a:t>
            </a:r>
            <a:r>
              <a:rPr lang="en-CA" sz="2000" dirty="0" smtClean="0"/>
              <a:t>.</a:t>
            </a:r>
          </a:p>
        </p:txBody>
      </p:sp>
    </p:spTree>
    <p:extLst>
      <p:ext uri="{BB962C8B-B14F-4D97-AF65-F5344CB8AC3E}">
        <p14:creationId xmlns:p14="http://schemas.microsoft.com/office/powerpoint/2010/main" val="2053986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Seismic Wave Types</a:t>
            </a:r>
            <a:endParaRPr lang="en-CA" sz="4800" b="1" dirty="0">
              <a:latin typeface="+mn-lt"/>
            </a:endParaRPr>
          </a:p>
        </p:txBody>
      </p:sp>
      <mc:AlternateContent xmlns:mc="http://schemas.openxmlformats.org/markup-compatibility/2006" xmlns:a14="http://schemas.microsoft.com/office/drawing/2010/main">
        <mc:Choice Requires="a14">
          <p:sp>
            <p:nvSpPr>
              <p:cNvPr id="4" name="TextBox 3"/>
              <p:cNvSpPr txBox="1"/>
              <p:nvPr/>
            </p:nvSpPr>
            <p:spPr>
              <a:xfrm>
                <a:off x="797169" y="1499867"/>
                <a:ext cx="7889631" cy="4650247"/>
              </a:xfrm>
              <a:prstGeom prst="rect">
                <a:avLst/>
              </a:prstGeom>
              <a:noFill/>
            </p:spPr>
            <p:txBody>
              <a:bodyPr wrap="square" rtlCol="0">
                <a:spAutoFit/>
              </a:bodyPr>
              <a:lstStyle/>
              <a:p>
                <a:pPr>
                  <a:spcAft>
                    <a:spcPts val="600"/>
                  </a:spcAft>
                </a:pPr>
                <a:r>
                  <a:rPr lang="en-CA" sz="2400" b="1" dirty="0" smtClean="0"/>
                  <a:t>Earthquakes generate several different wave fields.  </a:t>
                </a:r>
              </a:p>
              <a:p>
                <a:pPr>
                  <a:spcAft>
                    <a:spcPts val="600"/>
                  </a:spcAft>
                </a:pPr>
                <a:endParaRPr lang="en-CA" sz="2400" b="1" dirty="0" smtClean="0"/>
              </a:p>
              <a:p>
                <a:pPr marL="285750" indent="-285750">
                  <a:spcAft>
                    <a:spcPts val="600"/>
                  </a:spcAft>
                  <a:buFont typeface="Arial" panose="020B0604020202020204" pitchFamily="34" charset="0"/>
                  <a:buChar char="•"/>
                </a:pPr>
                <a:r>
                  <a:rPr lang="en-CA" sz="2000" b="1" i="1" u="sng" dirty="0" smtClean="0">
                    <a:hlinkClick r:id="rId2"/>
                  </a:rPr>
                  <a:t>P-waves</a:t>
                </a:r>
                <a:r>
                  <a:rPr lang="en-CA" sz="2000" dirty="0" smtClean="0"/>
                  <a:t> (sound waves, compressional waves):  they travel through the 3-D volume of the Earth with local speed:  </a:t>
                </a:r>
              </a:p>
              <a:p>
                <a:pPr>
                  <a:spcAft>
                    <a:spcPts val="600"/>
                  </a:spcAft>
                </a:pPr>
                <a14:m>
                  <m:oMathPara xmlns:m="http://schemas.openxmlformats.org/officeDocument/2006/math">
                    <m:oMathParaPr>
                      <m:jc m:val="centerGroup"/>
                    </m:oMathParaPr>
                    <m:oMath xmlns:m="http://schemas.openxmlformats.org/officeDocument/2006/math">
                      <m:r>
                        <a:rPr lang="en-CA" sz="2000" b="1" i="1" smtClean="0">
                          <a:latin typeface="Cambria Math" panose="02040503050406030204" pitchFamily="18" charset="0"/>
                          <a:ea typeface="Cambria Math" panose="02040503050406030204" pitchFamily="18" charset="0"/>
                        </a:rPr>
                        <m:t>𝞪</m:t>
                      </m:r>
                      <m:r>
                        <a:rPr lang="en-CA" sz="2000" b="0" i="1" smtClean="0">
                          <a:latin typeface="Cambria Math" panose="02040503050406030204" pitchFamily="18" charset="0"/>
                          <a:ea typeface="Cambria Math" panose="02040503050406030204" pitchFamily="18" charset="0"/>
                        </a:rPr>
                        <m:t> = </m:t>
                      </m:r>
                      <m:rad>
                        <m:radPr>
                          <m:degHide m:val="on"/>
                          <m:ctrlPr>
                            <a:rPr lang="en-CA" sz="2000" b="0" i="1" smtClean="0">
                              <a:latin typeface="Cambria Math" panose="02040503050406030204" pitchFamily="18" charset="0"/>
                              <a:ea typeface="Cambria Math" panose="02040503050406030204" pitchFamily="18" charset="0"/>
                            </a:rPr>
                          </m:ctrlPr>
                        </m:radPr>
                        <m:deg/>
                        <m:e>
                          <m:f>
                            <m:fPr>
                              <m:ctrlPr>
                                <a:rPr lang="en-CA" sz="2000" b="1" i="1" smtClean="0">
                                  <a:latin typeface="Cambria Math" panose="02040503050406030204" pitchFamily="18" charset="0"/>
                                  <a:ea typeface="Cambria Math" panose="02040503050406030204" pitchFamily="18" charset="0"/>
                                </a:rPr>
                              </m:ctrlPr>
                            </m:fPr>
                            <m:num>
                              <m:r>
                                <a:rPr lang="en-CA" sz="2000" b="1" i="1" smtClean="0">
                                  <a:latin typeface="Cambria Math" panose="02040503050406030204" pitchFamily="18" charset="0"/>
                                  <a:ea typeface="Cambria Math" panose="02040503050406030204" pitchFamily="18" charset="0"/>
                                </a:rPr>
                                <m:t>𝙠</m:t>
                              </m:r>
                              <m:r>
                                <a:rPr lang="en-CA" sz="2000" b="1" i="1" smtClean="0">
                                  <a:latin typeface="Cambria Math" panose="02040503050406030204" pitchFamily="18" charset="0"/>
                                  <a:ea typeface="Cambria Math" panose="02040503050406030204" pitchFamily="18" charset="0"/>
                                </a:rPr>
                                <m:t>+</m:t>
                              </m:r>
                              <m:f>
                                <m:fPr>
                                  <m:ctrlPr>
                                    <a:rPr lang="en-CA" sz="2000" b="1" i="1" smtClean="0">
                                      <a:latin typeface="Cambria Math" panose="02040503050406030204" pitchFamily="18" charset="0"/>
                                      <a:ea typeface="Cambria Math" panose="02040503050406030204" pitchFamily="18" charset="0"/>
                                    </a:rPr>
                                  </m:ctrlPr>
                                </m:fPr>
                                <m:num>
                                  <m:r>
                                    <a:rPr lang="en-CA" sz="2000" b="1" i="1" smtClean="0">
                                      <a:latin typeface="Cambria Math" panose="02040503050406030204" pitchFamily="18" charset="0"/>
                                      <a:ea typeface="Cambria Math" panose="02040503050406030204" pitchFamily="18" charset="0"/>
                                    </a:rPr>
                                    <m:t>𝟐</m:t>
                                  </m:r>
                                  <m:r>
                                    <a:rPr lang="en-CA" sz="2000" b="1" i="1" smtClean="0">
                                      <a:latin typeface="Cambria Math" panose="02040503050406030204" pitchFamily="18" charset="0"/>
                                      <a:ea typeface="Cambria Math" panose="02040503050406030204" pitchFamily="18" charset="0"/>
                                    </a:rPr>
                                    <m:t>𝝁</m:t>
                                  </m:r>
                                </m:num>
                                <m:den>
                                  <m:r>
                                    <a:rPr lang="en-CA" sz="2000" b="1" i="1" smtClean="0">
                                      <a:latin typeface="Cambria Math" panose="02040503050406030204" pitchFamily="18" charset="0"/>
                                      <a:ea typeface="Cambria Math" panose="02040503050406030204" pitchFamily="18" charset="0"/>
                                    </a:rPr>
                                    <m:t>𝟑</m:t>
                                  </m:r>
                                </m:den>
                              </m:f>
                            </m:num>
                            <m:den>
                              <m:r>
                                <a:rPr lang="en-CA" sz="2000" b="1" i="1" smtClean="0">
                                  <a:latin typeface="Cambria Math" panose="02040503050406030204" pitchFamily="18" charset="0"/>
                                  <a:ea typeface="Cambria Math" panose="02040503050406030204" pitchFamily="18" charset="0"/>
                                </a:rPr>
                                <m:t>𝝆</m:t>
                              </m:r>
                            </m:den>
                          </m:f>
                        </m:e>
                      </m:rad>
                    </m:oMath>
                  </m:oMathPara>
                </a14:m>
                <a:endParaRPr lang="en-CA" sz="2000" dirty="0" smtClean="0"/>
              </a:p>
              <a:p>
                <a:pPr marL="285750" indent="-285750">
                  <a:spcAft>
                    <a:spcPts val="600"/>
                  </a:spcAft>
                  <a:buFont typeface="Arial" panose="020B0604020202020204" pitchFamily="34" charset="0"/>
                  <a:buChar char="•"/>
                </a:pPr>
                <a:r>
                  <a:rPr lang="en-CA" sz="2000" b="1" i="1" u="sng" dirty="0" smtClean="0">
                    <a:hlinkClick r:id="rId3"/>
                  </a:rPr>
                  <a:t>S-waves</a:t>
                </a:r>
                <a:r>
                  <a:rPr lang="en-CA" sz="2000" dirty="0" smtClean="0"/>
                  <a:t> (shear waves – only in elastic solids):  They travel through the volume of Earth with local speed:</a:t>
                </a:r>
              </a:p>
              <a:p>
                <a:pPr>
                  <a:spcAft>
                    <a:spcPts val="600"/>
                  </a:spcAft>
                </a:pPr>
                <a14:m>
                  <m:oMathPara xmlns:m="http://schemas.openxmlformats.org/officeDocument/2006/math">
                    <m:oMathParaPr>
                      <m:jc m:val="centerGroup"/>
                    </m:oMathParaPr>
                    <m:oMath xmlns:m="http://schemas.openxmlformats.org/officeDocument/2006/math">
                      <m:r>
                        <a:rPr lang="en-CA" sz="2000" b="1" i="1" smtClean="0">
                          <a:latin typeface="Cambria Math" panose="02040503050406030204" pitchFamily="18" charset="0"/>
                          <a:ea typeface="Cambria Math" panose="02040503050406030204" pitchFamily="18" charset="0"/>
                        </a:rPr>
                        <m:t>𝞫</m:t>
                      </m:r>
                      <m:r>
                        <a:rPr lang="en-CA" sz="2000" b="1" i="1">
                          <a:latin typeface="Cambria Math" panose="02040503050406030204" pitchFamily="18" charset="0"/>
                          <a:ea typeface="Cambria Math" panose="02040503050406030204" pitchFamily="18" charset="0"/>
                        </a:rPr>
                        <m:t> = </m:t>
                      </m:r>
                      <m:rad>
                        <m:radPr>
                          <m:degHide m:val="on"/>
                          <m:ctrlPr>
                            <a:rPr lang="en-CA" sz="2000" b="1" i="1">
                              <a:latin typeface="Cambria Math" panose="02040503050406030204" pitchFamily="18" charset="0"/>
                              <a:ea typeface="Cambria Math" panose="02040503050406030204" pitchFamily="18" charset="0"/>
                            </a:rPr>
                          </m:ctrlPr>
                        </m:radPr>
                        <m:deg/>
                        <m:e>
                          <m:f>
                            <m:fPr>
                              <m:ctrlPr>
                                <a:rPr lang="en-CA" sz="2000" b="1" i="1">
                                  <a:latin typeface="Cambria Math" panose="02040503050406030204" pitchFamily="18" charset="0"/>
                                  <a:ea typeface="Cambria Math" panose="02040503050406030204" pitchFamily="18" charset="0"/>
                                </a:rPr>
                              </m:ctrlPr>
                            </m:fPr>
                            <m:num>
                              <m:r>
                                <a:rPr lang="en-CA" sz="2000" b="1" i="1" smtClean="0">
                                  <a:latin typeface="Cambria Math" panose="02040503050406030204" pitchFamily="18" charset="0"/>
                                  <a:ea typeface="Cambria Math" panose="02040503050406030204" pitchFamily="18" charset="0"/>
                                </a:rPr>
                                <m:t>𝝁</m:t>
                              </m:r>
                            </m:num>
                            <m:den>
                              <m:r>
                                <a:rPr lang="en-CA" sz="2000" b="1" i="1">
                                  <a:latin typeface="Cambria Math" panose="02040503050406030204" pitchFamily="18" charset="0"/>
                                  <a:ea typeface="Cambria Math" panose="02040503050406030204" pitchFamily="18" charset="0"/>
                                </a:rPr>
                                <m:t>𝝆</m:t>
                              </m:r>
                            </m:den>
                          </m:f>
                        </m:e>
                      </m:rad>
                    </m:oMath>
                  </m:oMathPara>
                </a14:m>
                <a:endParaRPr lang="en-CA" sz="2000" b="1" i="1" dirty="0" smtClean="0">
                  <a:latin typeface="Cambria Math" panose="02040503050406030204" pitchFamily="18" charset="0"/>
                  <a:ea typeface="Cambria Math" panose="02040503050406030204" pitchFamily="18" charset="0"/>
                </a:endParaRPr>
              </a:p>
              <a:p>
                <a:pPr algn="ctr">
                  <a:spcAft>
                    <a:spcPts val="600"/>
                  </a:spcAft>
                </a:pPr>
                <a14:m>
                  <m:oMath xmlns:m="http://schemas.openxmlformats.org/officeDocument/2006/math">
                    <m:r>
                      <a:rPr lang="en-CA" sz="2000" b="1" i="1">
                        <a:solidFill>
                          <a:prstClr val="black"/>
                        </a:solidFill>
                        <a:latin typeface="Cambria Math" panose="02040503050406030204" pitchFamily="18" charset="0"/>
                        <a:ea typeface="Cambria Math" panose="02040503050406030204" pitchFamily="18" charset="0"/>
                      </a:rPr>
                      <m:t>𝙠</m:t>
                    </m:r>
                  </m:oMath>
                </a14:m>
                <a:r>
                  <a:rPr lang="en-CA" sz="2000" dirty="0" smtClean="0"/>
                  <a:t>: bulk incompressibility; </a:t>
                </a:r>
                <a14:m>
                  <m:oMath xmlns:m="http://schemas.openxmlformats.org/officeDocument/2006/math">
                    <m:r>
                      <a:rPr lang="en-CA" sz="2000" b="1" i="1">
                        <a:solidFill>
                          <a:prstClr val="black"/>
                        </a:solidFill>
                        <a:latin typeface="Cambria Math" panose="02040503050406030204" pitchFamily="18" charset="0"/>
                        <a:ea typeface="Cambria Math" panose="02040503050406030204" pitchFamily="18" charset="0"/>
                      </a:rPr>
                      <m:t>𝝁</m:t>
                    </m:r>
                  </m:oMath>
                </a14:m>
                <a:r>
                  <a:rPr lang="en-CA" sz="2000" dirty="0" smtClean="0"/>
                  <a:t>: elastic rigidity; </a:t>
                </a:r>
                <a14:m>
                  <m:oMath xmlns:m="http://schemas.openxmlformats.org/officeDocument/2006/math">
                    <m:r>
                      <a:rPr lang="en-CA" sz="2000" b="1" i="1">
                        <a:solidFill>
                          <a:prstClr val="black"/>
                        </a:solidFill>
                        <a:latin typeface="Cambria Math" panose="02040503050406030204" pitchFamily="18" charset="0"/>
                        <a:ea typeface="Cambria Math" panose="02040503050406030204" pitchFamily="18" charset="0"/>
                      </a:rPr>
                      <m:t>𝝆</m:t>
                    </m:r>
                  </m:oMath>
                </a14:m>
                <a:r>
                  <a:rPr lang="en-CA" sz="2000" dirty="0" smtClean="0"/>
                  <a:t>: material density</a:t>
                </a:r>
              </a:p>
            </p:txBody>
          </p:sp>
        </mc:Choice>
        <mc:Fallback xmlns="">
          <p:sp>
            <p:nvSpPr>
              <p:cNvPr id="4" name="TextBox 3"/>
              <p:cNvSpPr txBox="1">
                <a:spLocks noRot="1" noChangeAspect="1" noMove="1" noResize="1" noEditPoints="1" noAdjustHandles="1" noChangeArrowheads="1" noChangeShapeType="1" noTextEdit="1"/>
              </p:cNvSpPr>
              <p:nvPr/>
            </p:nvSpPr>
            <p:spPr>
              <a:xfrm>
                <a:off x="797169" y="1499867"/>
                <a:ext cx="7889631" cy="4650247"/>
              </a:xfrm>
              <a:prstGeom prst="rect">
                <a:avLst/>
              </a:prstGeom>
              <a:blipFill rotWithShape="0">
                <a:blip r:embed="rId4"/>
                <a:stretch>
                  <a:fillRect l="-1236" t="-1048" b="-1442"/>
                </a:stretch>
              </a:blipFill>
            </p:spPr>
            <p:txBody>
              <a:bodyPr/>
              <a:lstStyle/>
              <a:p>
                <a:r>
                  <a:rPr lang="en-CA">
                    <a:noFill/>
                  </a:rPr>
                  <a:t> </a:t>
                </a:r>
              </a:p>
            </p:txBody>
          </p:sp>
        </mc:Fallback>
      </mc:AlternateContent>
    </p:spTree>
    <p:extLst>
      <p:ext uri="{BB962C8B-B14F-4D97-AF65-F5344CB8AC3E}">
        <p14:creationId xmlns:p14="http://schemas.microsoft.com/office/powerpoint/2010/main" val="30223870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2068" name="Rectangle 4"/>
          <p:cNvSpPr>
            <a:spLocks noGrp="1" noChangeArrowheads="1"/>
          </p:cNvSpPr>
          <p:nvPr>
            <p:ph type="title"/>
          </p:nvPr>
        </p:nvSpPr>
        <p:spPr/>
        <p:txBody>
          <a:bodyPr/>
          <a:lstStyle/>
          <a:p>
            <a:pPr>
              <a:defRPr/>
            </a:pPr>
            <a:r>
              <a:rPr lang="en-US">
                <a:ea typeface="+mj-ea"/>
                <a:cs typeface="+mj-cs"/>
              </a:rPr>
              <a:t>Seismic Waves</a:t>
            </a:r>
          </a:p>
        </p:txBody>
      </p:sp>
      <p:sp>
        <p:nvSpPr>
          <p:cNvPr id="1112069" name="Rectangle 5"/>
          <p:cNvSpPr>
            <a:spLocks noGrp="1" noChangeArrowheads="1"/>
          </p:cNvSpPr>
          <p:nvPr>
            <p:ph type="body" idx="1"/>
          </p:nvPr>
        </p:nvSpPr>
        <p:spPr/>
        <p:txBody>
          <a:bodyPr/>
          <a:lstStyle/>
          <a:p>
            <a:pPr>
              <a:defRPr/>
            </a:pPr>
            <a:r>
              <a:rPr lang="en-US" smtClean="0"/>
              <a:t>Body waves—pass through Earth’s interior.</a:t>
            </a:r>
          </a:p>
          <a:p>
            <a:pPr lvl="1">
              <a:defRPr/>
            </a:pPr>
            <a:r>
              <a:rPr lang="en-US" smtClean="0"/>
              <a:t>P-waves (primary or compressional waves).</a:t>
            </a:r>
          </a:p>
          <a:p>
            <a:pPr lvl="2">
              <a:defRPr/>
            </a:pPr>
            <a:r>
              <a:rPr lang="en-US" smtClean="0"/>
              <a:t>Waves travel by compressing and expanding material.</a:t>
            </a:r>
          </a:p>
          <a:p>
            <a:pPr lvl="2">
              <a:defRPr/>
            </a:pPr>
            <a:r>
              <a:rPr lang="en-US" smtClean="0"/>
              <a:t>Material moves back and forth parallel to wave direction. </a:t>
            </a:r>
          </a:p>
          <a:p>
            <a:pPr lvl="2">
              <a:defRPr/>
            </a:pPr>
            <a:r>
              <a:rPr lang="en-US" smtClean="0"/>
              <a:t>P-waves are the fastest.</a:t>
            </a:r>
          </a:p>
          <a:p>
            <a:pPr lvl="2">
              <a:defRPr/>
            </a:pPr>
            <a:r>
              <a:rPr lang="en-US" smtClean="0"/>
              <a:t>They travel through solids, liquids, and gases.</a:t>
            </a:r>
          </a:p>
        </p:txBody>
      </p:sp>
      <p:pic>
        <p:nvPicPr>
          <p:cNvPr id="2458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338" y="3505200"/>
            <a:ext cx="8823325" cy="29543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581" name="TextBox 5"/>
          <p:cNvSpPr txBox="1">
            <a:spLocks noChangeArrowheads="1"/>
          </p:cNvSpPr>
          <p:nvPr/>
        </p:nvSpPr>
        <p:spPr bwMode="auto">
          <a:xfrm>
            <a:off x="292100" y="6170613"/>
            <a:ext cx="635000" cy="230187"/>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900" smtClean="0">
                <a:solidFill>
                  <a:srgbClr val="000000"/>
                </a:solidFill>
              </a:rPr>
              <a:t>Fig. 8.7a</a:t>
            </a:r>
          </a:p>
        </p:txBody>
      </p:sp>
    </p:spTree>
    <p:extLst>
      <p:ext uri="{BB962C8B-B14F-4D97-AF65-F5344CB8AC3E}">
        <p14:creationId xmlns:p14="http://schemas.microsoft.com/office/powerpoint/2010/main" val="26368665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Geophysical Mapping</a:t>
            </a:r>
            <a:endParaRPr lang="en-CA" sz="4800" b="1" dirty="0">
              <a:latin typeface="+mn-lt"/>
            </a:endParaRPr>
          </a:p>
        </p:txBody>
      </p:sp>
      <p:sp>
        <p:nvSpPr>
          <p:cNvPr id="5" name="TextBox 4"/>
          <p:cNvSpPr txBox="1"/>
          <p:nvPr/>
        </p:nvSpPr>
        <p:spPr>
          <a:xfrm>
            <a:off x="844062" y="2203938"/>
            <a:ext cx="7537938" cy="3724096"/>
          </a:xfrm>
          <a:prstGeom prst="rect">
            <a:avLst/>
          </a:prstGeom>
          <a:noFill/>
        </p:spPr>
        <p:txBody>
          <a:bodyPr wrap="square" rtlCol="0">
            <a:spAutoFit/>
          </a:bodyPr>
          <a:lstStyle/>
          <a:p>
            <a:r>
              <a:rPr lang="en-CA" sz="2400" dirty="0" smtClean="0"/>
              <a:t>While direct imaging of planetary surfaces can tell us a great deal about the processes at play on a planet or moon, we have other tools to tell us even more.</a:t>
            </a:r>
          </a:p>
          <a:p>
            <a:endParaRPr lang="en-CA" sz="2400" dirty="0"/>
          </a:p>
          <a:p>
            <a:pPr marL="903288" indent="-342900">
              <a:spcAft>
                <a:spcPts val="600"/>
              </a:spcAft>
              <a:buFont typeface="Arial" panose="020B0604020202020204" pitchFamily="34" charset="0"/>
              <a:buChar char="•"/>
            </a:pPr>
            <a:r>
              <a:rPr lang="en-CA" sz="2400" dirty="0"/>
              <a:t>Spectroscopic imaging </a:t>
            </a:r>
          </a:p>
          <a:p>
            <a:pPr marL="903288" indent="-342900">
              <a:spcAft>
                <a:spcPts val="600"/>
              </a:spcAft>
              <a:buFont typeface="Arial" panose="020B0604020202020204" pitchFamily="34" charset="0"/>
              <a:buChar char="•"/>
            </a:pPr>
            <a:r>
              <a:rPr lang="en-CA" sz="2400" dirty="0" smtClean="0"/>
              <a:t>Magnetics</a:t>
            </a:r>
          </a:p>
          <a:p>
            <a:pPr marL="903288" indent="-342900">
              <a:spcAft>
                <a:spcPts val="600"/>
              </a:spcAft>
              <a:buFont typeface="Arial" panose="020B0604020202020204" pitchFamily="34" charset="0"/>
              <a:buChar char="•"/>
            </a:pPr>
            <a:r>
              <a:rPr lang="en-CA" sz="2400" dirty="0" smtClean="0"/>
              <a:t>Gravity variations</a:t>
            </a:r>
          </a:p>
          <a:p>
            <a:pPr marL="903288" indent="-342900">
              <a:spcAft>
                <a:spcPts val="600"/>
              </a:spcAft>
              <a:buFont typeface="Arial" panose="020B0604020202020204" pitchFamily="34" charset="0"/>
              <a:buChar char="•"/>
            </a:pPr>
            <a:r>
              <a:rPr lang="en-CA" sz="2400" dirty="0" smtClean="0"/>
              <a:t>Seismic imaging</a:t>
            </a:r>
          </a:p>
          <a:p>
            <a:pPr marL="903288" indent="-342900">
              <a:spcAft>
                <a:spcPts val="600"/>
              </a:spcAft>
              <a:buFont typeface="Arial" panose="020B0604020202020204" pitchFamily="34" charset="0"/>
              <a:buChar char="•"/>
            </a:pPr>
            <a:r>
              <a:rPr lang="en-CA" sz="2400" dirty="0" smtClean="0"/>
              <a:t>Crater count density</a:t>
            </a:r>
          </a:p>
        </p:txBody>
      </p:sp>
    </p:spTree>
    <p:extLst>
      <p:ext uri="{BB962C8B-B14F-4D97-AF65-F5344CB8AC3E}">
        <p14:creationId xmlns:p14="http://schemas.microsoft.com/office/powerpoint/2010/main" val="28627866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115" name="Rectangle 3"/>
          <p:cNvSpPr>
            <a:spLocks noGrp="1" noChangeArrowheads="1"/>
          </p:cNvSpPr>
          <p:nvPr>
            <p:ph type="title"/>
          </p:nvPr>
        </p:nvSpPr>
        <p:spPr/>
        <p:txBody>
          <a:bodyPr/>
          <a:lstStyle/>
          <a:p>
            <a:pPr>
              <a:defRPr/>
            </a:pPr>
            <a:r>
              <a:rPr lang="en-US">
                <a:ea typeface="+mj-ea"/>
                <a:cs typeface="+mj-cs"/>
              </a:rPr>
              <a:t>Seismic Waves</a:t>
            </a:r>
          </a:p>
        </p:txBody>
      </p:sp>
      <p:sp>
        <p:nvSpPr>
          <p:cNvPr id="1114116" name="Rectangle 4"/>
          <p:cNvSpPr>
            <a:spLocks noGrp="1" noChangeArrowheads="1"/>
          </p:cNvSpPr>
          <p:nvPr>
            <p:ph type="body" idx="1"/>
          </p:nvPr>
        </p:nvSpPr>
        <p:spPr/>
        <p:txBody>
          <a:bodyPr/>
          <a:lstStyle/>
          <a:p>
            <a:pPr>
              <a:defRPr/>
            </a:pPr>
            <a:r>
              <a:rPr lang="en-US" smtClean="0"/>
              <a:t>Body waves—pass through Earth’s interior.</a:t>
            </a:r>
          </a:p>
          <a:p>
            <a:pPr lvl="1">
              <a:defRPr/>
            </a:pPr>
            <a:r>
              <a:rPr lang="en-US" smtClean="0"/>
              <a:t>S-waves (secondary or shear waves).</a:t>
            </a:r>
          </a:p>
          <a:p>
            <a:pPr lvl="2">
              <a:defRPr/>
            </a:pPr>
            <a:r>
              <a:rPr lang="en-US" smtClean="0"/>
              <a:t>Waves travel by moving material back and forth.</a:t>
            </a:r>
          </a:p>
          <a:p>
            <a:pPr lvl="2">
              <a:defRPr/>
            </a:pPr>
            <a:r>
              <a:rPr lang="en-US" smtClean="0"/>
              <a:t>Material moves perpendicular to wave travel direction. </a:t>
            </a:r>
          </a:p>
          <a:p>
            <a:pPr lvl="2">
              <a:defRPr/>
            </a:pPr>
            <a:r>
              <a:rPr lang="en-US" smtClean="0"/>
              <a:t>S-waves are slower than P-waves.</a:t>
            </a:r>
          </a:p>
          <a:p>
            <a:pPr lvl="2">
              <a:defRPr/>
            </a:pPr>
            <a:r>
              <a:rPr lang="en-US" smtClean="0"/>
              <a:t>They travel only through solids, never liquids or gases.</a:t>
            </a:r>
          </a:p>
        </p:txBody>
      </p:sp>
      <p:pic>
        <p:nvPicPr>
          <p:cNvPr id="2560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338" y="3667125"/>
            <a:ext cx="8823325" cy="28098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05" name="TextBox 5"/>
          <p:cNvSpPr txBox="1">
            <a:spLocks noChangeArrowheads="1"/>
          </p:cNvSpPr>
          <p:nvPr/>
        </p:nvSpPr>
        <p:spPr bwMode="auto">
          <a:xfrm>
            <a:off x="292100" y="6170613"/>
            <a:ext cx="635000" cy="230187"/>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900" smtClean="0">
                <a:solidFill>
                  <a:srgbClr val="000000"/>
                </a:solidFill>
              </a:rPr>
              <a:t>Fig. 8.7b</a:t>
            </a:r>
          </a:p>
        </p:txBody>
      </p:sp>
    </p:spTree>
    <p:extLst>
      <p:ext uri="{BB962C8B-B14F-4D97-AF65-F5344CB8AC3E}">
        <p14:creationId xmlns:p14="http://schemas.microsoft.com/office/powerpoint/2010/main" val="8381744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Surface waves</a:t>
            </a:r>
            <a:endParaRPr lang="en-CA" sz="4800" b="1" dirty="0">
              <a:latin typeface="+mn-lt"/>
            </a:endParaRPr>
          </a:p>
        </p:txBody>
      </p:sp>
      <mc:AlternateContent xmlns:mc="http://schemas.openxmlformats.org/markup-compatibility/2006" xmlns:a14="http://schemas.microsoft.com/office/drawing/2010/main">
        <mc:Choice Requires="a14">
          <p:sp>
            <p:nvSpPr>
              <p:cNvPr id="4" name="TextBox 3"/>
              <p:cNvSpPr txBox="1"/>
              <p:nvPr/>
            </p:nvSpPr>
            <p:spPr>
              <a:xfrm>
                <a:off x="926123" y="1852246"/>
                <a:ext cx="7491046" cy="3447098"/>
              </a:xfrm>
              <a:prstGeom prst="rect">
                <a:avLst/>
              </a:prstGeom>
              <a:noFill/>
            </p:spPr>
            <p:txBody>
              <a:bodyPr wrap="square" rtlCol="0">
                <a:spAutoFit/>
              </a:bodyPr>
              <a:lstStyle/>
              <a:p>
                <a:r>
                  <a:rPr lang="en-CA" sz="2000" b="1" dirty="0" smtClean="0"/>
                  <a:t>Surface waves are composed of P-waves and S-waves that are confined to travelling as a boundary wave across the surface.</a:t>
                </a:r>
              </a:p>
              <a:p>
                <a:endParaRPr lang="en-CA" dirty="0"/>
              </a:p>
              <a:p>
                <a:pPr marL="342900" indent="-342900">
                  <a:buFont typeface="Arial" panose="020B0604020202020204" pitchFamily="34" charset="0"/>
                  <a:buChar char="•"/>
                </a:pPr>
                <a:r>
                  <a:rPr lang="en-CA" sz="2000" b="1" i="1" u="sng" dirty="0" smtClean="0">
                    <a:hlinkClick r:id="rId2"/>
                  </a:rPr>
                  <a:t>Rayleigh waves </a:t>
                </a:r>
                <a:r>
                  <a:rPr lang="en-CA" sz="2000" dirty="0" smtClean="0"/>
                  <a:t>(rolling waves producing up-down surface motions):  These are composed of elements of both P-waves and S-wave.  They travel with a speed that is approximately </a:t>
                </a:r>
                <a:r>
                  <a:rPr lang="en-CA" sz="2000" b="1" i="1" dirty="0" smtClean="0"/>
                  <a:t>0.9</a:t>
                </a:r>
                <a:r>
                  <a:rPr lang="en-CA" sz="2000" dirty="0" smtClean="0"/>
                  <a:t> </a:t>
                </a:r>
                <a14:m>
                  <m:oMath xmlns:m="http://schemas.openxmlformats.org/officeDocument/2006/math">
                    <m:r>
                      <a:rPr lang="en-CA" sz="2000" b="1" i="1">
                        <a:solidFill>
                          <a:prstClr val="black"/>
                        </a:solidFill>
                        <a:latin typeface="Cambria Math" panose="02040503050406030204" pitchFamily="18" charset="0"/>
                        <a:ea typeface="Cambria Math" panose="02040503050406030204" pitchFamily="18" charset="0"/>
                      </a:rPr>
                      <m:t>𝞫</m:t>
                    </m:r>
                  </m:oMath>
                </a14:m>
                <a:r>
                  <a:rPr lang="en-CA" sz="2000" dirty="0" smtClean="0"/>
                  <a:t> .</a:t>
                </a:r>
              </a:p>
              <a:p>
                <a:pPr marL="342900" indent="-342900">
                  <a:buFont typeface="Arial" panose="020B0604020202020204" pitchFamily="34" charset="0"/>
                  <a:buChar char="•"/>
                </a:pPr>
                <a:endParaRPr lang="en-CA" sz="2000" dirty="0"/>
              </a:p>
              <a:p>
                <a:pPr marL="342900" indent="-342900">
                  <a:buFont typeface="Arial" panose="020B0604020202020204" pitchFamily="34" charset="0"/>
                  <a:buChar char="•"/>
                </a:pPr>
                <a:r>
                  <a:rPr lang="en-CA" sz="2000" b="1" i="1" u="sng" dirty="0" smtClean="0">
                    <a:hlinkClick r:id="rId3"/>
                  </a:rPr>
                  <a:t>Love waves </a:t>
                </a:r>
                <a:r>
                  <a:rPr lang="en-CA" sz="2000" dirty="0" smtClean="0"/>
                  <a:t>(waves with lateral motions confined to the surface):  These are S-waves that are trapped or guided by the elastic layering of the near surface layers.  Their speeds depend strongly on their wavelengths or periods. </a:t>
                </a:r>
                <a:endParaRPr lang="en-CA" sz="2000" dirty="0"/>
              </a:p>
            </p:txBody>
          </p:sp>
        </mc:Choice>
        <mc:Fallback xmlns="">
          <p:sp>
            <p:nvSpPr>
              <p:cNvPr id="4" name="TextBox 3"/>
              <p:cNvSpPr txBox="1">
                <a:spLocks noRot="1" noChangeAspect="1" noMove="1" noResize="1" noEditPoints="1" noAdjustHandles="1" noChangeArrowheads="1" noChangeShapeType="1" noTextEdit="1"/>
              </p:cNvSpPr>
              <p:nvPr/>
            </p:nvSpPr>
            <p:spPr>
              <a:xfrm>
                <a:off x="926123" y="1852246"/>
                <a:ext cx="7491046" cy="3447098"/>
              </a:xfrm>
              <a:prstGeom prst="rect">
                <a:avLst/>
              </a:prstGeom>
              <a:blipFill rotWithShape="0">
                <a:blip r:embed="rId4"/>
                <a:stretch>
                  <a:fillRect l="-895" t="-1062" r="-325" b="-2301"/>
                </a:stretch>
              </a:blipFill>
            </p:spPr>
            <p:txBody>
              <a:bodyPr/>
              <a:lstStyle/>
              <a:p>
                <a:r>
                  <a:rPr lang="en-CA">
                    <a:noFill/>
                  </a:rPr>
                  <a:t> </a:t>
                </a:r>
              </a:p>
            </p:txBody>
          </p:sp>
        </mc:Fallback>
      </mc:AlternateContent>
    </p:spTree>
    <p:extLst>
      <p:ext uri="{BB962C8B-B14F-4D97-AF65-F5344CB8AC3E}">
        <p14:creationId xmlns:p14="http://schemas.microsoft.com/office/powerpoint/2010/main" val="7694389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65463"/>
            <a:ext cx="5029200" cy="34115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16162" name="Rectangle 2"/>
          <p:cNvSpPr>
            <a:spLocks noGrp="1" noChangeArrowheads="1"/>
          </p:cNvSpPr>
          <p:nvPr>
            <p:ph type="title"/>
          </p:nvPr>
        </p:nvSpPr>
        <p:spPr/>
        <p:txBody>
          <a:bodyPr/>
          <a:lstStyle/>
          <a:p>
            <a:pPr>
              <a:defRPr/>
            </a:pPr>
            <a:r>
              <a:rPr lang="en-US">
                <a:ea typeface="+mj-ea"/>
                <a:cs typeface="+mj-cs"/>
              </a:rPr>
              <a:t>Seismic Waves</a:t>
            </a:r>
          </a:p>
        </p:txBody>
      </p:sp>
      <p:sp>
        <p:nvSpPr>
          <p:cNvPr id="1116163" name="Rectangle 3"/>
          <p:cNvSpPr>
            <a:spLocks noGrp="1" noChangeArrowheads="1"/>
          </p:cNvSpPr>
          <p:nvPr>
            <p:ph type="body" idx="1"/>
          </p:nvPr>
        </p:nvSpPr>
        <p:spPr/>
        <p:txBody>
          <a:bodyPr/>
          <a:lstStyle/>
          <a:p>
            <a:pPr>
              <a:defRPr/>
            </a:pPr>
            <a:r>
              <a:rPr lang="en-US" dirty="0" smtClean="0"/>
              <a:t>Surface waves—travel along Earth’s exterior.</a:t>
            </a:r>
          </a:p>
          <a:p>
            <a:pPr>
              <a:defRPr/>
            </a:pPr>
            <a:r>
              <a:rPr lang="en-US" dirty="0" smtClean="0"/>
              <a:t>Surface waves are the slowest and most destructive.   </a:t>
            </a:r>
          </a:p>
          <a:p>
            <a:pPr lvl="1">
              <a:defRPr/>
            </a:pPr>
            <a:r>
              <a:rPr lang="en-US" dirty="0" smtClean="0"/>
              <a:t>LQ-waves (Love waves)</a:t>
            </a:r>
          </a:p>
          <a:p>
            <a:pPr lvl="2">
              <a:defRPr/>
            </a:pPr>
            <a:r>
              <a:rPr lang="en-US" dirty="0" smtClean="0"/>
              <a:t>S-waves that intersect the land surface.</a:t>
            </a:r>
          </a:p>
          <a:p>
            <a:pPr lvl="2">
              <a:defRPr/>
            </a:pPr>
            <a:r>
              <a:rPr lang="en-US" dirty="0" smtClean="0"/>
              <a:t>Move the ground back and forth like a writhing snake.</a:t>
            </a:r>
          </a:p>
        </p:txBody>
      </p:sp>
      <p:sp>
        <p:nvSpPr>
          <p:cNvPr id="26629" name="TextBox 5"/>
          <p:cNvSpPr txBox="1">
            <a:spLocks noChangeArrowheads="1"/>
          </p:cNvSpPr>
          <p:nvPr/>
        </p:nvSpPr>
        <p:spPr bwMode="auto">
          <a:xfrm>
            <a:off x="8293100" y="6248400"/>
            <a:ext cx="628650" cy="230188"/>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900" smtClean="0">
                <a:solidFill>
                  <a:srgbClr val="000000"/>
                </a:solidFill>
              </a:rPr>
              <a:t>Fig. 8.7c</a:t>
            </a:r>
          </a:p>
        </p:txBody>
      </p:sp>
    </p:spTree>
    <p:extLst>
      <p:ext uri="{BB962C8B-B14F-4D97-AF65-F5344CB8AC3E}">
        <p14:creationId xmlns:p14="http://schemas.microsoft.com/office/powerpoint/2010/main" val="33833407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62" name="Rectangle 2"/>
          <p:cNvSpPr>
            <a:spLocks noGrp="1" noChangeArrowheads="1"/>
          </p:cNvSpPr>
          <p:nvPr>
            <p:ph type="title"/>
          </p:nvPr>
        </p:nvSpPr>
        <p:spPr/>
        <p:txBody>
          <a:bodyPr/>
          <a:lstStyle/>
          <a:p>
            <a:pPr>
              <a:defRPr/>
            </a:pPr>
            <a:r>
              <a:rPr lang="en-US">
                <a:ea typeface="+mj-ea"/>
                <a:cs typeface="+mj-cs"/>
              </a:rPr>
              <a:t>Seismic Waves</a:t>
            </a:r>
          </a:p>
        </p:txBody>
      </p:sp>
      <p:sp>
        <p:nvSpPr>
          <p:cNvPr id="1116163" name="Rectangle 3"/>
          <p:cNvSpPr>
            <a:spLocks noGrp="1" noChangeArrowheads="1"/>
          </p:cNvSpPr>
          <p:nvPr>
            <p:ph type="body" idx="1"/>
          </p:nvPr>
        </p:nvSpPr>
        <p:spPr/>
        <p:txBody>
          <a:bodyPr/>
          <a:lstStyle/>
          <a:p>
            <a:pPr>
              <a:defRPr/>
            </a:pPr>
            <a:r>
              <a:rPr lang="en-US" dirty="0" smtClean="0"/>
              <a:t>Surface waves—travel along Earth’s exterior.   </a:t>
            </a:r>
          </a:p>
          <a:p>
            <a:pPr lvl="1">
              <a:defRPr/>
            </a:pPr>
            <a:r>
              <a:rPr lang="en-US" dirty="0" smtClean="0"/>
              <a:t>LR-waves (Rayleigh waves)</a:t>
            </a:r>
          </a:p>
          <a:p>
            <a:pPr lvl="2">
              <a:defRPr/>
            </a:pPr>
            <a:r>
              <a:rPr lang="en-US" dirty="0" smtClean="0"/>
              <a:t>P-waves that intersect the land surface.</a:t>
            </a:r>
          </a:p>
          <a:p>
            <a:pPr lvl="2">
              <a:defRPr/>
            </a:pPr>
            <a:r>
              <a:rPr lang="en-US" dirty="0" smtClean="0"/>
              <a:t>Cause the ground to ripple up and down like water.</a:t>
            </a:r>
          </a:p>
        </p:txBody>
      </p:sp>
      <p:sp>
        <p:nvSpPr>
          <p:cNvPr id="27652" name="TextBox 5"/>
          <p:cNvSpPr txBox="1">
            <a:spLocks noChangeArrowheads="1"/>
          </p:cNvSpPr>
          <p:nvPr/>
        </p:nvSpPr>
        <p:spPr bwMode="auto">
          <a:xfrm>
            <a:off x="215900" y="6248400"/>
            <a:ext cx="628650" cy="230188"/>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900" smtClean="0">
                <a:solidFill>
                  <a:srgbClr val="000000"/>
                </a:solidFill>
              </a:rPr>
              <a:t>Fig. 8.7c</a:t>
            </a:r>
          </a:p>
        </p:txBody>
      </p:sp>
      <p:grpSp>
        <p:nvGrpSpPr>
          <p:cNvPr id="27653" name="Group 9"/>
          <p:cNvGrpSpPr>
            <a:grpSpLocks/>
          </p:cNvGrpSpPr>
          <p:nvPr/>
        </p:nvGrpSpPr>
        <p:grpSpPr bwMode="auto">
          <a:xfrm>
            <a:off x="3962400" y="2916238"/>
            <a:ext cx="4876800" cy="3408362"/>
            <a:chOff x="4114800" y="3068499"/>
            <a:chExt cx="4876800" cy="3408502"/>
          </a:xfrm>
        </p:grpSpPr>
        <p:pic>
          <p:nvPicPr>
            <p:cNvPr id="27654" name="Picture 3"/>
            <p:cNvPicPr>
              <a:picLocks noChangeAspect="1" noChangeArrowheads="1"/>
            </p:cNvPicPr>
            <p:nvPr/>
          </p:nvPicPr>
          <p:blipFill>
            <a:blip r:embed="rId3">
              <a:extLst>
                <a:ext uri="{28A0092B-C50C-407E-A947-70E740481C1C}">
                  <a14:useLocalDpi xmlns:a14="http://schemas.microsoft.com/office/drawing/2010/main" val="0"/>
                </a:ext>
              </a:extLst>
            </a:blip>
            <a:srcRect b="2492"/>
            <a:stretch>
              <a:fillRect/>
            </a:stretch>
          </p:blipFill>
          <p:spPr bwMode="auto">
            <a:xfrm>
              <a:off x="4114800" y="3068499"/>
              <a:ext cx="4876800" cy="340850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4775" y="3429000"/>
              <a:ext cx="2030625" cy="990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4343400"/>
              <a:ext cx="19812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99569">
              <a:off x="7045384" y="4410603"/>
              <a:ext cx="228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708169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Magnitude scales</a:t>
            </a:r>
            <a:endParaRPr lang="en-CA" sz="4800" b="1" dirty="0">
              <a:latin typeface="+mn-lt"/>
            </a:endParaRPr>
          </a:p>
        </p:txBody>
      </p:sp>
      <mc:AlternateContent xmlns:mc="http://schemas.openxmlformats.org/markup-compatibility/2006" xmlns:a14="http://schemas.microsoft.com/office/drawing/2010/main">
        <mc:Choice Requires="a14">
          <p:sp>
            <p:nvSpPr>
              <p:cNvPr id="4" name="TextBox 3"/>
              <p:cNvSpPr txBox="1"/>
              <p:nvPr/>
            </p:nvSpPr>
            <p:spPr>
              <a:xfrm>
                <a:off x="949569" y="1570892"/>
                <a:ext cx="7491046" cy="5167248"/>
              </a:xfrm>
              <a:prstGeom prst="rect">
                <a:avLst/>
              </a:prstGeom>
              <a:noFill/>
            </p:spPr>
            <p:txBody>
              <a:bodyPr wrap="square" rtlCol="0">
                <a:spAutoFit/>
              </a:bodyPr>
              <a:lstStyle/>
              <a:p>
                <a:pPr>
                  <a:spcAft>
                    <a:spcPts val="600"/>
                  </a:spcAft>
                </a:pPr>
                <a:r>
                  <a:rPr lang="en-CA" sz="2000" dirty="0" smtClean="0">
                    <a:solidFill>
                      <a:prstClr val="black"/>
                    </a:solidFill>
                  </a:rPr>
                  <a:t>Earthquakes scale over an enormous range of sizes, from small local </a:t>
                </a:r>
                <a:r>
                  <a:rPr lang="en-CA" sz="2000" dirty="0" err="1" smtClean="0">
                    <a:solidFill>
                      <a:prstClr val="black"/>
                    </a:solidFill>
                  </a:rPr>
                  <a:t>crackings</a:t>
                </a:r>
                <a:r>
                  <a:rPr lang="en-CA" sz="2000" dirty="0" smtClean="0">
                    <a:solidFill>
                      <a:prstClr val="black"/>
                    </a:solidFill>
                  </a:rPr>
                  <a:t> to the great megathrust events.    Magnitude scales describe the “size”, the source-energy release of an earthquake.</a:t>
                </a:r>
              </a:p>
              <a:p>
                <a:pPr>
                  <a:spcAft>
                    <a:spcPts val="600"/>
                  </a:spcAft>
                </a:pPr>
                <a:endParaRPr lang="en-CA" sz="2000" dirty="0">
                  <a:solidFill>
                    <a:prstClr val="black"/>
                  </a:solidFill>
                </a:endParaRPr>
              </a:p>
              <a:p>
                <a:pPr>
                  <a:spcAft>
                    <a:spcPts val="600"/>
                  </a:spcAft>
                </a:pPr>
                <a:r>
                  <a:rPr lang="en-CA" sz="2000" b="1" i="1" u="sng" dirty="0" smtClean="0">
                    <a:solidFill>
                      <a:prstClr val="black"/>
                    </a:solidFill>
                  </a:rPr>
                  <a:t>Seismic moment</a:t>
                </a:r>
                <a:r>
                  <a:rPr lang="en-CA" sz="2000" dirty="0" smtClean="0">
                    <a:solidFill>
                      <a:prstClr val="black"/>
                    </a:solidFill>
                  </a:rPr>
                  <a:t>:  A simple model of an earthquake in which a slip </a:t>
                </a:r>
                <a14:m>
                  <m:oMath xmlns:m="http://schemas.openxmlformats.org/officeDocument/2006/math">
                    <m:r>
                      <a:rPr lang="en-CA" sz="2000" b="1" i="1" smtClean="0">
                        <a:solidFill>
                          <a:prstClr val="black"/>
                        </a:solidFill>
                        <a:latin typeface="Cambria Math" panose="02040503050406030204" pitchFamily="18" charset="0"/>
                      </a:rPr>
                      <m:t>𝒔</m:t>
                    </m:r>
                  </m:oMath>
                </a14:m>
                <a:r>
                  <a:rPr lang="en-CA" sz="2000" dirty="0" smtClean="0">
                    <a:solidFill>
                      <a:prstClr val="black"/>
                    </a:solidFill>
                  </a:rPr>
                  <a:t> occurs over a fault plane surface </a:t>
                </a:r>
                <a14:m>
                  <m:oMath xmlns:m="http://schemas.openxmlformats.org/officeDocument/2006/math">
                    <m:r>
                      <a:rPr lang="en-CA" sz="2000" b="1" i="1" smtClean="0">
                        <a:solidFill>
                          <a:prstClr val="black"/>
                        </a:solidFill>
                        <a:latin typeface="Cambria Math" panose="02040503050406030204" pitchFamily="18" charset="0"/>
                      </a:rPr>
                      <m:t>𝑨</m:t>
                    </m:r>
                    <m:r>
                      <a:rPr lang="en-CA" sz="2000" b="0" i="1" smtClean="0">
                        <a:solidFill>
                          <a:prstClr val="black"/>
                        </a:solidFill>
                        <a:latin typeface="Cambria Math" panose="02040503050406030204" pitchFamily="18" charset="0"/>
                      </a:rPr>
                      <m:t> </m:t>
                    </m:r>
                  </m:oMath>
                </a14:m>
                <a:r>
                  <a:rPr lang="en-CA" sz="2000" dirty="0" smtClean="0">
                    <a:solidFill>
                      <a:prstClr val="black"/>
                    </a:solidFill>
                  </a:rPr>
                  <a:t> under frictional resistance  </a:t>
                </a:r>
                <a14:m>
                  <m:oMath xmlns:m="http://schemas.openxmlformats.org/officeDocument/2006/math">
                    <m:r>
                      <a:rPr lang="en-CA" sz="2000" b="1" i="1" smtClean="0">
                        <a:solidFill>
                          <a:prstClr val="black"/>
                        </a:solidFill>
                        <a:latin typeface="Cambria Math" panose="02040503050406030204" pitchFamily="18" charset="0"/>
                      </a:rPr>
                      <m:t>𝝁</m:t>
                    </m:r>
                  </m:oMath>
                </a14:m>
                <a:r>
                  <a:rPr lang="en-CA" sz="2000" dirty="0" smtClean="0">
                    <a:solidFill>
                      <a:prstClr val="black"/>
                    </a:solidFill>
                  </a:rPr>
                  <a:t> determines the seismic moment:</a:t>
                </a:r>
              </a:p>
              <a:p>
                <a:pPr algn="ctr">
                  <a:spcAft>
                    <a:spcPts val="600"/>
                  </a:spcAft>
                </a:pPr>
                <a14:m>
                  <m:oMath xmlns:m="http://schemas.openxmlformats.org/officeDocument/2006/math">
                    <m:sSub>
                      <m:sSubPr>
                        <m:ctrlPr>
                          <a:rPr lang="en-CA" sz="2200" b="1" i="1" smtClean="0">
                            <a:solidFill>
                              <a:prstClr val="black"/>
                            </a:solidFill>
                            <a:latin typeface="Cambria Math" panose="02040503050406030204" pitchFamily="18" charset="0"/>
                          </a:rPr>
                        </m:ctrlPr>
                      </m:sSubPr>
                      <m:e>
                        <m:r>
                          <a:rPr lang="en-CA" sz="2200" b="1" i="1" smtClean="0">
                            <a:solidFill>
                              <a:prstClr val="black"/>
                            </a:solidFill>
                            <a:latin typeface="Cambria Math" panose="02040503050406030204" pitchFamily="18" charset="0"/>
                          </a:rPr>
                          <m:t>𝑴</m:t>
                        </m:r>
                      </m:e>
                      <m:sub>
                        <m:r>
                          <a:rPr lang="en-CA" sz="2200" b="1" i="1" smtClean="0">
                            <a:solidFill>
                              <a:prstClr val="black"/>
                            </a:solidFill>
                            <a:latin typeface="Cambria Math" panose="02040503050406030204" pitchFamily="18" charset="0"/>
                          </a:rPr>
                          <m:t>𝟎</m:t>
                        </m:r>
                        <m:r>
                          <a:rPr lang="en-CA" sz="2200" b="1" i="1" smtClean="0">
                            <a:solidFill>
                              <a:prstClr val="black"/>
                            </a:solidFill>
                            <a:latin typeface="Cambria Math" panose="02040503050406030204" pitchFamily="18" charset="0"/>
                          </a:rPr>
                          <m:t> </m:t>
                        </m:r>
                      </m:sub>
                    </m:sSub>
                  </m:oMath>
                </a14:m>
                <a:r>
                  <a:rPr lang="en-CA" sz="2200" b="1" i="1" dirty="0" smtClean="0">
                    <a:solidFill>
                      <a:prstClr val="black"/>
                    </a:solidFill>
                  </a:rPr>
                  <a:t>= </a:t>
                </a:r>
                <a14:m>
                  <m:oMath xmlns:m="http://schemas.openxmlformats.org/officeDocument/2006/math">
                    <m:r>
                      <a:rPr lang="en-CA" sz="2200" b="1" i="1" smtClean="0">
                        <a:solidFill>
                          <a:prstClr val="black"/>
                        </a:solidFill>
                        <a:latin typeface="Cambria Math" panose="02040503050406030204" pitchFamily="18" charset="0"/>
                        <a:ea typeface="Cambria Math" panose="02040503050406030204" pitchFamily="18" charset="0"/>
                      </a:rPr>
                      <m:t>𝝁</m:t>
                    </m:r>
                    <m:r>
                      <a:rPr lang="en-CA" sz="2200" b="1" i="1" smtClean="0">
                        <a:solidFill>
                          <a:prstClr val="black"/>
                        </a:solidFill>
                        <a:latin typeface="Cambria Math" panose="02040503050406030204" pitchFamily="18" charset="0"/>
                        <a:ea typeface="Cambria Math" panose="02040503050406030204" pitchFamily="18" charset="0"/>
                      </a:rPr>
                      <m:t>∙</m:t>
                    </m:r>
                    <m:r>
                      <a:rPr lang="en-CA" sz="2200" b="1" i="1">
                        <a:solidFill>
                          <a:prstClr val="black"/>
                        </a:solidFill>
                        <a:latin typeface="Cambria Math" panose="02040503050406030204" pitchFamily="18" charset="0"/>
                      </a:rPr>
                      <m:t>𝒔</m:t>
                    </m:r>
                    <m:r>
                      <a:rPr lang="en-CA" sz="2200" b="1" i="1" smtClean="0">
                        <a:solidFill>
                          <a:prstClr val="black"/>
                        </a:solidFill>
                        <a:latin typeface="Cambria Math" panose="02040503050406030204" pitchFamily="18" charset="0"/>
                      </a:rPr>
                      <m:t>∙</m:t>
                    </m:r>
                    <m:r>
                      <a:rPr lang="en-CA" sz="2200" b="1" i="1">
                        <a:solidFill>
                          <a:prstClr val="black"/>
                        </a:solidFill>
                        <a:latin typeface="Cambria Math" panose="02040503050406030204" pitchFamily="18" charset="0"/>
                      </a:rPr>
                      <m:t>𝑨</m:t>
                    </m:r>
                  </m:oMath>
                </a14:m>
                <a:r>
                  <a:rPr lang="en-CA" sz="2200" b="1" i="1" dirty="0" smtClean="0">
                    <a:solidFill>
                      <a:prstClr val="black"/>
                    </a:solidFill>
                  </a:rPr>
                  <a:t>  </a:t>
                </a:r>
              </a:p>
              <a:p>
                <a:pPr>
                  <a:spcAft>
                    <a:spcPts val="600"/>
                  </a:spcAft>
                </a:pPr>
                <a:r>
                  <a:rPr lang="en-CA" sz="2000" b="1" i="1" u="sng" dirty="0" smtClean="0">
                    <a:solidFill>
                      <a:prstClr val="black"/>
                    </a:solidFill>
                  </a:rPr>
                  <a:t>Moment magnitude scale</a:t>
                </a:r>
                <a:r>
                  <a:rPr lang="en-CA" sz="2000" dirty="0" smtClean="0">
                    <a:solidFill>
                      <a:prstClr val="black"/>
                    </a:solidFill>
                  </a:rPr>
                  <a:t>: If we calculate </a:t>
                </a:r>
                <a14:m>
                  <m:oMath xmlns:m="http://schemas.openxmlformats.org/officeDocument/2006/math">
                    <m:sSub>
                      <m:sSubPr>
                        <m:ctrlPr>
                          <a:rPr lang="en-CA" sz="2000" b="1" i="1">
                            <a:solidFill>
                              <a:prstClr val="black"/>
                            </a:solidFill>
                            <a:latin typeface="Cambria Math" panose="02040503050406030204" pitchFamily="18" charset="0"/>
                          </a:rPr>
                        </m:ctrlPr>
                      </m:sSubPr>
                      <m:e>
                        <m:r>
                          <a:rPr lang="en-CA" sz="2000" b="1" i="1">
                            <a:solidFill>
                              <a:prstClr val="black"/>
                            </a:solidFill>
                            <a:latin typeface="Cambria Math" panose="02040503050406030204" pitchFamily="18" charset="0"/>
                          </a:rPr>
                          <m:t>𝑴</m:t>
                        </m:r>
                      </m:e>
                      <m:sub>
                        <m:r>
                          <a:rPr lang="en-CA" sz="2000" b="1" i="1">
                            <a:solidFill>
                              <a:prstClr val="black"/>
                            </a:solidFill>
                            <a:latin typeface="Cambria Math" panose="02040503050406030204" pitchFamily="18" charset="0"/>
                          </a:rPr>
                          <m:t>𝟎</m:t>
                        </m:r>
                        <m:r>
                          <a:rPr lang="en-CA" sz="2000" b="1" i="1">
                            <a:solidFill>
                              <a:prstClr val="black"/>
                            </a:solidFill>
                            <a:latin typeface="Cambria Math" panose="02040503050406030204" pitchFamily="18" charset="0"/>
                          </a:rPr>
                          <m:t> </m:t>
                        </m:r>
                      </m:sub>
                    </m:sSub>
                  </m:oMath>
                </a14:m>
                <a:r>
                  <a:rPr lang="en-CA" sz="2000" dirty="0" smtClean="0">
                    <a:solidFill>
                      <a:prstClr val="black"/>
                    </a:solidFill>
                  </a:rPr>
                  <a:t>using </a:t>
                </a:r>
                <a:r>
                  <a:rPr lang="en-CA" sz="2000" b="1" dirty="0" smtClean="0">
                    <a:solidFill>
                      <a:prstClr val="black"/>
                    </a:solidFill>
                  </a:rPr>
                  <a:t>SI units </a:t>
                </a:r>
                <a:r>
                  <a:rPr lang="en-CA" sz="2000" dirty="0" smtClean="0">
                    <a:solidFill>
                      <a:prstClr val="black"/>
                    </a:solidFill>
                  </a:rPr>
                  <a:t>(i.e., in newton-metre), we determine the moment magnitude based on the “</a:t>
                </a:r>
                <a:r>
                  <a:rPr lang="en-CA" sz="2000" b="1" i="1" dirty="0" smtClean="0">
                    <a:solidFill>
                      <a:prstClr val="black"/>
                    </a:solidFill>
                  </a:rPr>
                  <a:t>number</a:t>
                </a:r>
                <a:r>
                  <a:rPr lang="en-CA" sz="2000" dirty="0" smtClean="0">
                    <a:solidFill>
                      <a:prstClr val="black"/>
                    </a:solidFill>
                  </a:rPr>
                  <a:t>” result of that calculation:</a:t>
                </a:r>
              </a:p>
              <a:p>
                <a:pPr algn="ctr">
                  <a:spcAft>
                    <a:spcPts val="600"/>
                  </a:spcAft>
                </a:pPr>
                <a14:m>
                  <m:oMath xmlns:m="http://schemas.openxmlformats.org/officeDocument/2006/math">
                    <m:sSub>
                      <m:sSubPr>
                        <m:ctrlPr>
                          <a:rPr lang="en-CA" sz="2200" b="1" i="1" smtClean="0">
                            <a:solidFill>
                              <a:prstClr val="black"/>
                            </a:solidFill>
                            <a:latin typeface="Cambria Math" panose="02040503050406030204" pitchFamily="18" charset="0"/>
                            <a:ea typeface="Cambria Math" panose="02040503050406030204" pitchFamily="18" charset="0"/>
                          </a:rPr>
                        </m:ctrlPr>
                      </m:sSubPr>
                      <m:e>
                        <m:r>
                          <a:rPr lang="en-CA" sz="2200" b="1" i="1" smtClean="0">
                            <a:solidFill>
                              <a:prstClr val="black"/>
                            </a:solidFill>
                            <a:latin typeface="Cambria Math" panose="02040503050406030204" pitchFamily="18" charset="0"/>
                            <a:ea typeface="Cambria Math" panose="02040503050406030204" pitchFamily="18" charset="0"/>
                          </a:rPr>
                          <m:t>𝑴</m:t>
                        </m:r>
                      </m:e>
                      <m:sub>
                        <m:r>
                          <a:rPr lang="en-CA" sz="2200" b="1" i="1" smtClean="0">
                            <a:solidFill>
                              <a:prstClr val="black"/>
                            </a:solidFill>
                            <a:latin typeface="Cambria Math" panose="02040503050406030204" pitchFamily="18" charset="0"/>
                            <a:ea typeface="Cambria Math" panose="02040503050406030204" pitchFamily="18" charset="0"/>
                          </a:rPr>
                          <m:t>𝒘</m:t>
                        </m:r>
                        <m:r>
                          <a:rPr lang="en-CA" sz="2200" b="1" i="1" smtClean="0">
                            <a:solidFill>
                              <a:prstClr val="black"/>
                            </a:solidFill>
                            <a:latin typeface="Cambria Math" panose="02040503050406030204" pitchFamily="18" charset="0"/>
                            <a:ea typeface="Cambria Math" panose="02040503050406030204" pitchFamily="18" charset="0"/>
                          </a:rPr>
                          <m:t> </m:t>
                        </m:r>
                      </m:sub>
                    </m:sSub>
                    <m:r>
                      <a:rPr lang="en-CA" sz="2200" b="1" i="1" smtClean="0">
                        <a:solidFill>
                          <a:prstClr val="black"/>
                        </a:solidFill>
                        <a:latin typeface="Cambria Math" panose="02040503050406030204" pitchFamily="18" charset="0"/>
                        <a:ea typeface="Cambria Math" panose="02040503050406030204" pitchFamily="18" charset="0"/>
                      </a:rPr>
                      <m:t>=</m:t>
                    </m:r>
                    <m:f>
                      <m:fPr>
                        <m:ctrlPr>
                          <a:rPr lang="en-CA" sz="2200" b="1" i="1" smtClean="0">
                            <a:solidFill>
                              <a:prstClr val="black"/>
                            </a:solidFill>
                            <a:latin typeface="Cambria Math" panose="02040503050406030204" pitchFamily="18" charset="0"/>
                            <a:ea typeface="Cambria Math" panose="02040503050406030204" pitchFamily="18" charset="0"/>
                          </a:rPr>
                        </m:ctrlPr>
                      </m:fPr>
                      <m:num>
                        <m:r>
                          <a:rPr lang="en-CA" sz="2200" b="1" i="1" smtClean="0">
                            <a:solidFill>
                              <a:prstClr val="black"/>
                            </a:solidFill>
                            <a:latin typeface="Cambria Math" panose="02040503050406030204" pitchFamily="18" charset="0"/>
                            <a:ea typeface="Cambria Math" panose="02040503050406030204" pitchFamily="18" charset="0"/>
                          </a:rPr>
                          <m:t>𝟐</m:t>
                        </m:r>
                      </m:num>
                      <m:den>
                        <m:r>
                          <a:rPr lang="en-CA" sz="2200" b="1" i="1" smtClean="0">
                            <a:solidFill>
                              <a:prstClr val="black"/>
                            </a:solidFill>
                            <a:latin typeface="Cambria Math" panose="02040503050406030204" pitchFamily="18" charset="0"/>
                            <a:ea typeface="Cambria Math" panose="02040503050406030204" pitchFamily="18" charset="0"/>
                          </a:rPr>
                          <m:t>𝟑</m:t>
                        </m:r>
                      </m:den>
                    </m:f>
                    <m:r>
                      <a:rPr lang="en-CA" sz="2200" b="1" i="1" smtClean="0">
                        <a:solidFill>
                          <a:prstClr val="black"/>
                        </a:solidFill>
                        <a:latin typeface="Cambria Math" panose="02040503050406030204" pitchFamily="18" charset="0"/>
                        <a:ea typeface="Cambria Math" panose="02040503050406030204" pitchFamily="18" charset="0"/>
                      </a:rPr>
                      <m:t> </m:t>
                    </m:r>
                    <m:func>
                      <m:funcPr>
                        <m:ctrlPr>
                          <a:rPr lang="en-CA" sz="2200" b="1" i="1" smtClean="0">
                            <a:solidFill>
                              <a:prstClr val="black"/>
                            </a:solidFill>
                            <a:latin typeface="Cambria Math" panose="02040503050406030204" pitchFamily="18" charset="0"/>
                            <a:ea typeface="Cambria Math" panose="02040503050406030204" pitchFamily="18" charset="0"/>
                          </a:rPr>
                        </m:ctrlPr>
                      </m:funcPr>
                      <m:fName>
                        <m:sSub>
                          <m:sSubPr>
                            <m:ctrlPr>
                              <a:rPr lang="en-CA" sz="2200" b="1" i="1" smtClean="0">
                                <a:solidFill>
                                  <a:prstClr val="black"/>
                                </a:solidFill>
                                <a:latin typeface="Cambria Math" panose="02040503050406030204" pitchFamily="18" charset="0"/>
                                <a:ea typeface="Cambria Math" panose="02040503050406030204" pitchFamily="18" charset="0"/>
                              </a:rPr>
                            </m:ctrlPr>
                          </m:sSubPr>
                          <m:e>
                            <m:r>
                              <a:rPr lang="en-CA" sz="2200" b="1" i="1" smtClean="0">
                                <a:solidFill>
                                  <a:prstClr val="black"/>
                                </a:solidFill>
                                <a:latin typeface="Cambria Math" panose="02040503050406030204" pitchFamily="18" charset="0"/>
                                <a:ea typeface="Cambria Math" panose="02040503050406030204" pitchFamily="18" charset="0"/>
                              </a:rPr>
                              <m:t>𝒍𝒐𝒈</m:t>
                            </m:r>
                          </m:e>
                          <m:sub>
                            <m:r>
                              <a:rPr lang="en-CA" sz="2200" b="1" i="1" smtClean="0">
                                <a:solidFill>
                                  <a:prstClr val="black"/>
                                </a:solidFill>
                                <a:latin typeface="Cambria Math" panose="02040503050406030204" pitchFamily="18" charset="0"/>
                                <a:ea typeface="Cambria Math" panose="02040503050406030204" pitchFamily="18" charset="0"/>
                              </a:rPr>
                              <m:t>𝟏𝟎</m:t>
                            </m:r>
                          </m:sub>
                        </m:sSub>
                      </m:fName>
                      <m:e>
                        <m:sSub>
                          <m:sSubPr>
                            <m:ctrlPr>
                              <a:rPr lang="en-CA" sz="2200" b="1" i="1">
                                <a:solidFill>
                                  <a:prstClr val="black"/>
                                </a:solidFill>
                                <a:latin typeface="Cambria Math" panose="02040503050406030204" pitchFamily="18" charset="0"/>
                                <a:ea typeface="Cambria Math" panose="02040503050406030204" pitchFamily="18" charset="0"/>
                              </a:rPr>
                            </m:ctrlPr>
                          </m:sSubPr>
                          <m:e>
                            <m:r>
                              <a:rPr lang="en-CA" sz="2200" b="1" i="1">
                                <a:solidFill>
                                  <a:prstClr val="black"/>
                                </a:solidFill>
                                <a:latin typeface="Cambria Math" panose="02040503050406030204" pitchFamily="18" charset="0"/>
                                <a:ea typeface="Cambria Math" panose="02040503050406030204" pitchFamily="18" charset="0"/>
                              </a:rPr>
                              <m:t>𝑴</m:t>
                            </m:r>
                          </m:e>
                          <m:sub>
                            <m:r>
                              <a:rPr lang="en-CA" sz="2200" b="1" i="1">
                                <a:solidFill>
                                  <a:prstClr val="black"/>
                                </a:solidFill>
                                <a:latin typeface="Cambria Math" panose="02040503050406030204" pitchFamily="18" charset="0"/>
                                <a:ea typeface="Cambria Math" panose="02040503050406030204" pitchFamily="18" charset="0"/>
                              </a:rPr>
                              <m:t>𝟎</m:t>
                            </m:r>
                            <m:r>
                              <a:rPr lang="en-CA" sz="2200" b="1" i="1">
                                <a:solidFill>
                                  <a:prstClr val="black"/>
                                </a:solidFill>
                                <a:latin typeface="Cambria Math" panose="02040503050406030204" pitchFamily="18" charset="0"/>
                                <a:ea typeface="Cambria Math" panose="02040503050406030204" pitchFamily="18" charset="0"/>
                              </a:rPr>
                              <m:t> </m:t>
                            </m:r>
                          </m:sub>
                        </m:sSub>
                      </m:e>
                    </m:func>
                  </m:oMath>
                </a14:m>
                <a:r>
                  <a:rPr lang="en-CA" sz="2200" b="1" i="1" dirty="0" smtClean="0">
                    <a:solidFill>
                      <a:prstClr val="black"/>
                    </a:solidFill>
                    <a:latin typeface="Cambria Math" panose="02040503050406030204" pitchFamily="18" charset="0"/>
                    <a:ea typeface="Cambria Math" panose="02040503050406030204" pitchFamily="18" charset="0"/>
                  </a:rPr>
                  <a:t> - </a:t>
                </a:r>
                <a:r>
                  <a:rPr lang="en-CA" sz="2200" b="1" dirty="0" smtClean="0">
                    <a:solidFill>
                      <a:prstClr val="black"/>
                    </a:solidFill>
                    <a:latin typeface="Cambria Math" panose="02040503050406030204" pitchFamily="18" charset="0"/>
                    <a:ea typeface="Cambria Math" panose="02040503050406030204" pitchFamily="18" charset="0"/>
                  </a:rPr>
                  <a:t>6.1</a:t>
                </a:r>
              </a:p>
              <a:p>
                <a:pPr>
                  <a:spcAft>
                    <a:spcPts val="600"/>
                  </a:spcAft>
                </a:pPr>
                <a:r>
                  <a:rPr lang="en-CA" sz="2000" dirty="0" smtClean="0">
                    <a:solidFill>
                      <a:prstClr val="black"/>
                    </a:solidFill>
                    <a:ea typeface="Cambria Math" panose="02040503050406030204" pitchFamily="18" charset="0"/>
                  </a:rPr>
                  <a:t>You might notice that each increasing step in </a:t>
                </a:r>
                <a14:m>
                  <m:oMath xmlns:m="http://schemas.openxmlformats.org/officeDocument/2006/math">
                    <m:sSub>
                      <m:sSubPr>
                        <m:ctrlPr>
                          <a:rPr lang="en-CA" sz="2000" b="1" i="1">
                            <a:solidFill>
                              <a:prstClr val="black"/>
                            </a:solidFill>
                            <a:latin typeface="Cambria Math" panose="02040503050406030204" pitchFamily="18" charset="0"/>
                            <a:ea typeface="Cambria Math" panose="02040503050406030204" pitchFamily="18" charset="0"/>
                          </a:rPr>
                        </m:ctrlPr>
                      </m:sSubPr>
                      <m:e>
                        <m:r>
                          <a:rPr lang="en-CA" sz="2000" b="1" i="1">
                            <a:solidFill>
                              <a:prstClr val="black"/>
                            </a:solidFill>
                            <a:latin typeface="Cambria Math" panose="02040503050406030204" pitchFamily="18" charset="0"/>
                            <a:ea typeface="Cambria Math" panose="02040503050406030204" pitchFamily="18" charset="0"/>
                          </a:rPr>
                          <m:t>𝑴</m:t>
                        </m:r>
                      </m:e>
                      <m:sub>
                        <m:r>
                          <a:rPr lang="en-CA" sz="2000" b="1" i="1">
                            <a:solidFill>
                              <a:prstClr val="black"/>
                            </a:solidFill>
                            <a:latin typeface="Cambria Math" panose="02040503050406030204" pitchFamily="18" charset="0"/>
                            <a:ea typeface="Cambria Math" panose="02040503050406030204" pitchFamily="18" charset="0"/>
                          </a:rPr>
                          <m:t>𝒘</m:t>
                        </m:r>
                        <m:r>
                          <a:rPr lang="en-CA" sz="2000" b="1" i="1">
                            <a:solidFill>
                              <a:prstClr val="black"/>
                            </a:solidFill>
                            <a:latin typeface="Cambria Math" panose="02040503050406030204" pitchFamily="18" charset="0"/>
                            <a:ea typeface="Cambria Math" panose="02040503050406030204" pitchFamily="18" charset="0"/>
                          </a:rPr>
                          <m:t> </m:t>
                        </m:r>
                      </m:sub>
                    </m:sSub>
                  </m:oMath>
                </a14:m>
                <a:r>
                  <a:rPr lang="en-CA" sz="2000" dirty="0" smtClean="0">
                    <a:solidFill>
                      <a:prstClr val="black"/>
                    </a:solidFill>
                    <a:ea typeface="Cambria Math" panose="02040503050406030204" pitchFamily="18" charset="0"/>
                  </a:rPr>
                  <a:t> by 1 unit represents a factor of 32 increase in </a:t>
                </a:r>
                <a14:m>
                  <m:oMath xmlns:m="http://schemas.openxmlformats.org/officeDocument/2006/math">
                    <m:sSub>
                      <m:sSubPr>
                        <m:ctrlPr>
                          <a:rPr lang="en-CA" sz="2000" b="1" i="1">
                            <a:solidFill>
                              <a:prstClr val="black"/>
                            </a:solidFill>
                            <a:latin typeface="Cambria Math" panose="02040503050406030204" pitchFamily="18" charset="0"/>
                            <a:ea typeface="Cambria Math" panose="02040503050406030204" pitchFamily="18" charset="0"/>
                          </a:rPr>
                        </m:ctrlPr>
                      </m:sSubPr>
                      <m:e>
                        <m:r>
                          <a:rPr lang="en-CA" sz="2000" b="1" i="1">
                            <a:solidFill>
                              <a:prstClr val="black"/>
                            </a:solidFill>
                            <a:latin typeface="Cambria Math" panose="02040503050406030204" pitchFamily="18" charset="0"/>
                            <a:ea typeface="Cambria Math" panose="02040503050406030204" pitchFamily="18" charset="0"/>
                          </a:rPr>
                          <m:t>𝑴</m:t>
                        </m:r>
                      </m:e>
                      <m:sub>
                        <m:r>
                          <a:rPr lang="en-CA" sz="2000" b="1" i="1">
                            <a:solidFill>
                              <a:prstClr val="black"/>
                            </a:solidFill>
                            <a:latin typeface="Cambria Math" panose="02040503050406030204" pitchFamily="18" charset="0"/>
                            <a:ea typeface="Cambria Math" panose="02040503050406030204" pitchFamily="18" charset="0"/>
                          </a:rPr>
                          <m:t>𝟎</m:t>
                        </m:r>
                        <m:r>
                          <a:rPr lang="en-CA" sz="2000" b="1" i="1">
                            <a:solidFill>
                              <a:prstClr val="black"/>
                            </a:solidFill>
                            <a:latin typeface="Cambria Math" panose="02040503050406030204" pitchFamily="18" charset="0"/>
                            <a:ea typeface="Cambria Math" panose="02040503050406030204" pitchFamily="18" charset="0"/>
                          </a:rPr>
                          <m:t> </m:t>
                        </m:r>
                      </m:sub>
                    </m:sSub>
                  </m:oMath>
                </a14:m>
                <a:r>
                  <a:rPr lang="en-CA" sz="2000" dirty="0" smtClean="0">
                    <a:solidFill>
                      <a:prstClr val="black"/>
                    </a:solidFill>
                    <a:ea typeface="Cambria Math" panose="02040503050406030204" pitchFamily="18" charset="0"/>
                  </a:rPr>
                  <a:t>and energy release.</a:t>
                </a:r>
                <a:endParaRPr lang="en-CA" sz="2000" dirty="0">
                  <a:solidFill>
                    <a:prstClr val="black"/>
                  </a:solidFill>
                  <a:ea typeface="Cambria Math" panose="02040503050406030204" pitchFamily="18"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49569" y="1570892"/>
                <a:ext cx="7491046" cy="5167248"/>
              </a:xfrm>
              <a:prstGeom prst="rect">
                <a:avLst/>
              </a:prstGeom>
              <a:blipFill rotWithShape="0">
                <a:blip r:embed="rId2"/>
                <a:stretch>
                  <a:fillRect l="-895" t="-708" r="-570"/>
                </a:stretch>
              </a:blipFill>
            </p:spPr>
            <p:txBody>
              <a:bodyPr/>
              <a:lstStyle/>
              <a:p>
                <a:r>
                  <a:rPr lang="en-CA">
                    <a:noFill/>
                  </a:rPr>
                  <a:t> </a:t>
                </a:r>
              </a:p>
            </p:txBody>
          </p:sp>
        </mc:Fallback>
      </mc:AlternateContent>
    </p:spTree>
    <p:extLst>
      <p:ext uri="{BB962C8B-B14F-4D97-AF65-F5344CB8AC3E}">
        <p14:creationId xmlns:p14="http://schemas.microsoft.com/office/powerpoint/2010/main" val="7740366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Older magnitude scales</a:t>
            </a:r>
            <a:endParaRPr lang="en-CA" sz="4800" b="1" dirty="0">
              <a:latin typeface="+mn-lt"/>
            </a:endParaRPr>
          </a:p>
        </p:txBody>
      </p:sp>
      <mc:AlternateContent xmlns:mc="http://schemas.openxmlformats.org/markup-compatibility/2006" xmlns:a14="http://schemas.microsoft.com/office/drawing/2010/main">
        <mc:Choice Requires="a14">
          <p:sp>
            <p:nvSpPr>
              <p:cNvPr id="7" name="Rectangle 6"/>
              <p:cNvSpPr/>
              <p:nvPr/>
            </p:nvSpPr>
            <p:spPr>
              <a:xfrm>
                <a:off x="973015" y="2058632"/>
                <a:ext cx="7643447" cy="3204467"/>
              </a:xfrm>
              <a:prstGeom prst="rect">
                <a:avLst/>
              </a:prstGeom>
            </p:spPr>
            <p:txBody>
              <a:bodyPr wrap="square">
                <a:spAutoFit/>
              </a:bodyPr>
              <a:lstStyle/>
              <a:p>
                <a:r>
                  <a:rPr lang="en-CA" dirty="0" smtClean="0"/>
                  <a:t>The “Richter Scale”: In the 1930s, Richter studied earthquakes in California</a:t>
                </a:r>
              </a:p>
              <a:p>
                <a:r>
                  <a:rPr lang="en-CA" dirty="0"/>
                  <a:t>and developed for their size classification his famous Richter Scale of </a:t>
                </a:r>
                <a:r>
                  <a:rPr lang="en-CA" dirty="0" smtClean="0"/>
                  <a:t> earthquake magnitudes. Generalized </a:t>
                </a:r>
                <a:r>
                  <a:rPr lang="en-CA" dirty="0"/>
                  <a:t>for use worldwide, the scale is now computed according to a formula:</a:t>
                </a:r>
              </a:p>
              <a:p>
                <a:endParaRPr lang="en-CA" dirty="0"/>
              </a:p>
              <a:p>
                <a:pPr algn="ctr"/>
                <a14:m>
                  <m:oMath xmlns:m="http://schemas.openxmlformats.org/officeDocument/2006/math">
                    <m:sSub>
                      <m:sSubPr>
                        <m:ctrlPr>
                          <a:rPr lang="en-CA" sz="2400" b="1" i="1" smtClean="0">
                            <a:latin typeface="Cambria Math" panose="02040503050406030204" pitchFamily="18" charset="0"/>
                          </a:rPr>
                        </m:ctrlPr>
                      </m:sSubPr>
                      <m:e>
                        <m:r>
                          <a:rPr lang="en-CA" sz="2400" b="1" i="1" smtClean="0">
                            <a:latin typeface="Cambria Math" panose="02040503050406030204" pitchFamily="18" charset="0"/>
                          </a:rPr>
                          <m:t>𝑴</m:t>
                        </m:r>
                      </m:e>
                      <m:sub>
                        <m:r>
                          <a:rPr lang="en-CA" sz="2400" b="1" i="1" smtClean="0">
                            <a:latin typeface="Cambria Math" panose="02040503050406030204" pitchFamily="18" charset="0"/>
                          </a:rPr>
                          <m:t>𝒔</m:t>
                        </m:r>
                      </m:sub>
                    </m:sSub>
                    <m:r>
                      <a:rPr lang="en-CA" sz="2400" b="1" i="1" smtClean="0">
                        <a:latin typeface="Cambria Math" panose="02040503050406030204" pitchFamily="18" charset="0"/>
                      </a:rPr>
                      <m:t>= </m:t>
                    </m:r>
                    <m:func>
                      <m:funcPr>
                        <m:ctrlPr>
                          <a:rPr lang="en-CA" sz="2400" b="1" i="1" smtClean="0">
                            <a:latin typeface="Cambria Math" panose="02040503050406030204" pitchFamily="18" charset="0"/>
                          </a:rPr>
                        </m:ctrlPr>
                      </m:funcPr>
                      <m:fName>
                        <m:sSub>
                          <m:sSubPr>
                            <m:ctrlPr>
                              <a:rPr lang="en-CA" sz="2400" b="1" i="1" smtClean="0">
                                <a:latin typeface="Cambria Math" panose="02040503050406030204" pitchFamily="18" charset="0"/>
                              </a:rPr>
                            </m:ctrlPr>
                          </m:sSubPr>
                          <m:e>
                            <m:r>
                              <a:rPr lang="en-CA" sz="2400" b="1" i="0" smtClean="0">
                                <a:latin typeface="Cambria Math" panose="02040503050406030204" pitchFamily="18" charset="0"/>
                              </a:rPr>
                              <m:t>𝐥𝐨𝐠</m:t>
                            </m:r>
                          </m:e>
                          <m:sub>
                            <m:r>
                              <a:rPr lang="en-CA" sz="2400" b="1" i="1" smtClean="0">
                                <a:latin typeface="Cambria Math" panose="02040503050406030204" pitchFamily="18" charset="0"/>
                              </a:rPr>
                              <m:t>𝟏𝟎</m:t>
                            </m:r>
                          </m:sub>
                        </m:sSub>
                      </m:fName>
                      <m:e>
                        <m:f>
                          <m:fPr>
                            <m:ctrlPr>
                              <a:rPr lang="en-CA" sz="2400" b="1" i="1" smtClean="0">
                                <a:latin typeface="Cambria Math" panose="02040503050406030204" pitchFamily="18" charset="0"/>
                              </a:rPr>
                            </m:ctrlPr>
                          </m:fPr>
                          <m:num>
                            <m:r>
                              <a:rPr lang="en-CA" sz="2400" b="1" i="1" smtClean="0">
                                <a:latin typeface="Cambria Math" panose="02040503050406030204" pitchFamily="18" charset="0"/>
                              </a:rPr>
                              <m:t>𝑨</m:t>
                            </m:r>
                          </m:num>
                          <m:den>
                            <m:r>
                              <a:rPr lang="en-CA" sz="2400" b="1" i="1" smtClean="0">
                                <a:latin typeface="Cambria Math" panose="02040503050406030204" pitchFamily="18" charset="0"/>
                              </a:rPr>
                              <m:t>𝑻</m:t>
                            </m:r>
                          </m:den>
                        </m:f>
                      </m:e>
                    </m:func>
                  </m:oMath>
                </a14:m>
                <a:r>
                  <a:rPr lang="en-CA" sz="2000" b="1" dirty="0" smtClean="0"/>
                  <a:t> + </a:t>
                </a:r>
                <a14:m>
                  <m:oMath xmlns:m="http://schemas.openxmlformats.org/officeDocument/2006/math">
                    <m:r>
                      <a:rPr lang="en-CA" sz="2000" b="1" i="1" smtClean="0">
                        <a:latin typeface="Cambria Math" panose="02040503050406030204" pitchFamily="18" charset="0"/>
                      </a:rPr>
                      <m:t>𝑪𝒐𝒓𝒓𝒆𝒄𝒕𝒊𝒐𝒏</m:t>
                    </m:r>
                    <m:d>
                      <m:dPr>
                        <m:ctrlPr>
                          <a:rPr lang="en-CA" sz="2000" b="1" i="1" smtClean="0">
                            <a:latin typeface="Cambria Math" panose="02040503050406030204" pitchFamily="18" charset="0"/>
                          </a:rPr>
                        </m:ctrlPr>
                      </m:dPr>
                      <m:e>
                        <m:r>
                          <a:rPr lang="el-GR" sz="2000" b="1" i="1" smtClean="0">
                            <a:latin typeface="Cambria Math" panose="02040503050406030204" pitchFamily="18" charset="0"/>
                          </a:rPr>
                          <m:t>𝜟</m:t>
                        </m:r>
                        <m:r>
                          <a:rPr lang="en-CA" sz="2000" b="1" i="1" smtClean="0">
                            <a:latin typeface="Cambria Math" panose="02040503050406030204" pitchFamily="18" charset="0"/>
                          </a:rPr>
                          <m:t>, </m:t>
                        </m:r>
                        <m:r>
                          <a:rPr lang="en-CA" sz="2000" b="1" i="1" smtClean="0">
                            <a:latin typeface="Cambria Math" panose="02040503050406030204" pitchFamily="18" charset="0"/>
                          </a:rPr>
                          <m:t>𝒅𝒆𝒑𝒕𝒉</m:t>
                        </m:r>
                      </m:e>
                    </m:d>
                  </m:oMath>
                </a14:m>
                <a:endParaRPr lang="en-CA" sz="2000" b="1" dirty="0" smtClean="0"/>
              </a:p>
              <a:p>
                <a:pPr algn="ctr"/>
                <a:endParaRPr lang="en-CA" b="1" dirty="0" smtClean="0"/>
              </a:p>
              <a:p>
                <a:r>
                  <a:rPr lang="en-CA" b="1" i="1" dirty="0" smtClean="0">
                    <a:latin typeface="Cambria Math" panose="02040503050406030204" pitchFamily="18" charset="0"/>
                    <a:ea typeface="Cambria Math" panose="02040503050406030204" pitchFamily="18" charset="0"/>
                  </a:rPr>
                  <a:t>A </a:t>
                </a:r>
                <a:r>
                  <a:rPr lang="en-CA" dirty="0" smtClean="0"/>
                  <a:t>is the ground motion amplitude measured in </a:t>
                </a:r>
                <a:r>
                  <a:rPr lang="en-CA" dirty="0" err="1" smtClean="0"/>
                  <a:t>milli</a:t>
                </a:r>
                <a:r>
                  <a:rPr lang="en-CA" dirty="0" smtClean="0"/>
                  <a:t>-microns, </a:t>
                </a:r>
                <a:r>
                  <a:rPr lang="en-CA" b="1" i="1" dirty="0" smtClean="0">
                    <a:latin typeface="Cambria Math" panose="02040503050406030204" pitchFamily="18" charset="0"/>
                    <a:ea typeface="Cambria Math" panose="02040503050406030204" pitchFamily="18" charset="0"/>
                  </a:rPr>
                  <a:t>T   </a:t>
                </a:r>
                <a:r>
                  <a:rPr lang="en-CA" dirty="0" smtClean="0"/>
                  <a:t>the period measured in seconds and corrections for great-circle distance and depth to focus.</a:t>
                </a:r>
              </a:p>
            </p:txBody>
          </p:sp>
        </mc:Choice>
        <mc:Fallback xmlns="">
          <p:sp>
            <p:nvSpPr>
              <p:cNvPr id="7" name="Rectangle 6"/>
              <p:cNvSpPr>
                <a:spLocks noRot="1" noChangeAspect="1" noMove="1" noResize="1" noEditPoints="1" noAdjustHandles="1" noChangeArrowheads="1" noChangeShapeType="1" noTextEdit="1"/>
              </p:cNvSpPr>
              <p:nvPr/>
            </p:nvSpPr>
            <p:spPr>
              <a:xfrm>
                <a:off x="973015" y="2058632"/>
                <a:ext cx="7643447" cy="3204467"/>
              </a:xfrm>
              <a:prstGeom prst="rect">
                <a:avLst/>
              </a:prstGeom>
              <a:blipFill rotWithShape="0">
                <a:blip r:embed="rId2"/>
                <a:stretch>
                  <a:fillRect l="-718" t="-1143"/>
                </a:stretch>
              </a:blipFill>
            </p:spPr>
            <p:txBody>
              <a:bodyPr/>
              <a:lstStyle/>
              <a:p>
                <a:r>
                  <a:rPr lang="en-CA">
                    <a:noFill/>
                  </a:rPr>
                  <a:t> </a:t>
                </a:r>
              </a:p>
            </p:txBody>
          </p:sp>
        </mc:Fallback>
      </mc:AlternateContent>
      <p:pic>
        <p:nvPicPr>
          <p:cNvPr id="9" name="Picture 8"/>
          <p:cNvPicPr>
            <a:picLocks noChangeAspect="1"/>
          </p:cNvPicPr>
          <p:nvPr/>
        </p:nvPicPr>
        <p:blipFill>
          <a:blip r:embed="rId3"/>
          <a:stretch>
            <a:fillRect/>
          </a:stretch>
        </p:blipFill>
        <p:spPr>
          <a:xfrm>
            <a:off x="423111" y="1545055"/>
            <a:ext cx="8164533" cy="4735429"/>
          </a:xfrm>
          <a:prstGeom prst="rect">
            <a:avLst/>
          </a:prstGeom>
        </p:spPr>
      </p:pic>
      <p:sp>
        <p:nvSpPr>
          <p:cNvPr id="10" name="TextBox 9"/>
          <p:cNvSpPr txBox="1"/>
          <p:nvPr/>
        </p:nvSpPr>
        <p:spPr>
          <a:xfrm>
            <a:off x="2490537" y="6488668"/>
            <a:ext cx="4162926" cy="369332"/>
          </a:xfrm>
          <a:prstGeom prst="rect">
            <a:avLst/>
          </a:prstGeom>
          <a:noFill/>
        </p:spPr>
        <p:txBody>
          <a:bodyPr wrap="square" rtlCol="0">
            <a:spAutoFit/>
          </a:bodyPr>
          <a:lstStyle/>
          <a:p>
            <a:r>
              <a:rPr lang="en-CA" b="1" dirty="0" smtClean="0">
                <a:hlinkClick r:id="rId4"/>
              </a:rPr>
              <a:t>Classical seismogram: Tonga April 7, 1995</a:t>
            </a:r>
            <a:endParaRPr lang="en-CA" b="1" dirty="0"/>
          </a:p>
        </p:txBody>
      </p:sp>
      <p:cxnSp>
        <p:nvCxnSpPr>
          <p:cNvPr id="4" name="Straight Arrow Connector 3"/>
          <p:cNvCxnSpPr/>
          <p:nvPr/>
        </p:nvCxnSpPr>
        <p:spPr>
          <a:xfrm flipH="1" flipV="1">
            <a:off x="5588000" y="2316480"/>
            <a:ext cx="30480" cy="1584960"/>
          </a:xfrm>
          <a:prstGeom prst="straightConnector1">
            <a:avLst/>
          </a:prstGeom>
          <a:ln w="38100">
            <a:tailEnd type="triangle"/>
          </a:ln>
        </p:spPr>
        <p:style>
          <a:lnRef idx="3">
            <a:schemeClr val="accent1"/>
          </a:lnRef>
          <a:fillRef idx="0">
            <a:schemeClr val="accent1"/>
          </a:fillRef>
          <a:effectRef idx="2">
            <a:schemeClr val="accent1"/>
          </a:effectRef>
          <a:fontRef idx="minor">
            <a:schemeClr val="tx1"/>
          </a:fontRef>
        </p:style>
      </p:cxnSp>
      <p:cxnSp>
        <p:nvCxnSpPr>
          <p:cNvPr id="6" name="Straight Arrow Connector 5"/>
          <p:cNvCxnSpPr/>
          <p:nvPr/>
        </p:nvCxnSpPr>
        <p:spPr>
          <a:xfrm flipV="1">
            <a:off x="5392420" y="4965700"/>
            <a:ext cx="411480" cy="10160"/>
          </a:xfrm>
          <a:prstGeom prst="straightConnector1">
            <a:avLst/>
          </a:prstGeom>
          <a:ln w="31750">
            <a:headEnd type="triangle"/>
            <a:tailEnd type="triangle"/>
          </a:ln>
        </p:spPr>
        <p:style>
          <a:lnRef idx="3">
            <a:schemeClr val="accent2"/>
          </a:lnRef>
          <a:fillRef idx="0">
            <a:schemeClr val="accent2"/>
          </a:fillRef>
          <a:effectRef idx="2">
            <a:schemeClr val="accent2"/>
          </a:effectRef>
          <a:fontRef idx="minor">
            <a:schemeClr val="tx1"/>
          </a:fontRef>
        </p:style>
      </p:cxnSp>
      <p:sp>
        <p:nvSpPr>
          <p:cNvPr id="11" name="TextBox 10"/>
          <p:cNvSpPr txBox="1"/>
          <p:nvPr/>
        </p:nvSpPr>
        <p:spPr>
          <a:xfrm>
            <a:off x="5448300" y="4978400"/>
            <a:ext cx="215900" cy="461665"/>
          </a:xfrm>
          <a:prstGeom prst="rect">
            <a:avLst/>
          </a:prstGeom>
          <a:noFill/>
        </p:spPr>
        <p:txBody>
          <a:bodyPr wrap="square" rtlCol="0">
            <a:spAutoFit/>
          </a:bodyPr>
          <a:lstStyle/>
          <a:p>
            <a:r>
              <a:rPr lang="en-CA" sz="2400" dirty="0" smtClean="0">
                <a:solidFill>
                  <a:srgbClr val="FF0000"/>
                </a:solidFill>
              </a:rPr>
              <a:t>P</a:t>
            </a:r>
            <a:endParaRPr lang="en-CA" sz="2400" dirty="0">
              <a:solidFill>
                <a:srgbClr val="FF0000"/>
              </a:solidFill>
            </a:endParaRPr>
          </a:p>
        </p:txBody>
      </p:sp>
      <p:sp>
        <p:nvSpPr>
          <p:cNvPr id="12" name="TextBox 11"/>
          <p:cNvSpPr txBox="1"/>
          <p:nvPr/>
        </p:nvSpPr>
        <p:spPr>
          <a:xfrm>
            <a:off x="5194300" y="2540000"/>
            <a:ext cx="266700" cy="461665"/>
          </a:xfrm>
          <a:prstGeom prst="rect">
            <a:avLst/>
          </a:prstGeom>
          <a:noFill/>
        </p:spPr>
        <p:txBody>
          <a:bodyPr wrap="square" rtlCol="0">
            <a:spAutoFit/>
          </a:bodyPr>
          <a:lstStyle/>
          <a:p>
            <a:r>
              <a:rPr lang="en-CA" sz="2400" b="1" dirty="0" smtClean="0">
                <a:solidFill>
                  <a:schemeClr val="accent1"/>
                </a:solidFill>
              </a:rPr>
              <a:t>A</a:t>
            </a:r>
            <a:endParaRPr lang="en-CA" sz="2400" b="1" dirty="0">
              <a:solidFill>
                <a:schemeClr val="accent1"/>
              </a:solidFill>
            </a:endParaRPr>
          </a:p>
        </p:txBody>
      </p:sp>
      <mc:AlternateContent xmlns:mc="http://schemas.openxmlformats.org/markup-compatibility/2006" xmlns:a14="http://schemas.microsoft.com/office/drawing/2010/main">
        <mc:Choice Requires="a14">
          <p:sp>
            <p:nvSpPr>
              <p:cNvPr id="13" name="TextBox 12"/>
              <p:cNvSpPr txBox="1"/>
              <p:nvPr/>
            </p:nvSpPr>
            <p:spPr>
              <a:xfrm>
                <a:off x="1714500" y="5270500"/>
                <a:ext cx="4547783" cy="530723"/>
              </a:xfrm>
              <a:prstGeom prst="rect">
                <a:avLst/>
              </a:prstGeom>
              <a:noFill/>
            </p:spPr>
            <p:txBody>
              <a:bodyPr wrap="none" lIns="0" tIns="0" rIns="0" bIns="0" rtlCol="0">
                <a:spAutoFit/>
              </a:bodyPr>
              <a:lstStyle/>
              <a:p>
                <a14:m>
                  <m:oMath xmlns:m="http://schemas.openxmlformats.org/officeDocument/2006/math">
                    <m:sSub>
                      <m:sSubPr>
                        <m:ctrlPr>
                          <a:rPr lang="en-CA" sz="2400" b="1" i="1" smtClean="0">
                            <a:latin typeface="Cambria Math" panose="02040503050406030204" pitchFamily="18" charset="0"/>
                          </a:rPr>
                        </m:ctrlPr>
                      </m:sSubPr>
                      <m:e>
                        <m:r>
                          <a:rPr lang="en-CA" sz="2400" b="1" i="1" smtClean="0">
                            <a:latin typeface="Cambria Math" panose="02040503050406030204" pitchFamily="18" charset="0"/>
                          </a:rPr>
                          <m:t>𝑴</m:t>
                        </m:r>
                      </m:e>
                      <m:sub>
                        <m:r>
                          <a:rPr lang="en-CA" sz="2400" b="1" i="1" smtClean="0">
                            <a:latin typeface="Cambria Math" panose="02040503050406030204" pitchFamily="18" charset="0"/>
                          </a:rPr>
                          <m:t>𝒔</m:t>
                        </m:r>
                      </m:sub>
                    </m:sSub>
                    <m:r>
                      <a:rPr lang="en-CA" sz="2400" b="1" i="1" smtClean="0">
                        <a:latin typeface="Cambria Math" panose="02040503050406030204" pitchFamily="18" charset="0"/>
                      </a:rPr>
                      <m:t>~ </m:t>
                    </m:r>
                    <m:sSub>
                      <m:sSubPr>
                        <m:ctrlPr>
                          <a:rPr lang="en-CA" sz="2400" b="1" i="1" smtClean="0">
                            <a:latin typeface="Cambria Math" panose="02040503050406030204" pitchFamily="18" charset="0"/>
                          </a:rPr>
                        </m:ctrlPr>
                      </m:sSubPr>
                      <m:e>
                        <m:r>
                          <a:rPr lang="en-CA" sz="2400" b="1" i="1" smtClean="0">
                            <a:latin typeface="Cambria Math" panose="02040503050406030204" pitchFamily="18" charset="0"/>
                          </a:rPr>
                          <m:t>𝒍𝒐𝒈</m:t>
                        </m:r>
                      </m:e>
                      <m:sub>
                        <m:r>
                          <a:rPr lang="en-CA" sz="2400" b="1" i="1" smtClean="0">
                            <a:latin typeface="Cambria Math" panose="02040503050406030204" pitchFamily="18" charset="0"/>
                          </a:rPr>
                          <m:t>𝟏𝟎</m:t>
                        </m:r>
                        <m:r>
                          <a:rPr lang="en-CA" sz="2400" b="1" i="1" smtClean="0">
                            <a:latin typeface="Cambria Math" panose="02040503050406030204" pitchFamily="18" charset="0"/>
                          </a:rPr>
                          <m:t> </m:t>
                        </m:r>
                      </m:sub>
                    </m:sSub>
                    <m:f>
                      <m:fPr>
                        <m:ctrlPr>
                          <a:rPr lang="en-CA" sz="2400" b="1" i="1" smtClean="0">
                            <a:latin typeface="Cambria Math" panose="02040503050406030204" pitchFamily="18" charset="0"/>
                          </a:rPr>
                        </m:ctrlPr>
                      </m:fPr>
                      <m:num>
                        <m:r>
                          <a:rPr lang="en-CA" sz="2400" b="1" i="1" smtClean="0">
                            <a:latin typeface="Cambria Math" panose="02040503050406030204" pitchFamily="18" charset="0"/>
                          </a:rPr>
                          <m:t>𝑨</m:t>
                        </m:r>
                      </m:num>
                      <m:den>
                        <m:r>
                          <a:rPr lang="en-CA" sz="2400" b="1" i="1" smtClean="0">
                            <a:latin typeface="Cambria Math" panose="02040503050406030204" pitchFamily="18" charset="0"/>
                          </a:rPr>
                          <m:t>𝑷</m:t>
                        </m:r>
                      </m:den>
                    </m:f>
                  </m:oMath>
                </a14:m>
                <a:r>
                  <a:rPr lang="en-CA" sz="2400" b="1" dirty="0" smtClean="0"/>
                  <a:t>  + </a:t>
                </a:r>
                <a:r>
                  <a:rPr lang="en-CA" b="1" dirty="0" smtClean="0"/>
                  <a:t>distance-depth correction</a:t>
                </a:r>
                <a:endParaRPr lang="en-CA" b="1" dirty="0"/>
              </a:p>
            </p:txBody>
          </p:sp>
        </mc:Choice>
        <mc:Fallback xmlns="">
          <p:sp>
            <p:nvSpPr>
              <p:cNvPr id="13" name="TextBox 12"/>
              <p:cNvSpPr txBox="1">
                <a:spLocks noRot="1" noChangeAspect="1" noMove="1" noResize="1" noEditPoints="1" noAdjustHandles="1" noChangeArrowheads="1" noChangeShapeType="1" noTextEdit="1"/>
              </p:cNvSpPr>
              <p:nvPr/>
            </p:nvSpPr>
            <p:spPr>
              <a:xfrm>
                <a:off x="1714500" y="5270500"/>
                <a:ext cx="4547783" cy="530723"/>
              </a:xfrm>
              <a:prstGeom prst="rect">
                <a:avLst/>
              </a:prstGeom>
              <a:blipFill rotWithShape="0">
                <a:blip r:embed="rId5"/>
                <a:stretch>
                  <a:fillRect t="-2299" r="-2681" b="-19540"/>
                </a:stretch>
              </a:blipFill>
            </p:spPr>
            <p:txBody>
              <a:bodyPr/>
              <a:lstStyle/>
              <a:p>
                <a:r>
                  <a:rPr lang="en-CA">
                    <a:noFill/>
                  </a:rPr>
                  <a:t> </a:t>
                </a:r>
              </a:p>
            </p:txBody>
          </p:sp>
        </mc:Fallback>
      </mc:AlternateContent>
    </p:spTree>
    <p:extLst>
      <p:ext uri="{BB962C8B-B14F-4D97-AF65-F5344CB8AC3E}">
        <p14:creationId xmlns:p14="http://schemas.microsoft.com/office/powerpoint/2010/main" val="1788190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b="1" dirty="0" smtClean="0">
                <a:latin typeface="+mn-lt"/>
              </a:rPr>
              <a:t>Earth Structure by Seismology</a:t>
            </a:r>
            <a:endParaRPr lang="en-CA" sz="4800" b="1" dirty="0">
              <a:latin typeface="+mn-lt"/>
            </a:endParaRPr>
          </a:p>
        </p:txBody>
      </p:sp>
      <p:sp>
        <p:nvSpPr>
          <p:cNvPr id="5" name="TextBox 4"/>
          <p:cNvSpPr txBox="1"/>
          <p:nvPr/>
        </p:nvSpPr>
        <p:spPr>
          <a:xfrm>
            <a:off x="1043354" y="2268722"/>
            <a:ext cx="7531768" cy="2800767"/>
          </a:xfrm>
          <a:prstGeom prst="rect">
            <a:avLst/>
          </a:prstGeom>
          <a:noFill/>
        </p:spPr>
        <p:txBody>
          <a:bodyPr wrap="square" rtlCol="0">
            <a:spAutoFit/>
          </a:bodyPr>
          <a:lstStyle/>
          <a:p>
            <a:r>
              <a:rPr lang="en-CA" sz="2200" dirty="0" smtClean="0"/>
              <a:t>With the virtually millions of pairing of seismic observation sites and earthquake sources we had, by the early 1970s, obtained a detailed view of the seismic velocities within the Earth.  Constrained by our knowledge of the Earth’s moment of inertia, inversion of this data obtains the raw mechanical properties.  </a:t>
            </a:r>
          </a:p>
          <a:p>
            <a:endParaRPr lang="en-CA" sz="2200" dirty="0"/>
          </a:p>
          <a:p>
            <a:r>
              <a:rPr lang="en-CA" sz="2200" dirty="0" smtClean="0"/>
              <a:t>Geochemists and mineral physicists accord these the mechanical properties with mantle mineralogy.</a:t>
            </a:r>
            <a:endParaRPr lang="en-CA" sz="2200" dirty="0"/>
          </a:p>
        </p:txBody>
      </p:sp>
    </p:spTree>
    <p:extLst>
      <p:ext uri="{BB962C8B-B14F-4D97-AF65-F5344CB8AC3E}">
        <p14:creationId xmlns:p14="http://schemas.microsoft.com/office/powerpoint/2010/main" val="34500015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800" b="1" dirty="0" smtClean="0">
                <a:latin typeface="+mn-lt"/>
              </a:rPr>
              <a:t>Earth Structure by Seismology</a:t>
            </a:r>
            <a:endParaRPr lang="en-CA" sz="4800" b="1" dirty="0">
              <a:latin typeface="+mn-lt"/>
            </a:endParaRPr>
          </a:p>
        </p:txBody>
      </p:sp>
      <p:pic>
        <p:nvPicPr>
          <p:cNvPr id="6" name="Picture 5"/>
          <p:cNvPicPr>
            <a:picLocks noChangeAspect="1"/>
          </p:cNvPicPr>
          <p:nvPr/>
        </p:nvPicPr>
        <p:blipFill>
          <a:blip r:embed="rId2"/>
          <a:stretch>
            <a:fillRect/>
          </a:stretch>
        </p:blipFill>
        <p:spPr>
          <a:xfrm>
            <a:off x="658069" y="1314653"/>
            <a:ext cx="7708420" cy="5400000"/>
          </a:xfrm>
          <a:prstGeom prst="rect">
            <a:avLst/>
          </a:prstGeom>
        </p:spPr>
      </p:pic>
      <p:cxnSp>
        <p:nvCxnSpPr>
          <p:cNvPr id="4" name="Straight Arrow Connector 3"/>
          <p:cNvCxnSpPr/>
          <p:nvPr/>
        </p:nvCxnSpPr>
        <p:spPr>
          <a:xfrm flipV="1">
            <a:off x="4466492" y="3141785"/>
            <a:ext cx="949570" cy="445477"/>
          </a:xfrm>
          <a:prstGeom prst="straightConnector1">
            <a:avLst/>
          </a:prstGeom>
          <a:ln w="34925">
            <a:headEnd type="stealth" w="lg" len="lg"/>
            <a:tailEnd type="none"/>
          </a:ln>
        </p:spPr>
        <p:style>
          <a:lnRef idx="3">
            <a:schemeClr val="accent1"/>
          </a:lnRef>
          <a:fillRef idx="0">
            <a:schemeClr val="accent1"/>
          </a:fillRef>
          <a:effectRef idx="2">
            <a:schemeClr val="accent1"/>
          </a:effectRef>
          <a:fontRef idx="minor">
            <a:schemeClr val="tx1"/>
          </a:fontRef>
        </p:style>
      </p:cxnSp>
      <p:cxnSp>
        <p:nvCxnSpPr>
          <p:cNvPr id="9" name="Straight Arrow Connector 8"/>
          <p:cNvCxnSpPr/>
          <p:nvPr/>
        </p:nvCxnSpPr>
        <p:spPr>
          <a:xfrm>
            <a:off x="6752492" y="3915508"/>
            <a:ext cx="304800" cy="797169"/>
          </a:xfrm>
          <a:prstGeom prst="straightConnector1">
            <a:avLst/>
          </a:prstGeom>
          <a:ln w="38100">
            <a:headEnd type="stealth" w="lg" len="lg"/>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688122" y="4337540"/>
            <a:ext cx="1113693" cy="562707"/>
          </a:xfrm>
          <a:prstGeom prst="straightConnector1">
            <a:avLst/>
          </a:prstGeom>
          <a:ln w="34925">
            <a:headEnd type="stealth" w="lg" len="lg"/>
            <a:tailEnd type="none"/>
          </a:ln>
        </p:spPr>
        <p:style>
          <a:lnRef idx="3">
            <a:schemeClr val="accent1"/>
          </a:lnRef>
          <a:fillRef idx="0">
            <a:schemeClr val="accent1"/>
          </a:fillRef>
          <a:effectRef idx="2">
            <a:schemeClr val="accent1"/>
          </a:effectRef>
          <a:fontRef idx="minor">
            <a:schemeClr val="tx1"/>
          </a:fontRef>
        </p:style>
      </p:cxnSp>
      <p:cxnSp>
        <p:nvCxnSpPr>
          <p:cNvPr id="14" name="Straight Arrow Connector 13"/>
          <p:cNvCxnSpPr/>
          <p:nvPr/>
        </p:nvCxnSpPr>
        <p:spPr>
          <a:xfrm>
            <a:off x="2157045" y="3798279"/>
            <a:ext cx="844063" cy="164121"/>
          </a:xfrm>
          <a:prstGeom prst="straightConnector1">
            <a:avLst/>
          </a:prstGeom>
          <a:ln w="34925">
            <a:headEnd type="stealth" w="lg" len="lg"/>
            <a:tailEnd type="none"/>
          </a:ln>
        </p:spPr>
        <p:style>
          <a:lnRef idx="3">
            <a:schemeClr val="accent1"/>
          </a:lnRef>
          <a:fillRef idx="0">
            <a:schemeClr val="accent1"/>
          </a:fillRef>
          <a:effectRef idx="2">
            <a:schemeClr val="accent1"/>
          </a:effectRef>
          <a:fontRef idx="minor">
            <a:schemeClr val="tx1"/>
          </a:fontRef>
        </p:style>
      </p:cxnSp>
      <p:cxnSp>
        <p:nvCxnSpPr>
          <p:cNvPr id="16" name="Straight Arrow Connector 15"/>
          <p:cNvCxnSpPr/>
          <p:nvPr/>
        </p:nvCxnSpPr>
        <p:spPr>
          <a:xfrm flipH="1">
            <a:off x="3868616" y="3048002"/>
            <a:ext cx="375137" cy="550983"/>
          </a:xfrm>
          <a:prstGeom prst="straightConnector1">
            <a:avLst/>
          </a:prstGeom>
          <a:ln w="34925">
            <a:headEnd type="stealth" w="lg" len="lg"/>
            <a:tailEnd type="none"/>
          </a:ln>
        </p:spPr>
        <p:style>
          <a:lnRef idx="3">
            <a:schemeClr val="accent1"/>
          </a:lnRef>
          <a:fillRef idx="0">
            <a:schemeClr val="accent1"/>
          </a:fillRef>
          <a:effectRef idx="2">
            <a:schemeClr val="accent1"/>
          </a:effectRef>
          <a:fontRef idx="minor">
            <a:schemeClr val="tx1"/>
          </a:fontRef>
        </p:style>
      </p:cxnSp>
      <p:sp>
        <p:nvSpPr>
          <p:cNvPr id="18" name="TextBox 17"/>
          <p:cNvSpPr txBox="1"/>
          <p:nvPr/>
        </p:nvSpPr>
        <p:spPr>
          <a:xfrm>
            <a:off x="6553200" y="4677508"/>
            <a:ext cx="1219200" cy="369332"/>
          </a:xfrm>
          <a:prstGeom prst="rect">
            <a:avLst/>
          </a:prstGeom>
          <a:noFill/>
        </p:spPr>
        <p:txBody>
          <a:bodyPr wrap="square" rtlCol="0">
            <a:spAutoFit/>
          </a:bodyPr>
          <a:lstStyle/>
          <a:p>
            <a:r>
              <a:rPr lang="en-CA" b="1" dirty="0" smtClean="0">
                <a:solidFill>
                  <a:srgbClr val="00B0F0"/>
                </a:solidFill>
              </a:rPr>
              <a:t>Inner core</a:t>
            </a:r>
            <a:endParaRPr lang="en-CA" b="1" dirty="0">
              <a:solidFill>
                <a:srgbClr val="00B0F0"/>
              </a:solidFill>
            </a:endParaRPr>
          </a:p>
        </p:txBody>
      </p:sp>
      <p:sp>
        <p:nvSpPr>
          <p:cNvPr id="25" name="TextBox 24"/>
          <p:cNvSpPr txBox="1"/>
          <p:nvPr/>
        </p:nvSpPr>
        <p:spPr>
          <a:xfrm>
            <a:off x="5404338" y="2813539"/>
            <a:ext cx="1606062" cy="646331"/>
          </a:xfrm>
          <a:prstGeom prst="rect">
            <a:avLst/>
          </a:prstGeom>
          <a:noFill/>
        </p:spPr>
        <p:txBody>
          <a:bodyPr wrap="square" rtlCol="0">
            <a:spAutoFit/>
          </a:bodyPr>
          <a:lstStyle/>
          <a:p>
            <a:pPr algn="ctr"/>
            <a:r>
              <a:rPr lang="en-CA" b="1" dirty="0" smtClean="0">
                <a:solidFill>
                  <a:srgbClr val="00B0F0"/>
                </a:solidFill>
              </a:rPr>
              <a:t>Core-mantle boundary</a:t>
            </a:r>
            <a:endParaRPr lang="en-CA" b="1" dirty="0">
              <a:solidFill>
                <a:srgbClr val="00B0F0"/>
              </a:solidFill>
            </a:endParaRPr>
          </a:p>
        </p:txBody>
      </p:sp>
      <p:sp>
        <p:nvSpPr>
          <p:cNvPr id="26" name="TextBox 25"/>
          <p:cNvSpPr txBox="1"/>
          <p:nvPr/>
        </p:nvSpPr>
        <p:spPr>
          <a:xfrm>
            <a:off x="3317631" y="3587262"/>
            <a:ext cx="984739" cy="646331"/>
          </a:xfrm>
          <a:prstGeom prst="rect">
            <a:avLst/>
          </a:prstGeom>
          <a:noFill/>
        </p:spPr>
        <p:txBody>
          <a:bodyPr wrap="square" rtlCol="0">
            <a:spAutoFit/>
          </a:bodyPr>
          <a:lstStyle/>
          <a:p>
            <a:pPr algn="ctr"/>
            <a:r>
              <a:rPr lang="en-CA" b="1" dirty="0" smtClean="0">
                <a:solidFill>
                  <a:srgbClr val="00B0F0"/>
                </a:solidFill>
              </a:rPr>
              <a:t>Top D’’ layer</a:t>
            </a:r>
            <a:endParaRPr lang="en-CA" b="1" dirty="0">
              <a:solidFill>
                <a:srgbClr val="00B0F0"/>
              </a:solidFill>
            </a:endParaRPr>
          </a:p>
        </p:txBody>
      </p:sp>
      <p:sp>
        <p:nvSpPr>
          <p:cNvPr id="27" name="TextBox 26"/>
          <p:cNvSpPr txBox="1"/>
          <p:nvPr/>
        </p:nvSpPr>
        <p:spPr>
          <a:xfrm>
            <a:off x="1617784" y="4888523"/>
            <a:ext cx="2379784" cy="646331"/>
          </a:xfrm>
          <a:prstGeom prst="rect">
            <a:avLst/>
          </a:prstGeom>
          <a:noFill/>
        </p:spPr>
        <p:txBody>
          <a:bodyPr wrap="square" rtlCol="0">
            <a:spAutoFit/>
          </a:bodyPr>
          <a:lstStyle/>
          <a:p>
            <a:pPr algn="ctr"/>
            <a:r>
              <a:rPr lang="en-CA" b="1" dirty="0" smtClean="0">
                <a:solidFill>
                  <a:srgbClr val="00B0F0"/>
                </a:solidFill>
              </a:rPr>
              <a:t>Base of LVZ (asthenosphere)</a:t>
            </a:r>
            <a:endParaRPr lang="en-CA" b="1" dirty="0">
              <a:solidFill>
                <a:srgbClr val="00B0F0"/>
              </a:solidFill>
            </a:endParaRPr>
          </a:p>
        </p:txBody>
      </p:sp>
      <p:sp>
        <p:nvSpPr>
          <p:cNvPr id="28" name="TextBox 27"/>
          <p:cNvSpPr txBox="1"/>
          <p:nvPr/>
        </p:nvSpPr>
        <p:spPr>
          <a:xfrm>
            <a:off x="2098430" y="3938954"/>
            <a:ext cx="1758462" cy="646331"/>
          </a:xfrm>
          <a:prstGeom prst="rect">
            <a:avLst/>
          </a:prstGeom>
          <a:noFill/>
        </p:spPr>
        <p:txBody>
          <a:bodyPr wrap="square" rtlCol="0">
            <a:spAutoFit/>
          </a:bodyPr>
          <a:lstStyle/>
          <a:p>
            <a:pPr algn="ctr"/>
            <a:r>
              <a:rPr lang="en-CA" b="1" dirty="0" smtClean="0">
                <a:solidFill>
                  <a:srgbClr val="00B0F0"/>
                </a:solidFill>
              </a:rPr>
              <a:t>660km discontinuity</a:t>
            </a:r>
            <a:endParaRPr lang="en-CA" b="1" dirty="0">
              <a:solidFill>
                <a:srgbClr val="00B0F0"/>
              </a:solidFill>
            </a:endParaRPr>
          </a:p>
        </p:txBody>
      </p:sp>
    </p:spTree>
    <p:extLst>
      <p:ext uri="{BB962C8B-B14F-4D97-AF65-F5344CB8AC3E}">
        <p14:creationId xmlns:p14="http://schemas.microsoft.com/office/powerpoint/2010/main" val="78466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P spid="26" grpId="0"/>
      <p:bldP spid="27"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800" b="1" dirty="0">
                <a:solidFill>
                  <a:prstClr val="black"/>
                </a:solidFill>
                <a:latin typeface="Calibri" panose="020F0502020204030204"/>
              </a:rPr>
              <a:t>Earth Structure by Seismology</a:t>
            </a:r>
            <a:endParaRPr lang="en-CA" dirty="0"/>
          </a:p>
        </p:txBody>
      </p:sp>
      <p:pic>
        <p:nvPicPr>
          <p:cNvPr id="4" name="Picture 3"/>
          <p:cNvPicPr>
            <a:picLocks noChangeAspect="1"/>
          </p:cNvPicPr>
          <p:nvPr/>
        </p:nvPicPr>
        <p:blipFill>
          <a:blip r:embed="rId2"/>
          <a:stretch>
            <a:fillRect/>
          </a:stretch>
        </p:blipFill>
        <p:spPr>
          <a:xfrm>
            <a:off x="763899" y="1340183"/>
            <a:ext cx="7535913" cy="5400000"/>
          </a:xfrm>
          <a:prstGeom prst="rect">
            <a:avLst/>
          </a:prstGeom>
        </p:spPr>
      </p:pic>
      <p:cxnSp>
        <p:nvCxnSpPr>
          <p:cNvPr id="6" name="Straight Arrow Connector 5"/>
          <p:cNvCxnSpPr/>
          <p:nvPr/>
        </p:nvCxnSpPr>
        <p:spPr>
          <a:xfrm flipV="1">
            <a:off x="4536831" y="5627077"/>
            <a:ext cx="2168769" cy="11723"/>
          </a:xfrm>
          <a:prstGeom prst="straightConnector1">
            <a:avLst/>
          </a:prstGeom>
          <a:ln w="38100">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77509" y="4783015"/>
            <a:ext cx="1992923" cy="800219"/>
          </a:xfrm>
          <a:prstGeom prst="rect">
            <a:avLst/>
          </a:prstGeom>
          <a:noFill/>
        </p:spPr>
        <p:txBody>
          <a:bodyPr wrap="square" rtlCol="0">
            <a:spAutoFit/>
          </a:bodyPr>
          <a:lstStyle/>
          <a:p>
            <a:r>
              <a:rPr lang="en-CA" b="1" dirty="0" smtClean="0">
                <a:solidFill>
                  <a:srgbClr val="00B0F0"/>
                </a:solidFill>
              </a:rPr>
              <a:t>Shell with </a:t>
            </a:r>
            <a:r>
              <a:rPr lang="en-CA" b="1" i="1" dirty="0" smtClean="0">
                <a:solidFill>
                  <a:srgbClr val="00B0F0"/>
                </a:solidFill>
                <a:latin typeface="Cambria Math" panose="02040503050406030204" pitchFamily="18" charset="0"/>
                <a:ea typeface="Cambria Math" panose="02040503050406030204" pitchFamily="18" charset="0"/>
              </a:rPr>
              <a:t>𝝱</a:t>
            </a:r>
            <a:r>
              <a:rPr lang="en-CA" b="1" dirty="0" smtClean="0">
                <a:solidFill>
                  <a:srgbClr val="00B0F0"/>
                </a:solidFill>
                <a:latin typeface="Cambria Math" panose="02040503050406030204" pitchFamily="18" charset="0"/>
                <a:ea typeface="Cambria Math" panose="02040503050406030204" pitchFamily="18" charset="0"/>
              </a:rPr>
              <a:t> = 0;</a:t>
            </a:r>
          </a:p>
          <a:p>
            <a:r>
              <a:rPr lang="en-CA" sz="2800" b="1" dirty="0" smtClean="0">
                <a:solidFill>
                  <a:srgbClr val="00B0F0"/>
                </a:solidFill>
                <a:latin typeface="Cambria Math" panose="02040503050406030204" pitchFamily="18" charset="0"/>
                <a:ea typeface="Cambria Math" panose="02040503050406030204" pitchFamily="18" charset="0"/>
              </a:rPr>
              <a:t>∴</a:t>
            </a:r>
            <a:r>
              <a:rPr lang="en-CA" b="1" dirty="0" smtClean="0">
                <a:solidFill>
                  <a:srgbClr val="00B0F0"/>
                </a:solidFill>
                <a:latin typeface="Cambria Math" panose="02040503050406030204" pitchFamily="18" charset="0"/>
                <a:ea typeface="Cambria Math" panose="02040503050406030204" pitchFamily="18" charset="0"/>
              </a:rPr>
              <a:t> </a:t>
            </a:r>
            <a:r>
              <a:rPr lang="en-CA" b="1" i="1" dirty="0" smtClean="0">
                <a:solidFill>
                  <a:srgbClr val="00B0F0"/>
                </a:solidFill>
                <a:latin typeface="Cambria Math" panose="02040503050406030204" pitchFamily="18" charset="0"/>
                <a:ea typeface="Cambria Math" panose="02040503050406030204" pitchFamily="18" charset="0"/>
              </a:rPr>
              <a:t>𝝁</a:t>
            </a:r>
            <a:r>
              <a:rPr lang="en-CA" b="1" dirty="0" smtClean="0">
                <a:solidFill>
                  <a:srgbClr val="00B0F0"/>
                </a:solidFill>
                <a:latin typeface="Cambria Math" panose="02040503050406030204" pitchFamily="18" charset="0"/>
                <a:ea typeface="Cambria Math" panose="02040503050406030204" pitchFamily="18" charset="0"/>
              </a:rPr>
              <a:t> = 0  (fluid)</a:t>
            </a:r>
            <a:endParaRPr lang="en-CA" b="1" dirty="0">
              <a:solidFill>
                <a:srgbClr val="00B0F0"/>
              </a:solidFill>
            </a:endParaRPr>
          </a:p>
        </p:txBody>
      </p:sp>
      <p:cxnSp>
        <p:nvCxnSpPr>
          <p:cNvPr id="10" name="Straight Arrow Connector 9"/>
          <p:cNvCxnSpPr/>
          <p:nvPr/>
        </p:nvCxnSpPr>
        <p:spPr>
          <a:xfrm flipV="1">
            <a:off x="6787662" y="4384431"/>
            <a:ext cx="504093" cy="515816"/>
          </a:xfrm>
          <a:prstGeom prst="straightConnector1">
            <a:avLst/>
          </a:prstGeom>
          <a:ln w="38100">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506308" y="3165230"/>
            <a:ext cx="1559168" cy="1477328"/>
          </a:xfrm>
          <a:prstGeom prst="rect">
            <a:avLst/>
          </a:prstGeom>
          <a:noFill/>
        </p:spPr>
        <p:txBody>
          <a:bodyPr wrap="square" rtlCol="0">
            <a:spAutoFit/>
          </a:bodyPr>
          <a:lstStyle/>
          <a:p>
            <a:pPr algn="ctr"/>
            <a:r>
              <a:rPr lang="en-CA" b="1" dirty="0" smtClean="0">
                <a:solidFill>
                  <a:srgbClr val="00B0F0"/>
                </a:solidFill>
              </a:rPr>
              <a:t>Inner core</a:t>
            </a:r>
          </a:p>
          <a:p>
            <a:pPr algn="ctr"/>
            <a:r>
              <a:rPr lang="en-CA" b="1" dirty="0" smtClean="0">
                <a:solidFill>
                  <a:srgbClr val="00B0F0"/>
                </a:solidFill>
              </a:rPr>
              <a:t> </a:t>
            </a:r>
            <a:r>
              <a:rPr lang="en-CA" b="1" i="1" dirty="0">
                <a:solidFill>
                  <a:srgbClr val="00B0F0"/>
                </a:solidFill>
                <a:latin typeface="Cambria Math" panose="02040503050406030204" pitchFamily="18" charset="0"/>
                <a:ea typeface="Cambria Math" panose="02040503050406030204" pitchFamily="18" charset="0"/>
              </a:rPr>
              <a:t>𝝁</a:t>
            </a:r>
            <a:r>
              <a:rPr lang="en-CA" b="1" dirty="0">
                <a:solidFill>
                  <a:srgbClr val="00B0F0"/>
                </a:solidFill>
                <a:latin typeface="Cambria Math" panose="02040503050406030204" pitchFamily="18" charset="0"/>
                <a:ea typeface="Cambria Math" panose="02040503050406030204" pitchFamily="18" charset="0"/>
              </a:rPr>
              <a:t> </a:t>
            </a:r>
            <a:r>
              <a:rPr lang="en-CA" b="1" dirty="0" smtClean="0">
                <a:solidFill>
                  <a:srgbClr val="00B0F0"/>
                </a:solidFill>
                <a:latin typeface="Cambria Math" panose="02040503050406030204" pitchFamily="18" charset="0"/>
                <a:ea typeface="Cambria Math" panose="02040503050406030204" pitchFamily="18" charset="0"/>
              </a:rPr>
              <a:t> &gt; 0  (elastic rigidity)</a:t>
            </a:r>
            <a:endParaRPr lang="en-CA" b="1" dirty="0" smtClean="0">
              <a:solidFill>
                <a:srgbClr val="00B0F0"/>
              </a:solidFill>
            </a:endParaRPr>
          </a:p>
          <a:p>
            <a:endParaRPr lang="en-CA" dirty="0"/>
          </a:p>
        </p:txBody>
      </p:sp>
      <p:cxnSp>
        <p:nvCxnSpPr>
          <p:cNvPr id="14" name="Straight Arrow Connector 13"/>
          <p:cNvCxnSpPr/>
          <p:nvPr/>
        </p:nvCxnSpPr>
        <p:spPr>
          <a:xfrm>
            <a:off x="7455877" y="4384431"/>
            <a:ext cx="504092" cy="480646"/>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512277" y="5158155"/>
            <a:ext cx="2883877" cy="11722"/>
          </a:xfrm>
          <a:prstGeom prst="straightConnector1">
            <a:avLst/>
          </a:prstGeom>
          <a:ln w="38100">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274277" y="4161693"/>
            <a:ext cx="1512277" cy="923330"/>
          </a:xfrm>
          <a:prstGeom prst="rect">
            <a:avLst/>
          </a:prstGeom>
          <a:noFill/>
        </p:spPr>
        <p:txBody>
          <a:bodyPr wrap="square" rtlCol="0">
            <a:spAutoFit/>
          </a:bodyPr>
          <a:lstStyle/>
          <a:p>
            <a:pPr algn="ctr"/>
            <a:r>
              <a:rPr lang="en-CA" b="1" dirty="0" smtClean="0">
                <a:solidFill>
                  <a:srgbClr val="00B0F0"/>
                </a:solidFill>
                <a:latin typeface="Cambria Math" panose="02040503050406030204" pitchFamily="18" charset="0"/>
                <a:ea typeface="Cambria Math" panose="02040503050406030204" pitchFamily="18" charset="0"/>
              </a:rPr>
              <a:t>Mantle</a:t>
            </a:r>
          </a:p>
          <a:p>
            <a:pPr algn="ctr"/>
            <a:r>
              <a:rPr lang="en-CA" b="1" i="1" dirty="0" smtClean="0">
                <a:solidFill>
                  <a:srgbClr val="00B0F0"/>
                </a:solidFill>
                <a:latin typeface="Cambria Math" panose="02040503050406030204" pitchFamily="18" charset="0"/>
                <a:ea typeface="Cambria Math" panose="02040503050406030204" pitchFamily="18" charset="0"/>
              </a:rPr>
              <a:t>𝝁</a:t>
            </a:r>
            <a:r>
              <a:rPr lang="en-CA" b="1" dirty="0" smtClean="0">
                <a:solidFill>
                  <a:srgbClr val="00B0F0"/>
                </a:solidFill>
                <a:latin typeface="Cambria Math" panose="02040503050406030204" pitchFamily="18" charset="0"/>
                <a:ea typeface="Cambria Math" panose="02040503050406030204" pitchFamily="18" charset="0"/>
              </a:rPr>
              <a:t>  </a:t>
            </a:r>
            <a:r>
              <a:rPr lang="en-CA" b="1" dirty="0">
                <a:solidFill>
                  <a:srgbClr val="00B0F0"/>
                </a:solidFill>
                <a:latin typeface="Cambria Math" panose="02040503050406030204" pitchFamily="18" charset="0"/>
                <a:ea typeface="Cambria Math" panose="02040503050406030204" pitchFamily="18" charset="0"/>
              </a:rPr>
              <a:t>&gt; 0  (elastic </a:t>
            </a:r>
            <a:r>
              <a:rPr lang="en-CA" b="1" dirty="0" smtClean="0">
                <a:solidFill>
                  <a:srgbClr val="00B0F0"/>
                </a:solidFill>
                <a:latin typeface="Cambria Math" panose="02040503050406030204" pitchFamily="18" charset="0"/>
                <a:ea typeface="Cambria Math" panose="02040503050406030204" pitchFamily="18" charset="0"/>
              </a:rPr>
              <a:t>solid)</a:t>
            </a:r>
            <a:endParaRPr lang="en-CA" b="1" dirty="0">
              <a:solidFill>
                <a:srgbClr val="00B0F0"/>
              </a:solidFill>
            </a:endParaRPr>
          </a:p>
        </p:txBody>
      </p:sp>
    </p:spTree>
    <p:extLst>
      <p:ext uri="{BB962C8B-B14F-4D97-AF65-F5344CB8AC3E}">
        <p14:creationId xmlns:p14="http://schemas.microsoft.com/office/powerpoint/2010/main" val="349480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820" y="318233"/>
            <a:ext cx="7886700" cy="1325563"/>
          </a:xfrm>
        </p:spPr>
        <p:txBody>
          <a:bodyPr/>
          <a:lstStyle/>
          <a:p>
            <a:r>
              <a:rPr lang="en-CA" sz="4800" b="1" dirty="0">
                <a:solidFill>
                  <a:prstClr val="black"/>
                </a:solidFill>
                <a:latin typeface="Calibri" panose="020F0502020204030204"/>
              </a:rPr>
              <a:t>Earth Structure by Seismology</a:t>
            </a:r>
            <a:endParaRPr lang="en-CA" dirty="0"/>
          </a:p>
        </p:txBody>
      </p:sp>
      <mc:AlternateContent xmlns:mc="http://schemas.openxmlformats.org/markup-compatibility/2006" xmlns:a14="http://schemas.microsoft.com/office/drawing/2010/main">
        <mc:Choice Requires="a14">
          <p:sp>
            <p:nvSpPr>
              <p:cNvPr id="6" name="Rectangle 5"/>
              <p:cNvSpPr/>
              <p:nvPr/>
            </p:nvSpPr>
            <p:spPr>
              <a:xfrm>
                <a:off x="2919827" y="2120707"/>
                <a:ext cx="3421578" cy="113947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CA" sz="2000" b="1" i="1">
                          <a:solidFill>
                            <a:prstClr val="black"/>
                          </a:solidFill>
                          <a:latin typeface="Cambria Math" panose="02040503050406030204" pitchFamily="18" charset="0"/>
                          <a:ea typeface="Cambria Math" panose="02040503050406030204" pitchFamily="18" charset="0"/>
                        </a:rPr>
                        <m:t>𝞫</m:t>
                      </m:r>
                      <m:r>
                        <a:rPr lang="en-CA" sz="2000" b="1" i="1">
                          <a:solidFill>
                            <a:prstClr val="black"/>
                          </a:solidFill>
                          <a:latin typeface="Cambria Math" panose="02040503050406030204" pitchFamily="18" charset="0"/>
                          <a:ea typeface="Cambria Math" panose="02040503050406030204" pitchFamily="18" charset="0"/>
                        </a:rPr>
                        <m:t> = </m:t>
                      </m:r>
                      <m:rad>
                        <m:radPr>
                          <m:degHide m:val="on"/>
                          <m:ctrlPr>
                            <a:rPr lang="en-CA" sz="2000" b="1" i="1">
                              <a:solidFill>
                                <a:prstClr val="black"/>
                              </a:solidFill>
                              <a:latin typeface="Cambria Math" panose="02040503050406030204" pitchFamily="18" charset="0"/>
                              <a:ea typeface="Cambria Math" panose="02040503050406030204" pitchFamily="18" charset="0"/>
                            </a:rPr>
                          </m:ctrlPr>
                        </m:radPr>
                        <m:deg/>
                        <m:e>
                          <m:f>
                            <m:fPr>
                              <m:ctrlPr>
                                <a:rPr lang="en-CA" sz="2000" b="1" i="1">
                                  <a:solidFill>
                                    <a:prstClr val="black"/>
                                  </a:solidFill>
                                  <a:latin typeface="Cambria Math" panose="02040503050406030204" pitchFamily="18" charset="0"/>
                                  <a:ea typeface="Cambria Math" panose="02040503050406030204" pitchFamily="18" charset="0"/>
                                </a:rPr>
                              </m:ctrlPr>
                            </m:fPr>
                            <m:num>
                              <m:r>
                                <a:rPr lang="en-CA" sz="2000" b="1" i="1">
                                  <a:solidFill>
                                    <a:prstClr val="black"/>
                                  </a:solidFill>
                                  <a:latin typeface="Cambria Math" panose="02040503050406030204" pitchFamily="18" charset="0"/>
                                  <a:ea typeface="Cambria Math" panose="02040503050406030204" pitchFamily="18" charset="0"/>
                                </a:rPr>
                                <m:t>𝝁</m:t>
                              </m:r>
                            </m:num>
                            <m:den>
                              <m:r>
                                <a:rPr lang="en-CA" sz="2000" b="1" i="1">
                                  <a:solidFill>
                                    <a:prstClr val="black"/>
                                  </a:solidFill>
                                  <a:latin typeface="Cambria Math" panose="02040503050406030204" pitchFamily="18" charset="0"/>
                                  <a:ea typeface="Cambria Math" panose="02040503050406030204" pitchFamily="18" charset="0"/>
                                </a:rPr>
                                <m:t>𝝆</m:t>
                              </m:r>
                            </m:den>
                          </m:f>
                        </m:e>
                      </m:rad>
                      <m:r>
                        <a:rPr lang="en-CA" sz="2000" b="1" i="1">
                          <a:solidFill>
                            <a:prstClr val="black"/>
                          </a:solidFill>
                          <a:latin typeface="Cambria Math" panose="02040503050406030204" pitchFamily="18" charset="0"/>
                          <a:ea typeface="Cambria Math" panose="02040503050406030204" pitchFamily="18" charset="0"/>
                        </a:rPr>
                        <m:t>          </m:t>
                      </m:r>
                      <m:r>
                        <a:rPr lang="en-CA" sz="2000" b="1" i="1">
                          <a:solidFill>
                            <a:prstClr val="black"/>
                          </a:solidFill>
                          <a:latin typeface="Cambria Math" panose="02040503050406030204" pitchFamily="18" charset="0"/>
                          <a:ea typeface="Cambria Math" panose="02040503050406030204" pitchFamily="18" charset="0"/>
                        </a:rPr>
                        <m:t>𝞪</m:t>
                      </m:r>
                      <m:r>
                        <a:rPr lang="en-CA" sz="2000" i="1">
                          <a:solidFill>
                            <a:prstClr val="black"/>
                          </a:solidFill>
                          <a:latin typeface="Cambria Math" panose="02040503050406030204" pitchFamily="18" charset="0"/>
                          <a:ea typeface="Cambria Math" panose="02040503050406030204" pitchFamily="18" charset="0"/>
                        </a:rPr>
                        <m:t> = </m:t>
                      </m:r>
                      <m:rad>
                        <m:radPr>
                          <m:degHide m:val="on"/>
                          <m:ctrlPr>
                            <a:rPr lang="en-CA" sz="2000" i="1">
                              <a:solidFill>
                                <a:prstClr val="black"/>
                              </a:solidFill>
                              <a:latin typeface="Cambria Math" panose="02040503050406030204" pitchFamily="18" charset="0"/>
                              <a:ea typeface="Cambria Math" panose="02040503050406030204" pitchFamily="18" charset="0"/>
                            </a:rPr>
                          </m:ctrlPr>
                        </m:radPr>
                        <m:deg/>
                        <m:e>
                          <m:f>
                            <m:fPr>
                              <m:ctrlPr>
                                <a:rPr lang="en-CA" sz="2000" b="1" i="1">
                                  <a:solidFill>
                                    <a:prstClr val="black"/>
                                  </a:solidFill>
                                  <a:latin typeface="Cambria Math" panose="02040503050406030204" pitchFamily="18" charset="0"/>
                                  <a:ea typeface="Cambria Math" panose="02040503050406030204" pitchFamily="18" charset="0"/>
                                </a:rPr>
                              </m:ctrlPr>
                            </m:fPr>
                            <m:num>
                              <m:r>
                                <a:rPr lang="en-CA" sz="2000" b="1" i="1">
                                  <a:solidFill>
                                    <a:prstClr val="black"/>
                                  </a:solidFill>
                                  <a:latin typeface="Cambria Math" panose="02040503050406030204" pitchFamily="18" charset="0"/>
                                  <a:ea typeface="Cambria Math" panose="02040503050406030204" pitchFamily="18" charset="0"/>
                                </a:rPr>
                                <m:t>𝙠</m:t>
                              </m:r>
                              <m:r>
                                <a:rPr lang="en-CA" sz="2000" b="1" i="1">
                                  <a:solidFill>
                                    <a:prstClr val="black"/>
                                  </a:solidFill>
                                  <a:latin typeface="Cambria Math" panose="02040503050406030204" pitchFamily="18" charset="0"/>
                                  <a:ea typeface="Cambria Math" panose="02040503050406030204" pitchFamily="18" charset="0"/>
                                </a:rPr>
                                <m:t>+</m:t>
                              </m:r>
                              <m:f>
                                <m:fPr>
                                  <m:ctrlPr>
                                    <a:rPr lang="en-CA" sz="2000" b="1" i="1">
                                      <a:solidFill>
                                        <a:prstClr val="black"/>
                                      </a:solidFill>
                                      <a:latin typeface="Cambria Math" panose="02040503050406030204" pitchFamily="18" charset="0"/>
                                      <a:ea typeface="Cambria Math" panose="02040503050406030204" pitchFamily="18" charset="0"/>
                                    </a:rPr>
                                  </m:ctrlPr>
                                </m:fPr>
                                <m:num>
                                  <m:r>
                                    <a:rPr lang="en-CA" sz="2000" b="1" i="1">
                                      <a:solidFill>
                                        <a:prstClr val="black"/>
                                      </a:solidFill>
                                      <a:latin typeface="Cambria Math" panose="02040503050406030204" pitchFamily="18" charset="0"/>
                                      <a:ea typeface="Cambria Math" panose="02040503050406030204" pitchFamily="18" charset="0"/>
                                    </a:rPr>
                                    <m:t>𝟐</m:t>
                                  </m:r>
                                  <m:r>
                                    <a:rPr lang="en-CA" sz="2000" b="1" i="1">
                                      <a:solidFill>
                                        <a:prstClr val="black"/>
                                      </a:solidFill>
                                      <a:latin typeface="Cambria Math" panose="02040503050406030204" pitchFamily="18" charset="0"/>
                                      <a:ea typeface="Cambria Math" panose="02040503050406030204" pitchFamily="18" charset="0"/>
                                    </a:rPr>
                                    <m:t>𝝁</m:t>
                                  </m:r>
                                </m:num>
                                <m:den>
                                  <m:r>
                                    <a:rPr lang="en-CA" sz="2000" b="1" i="1">
                                      <a:solidFill>
                                        <a:prstClr val="black"/>
                                      </a:solidFill>
                                      <a:latin typeface="Cambria Math" panose="02040503050406030204" pitchFamily="18" charset="0"/>
                                      <a:ea typeface="Cambria Math" panose="02040503050406030204" pitchFamily="18" charset="0"/>
                                    </a:rPr>
                                    <m:t>𝟑</m:t>
                                  </m:r>
                                </m:den>
                              </m:f>
                            </m:num>
                            <m:den>
                              <m:r>
                                <a:rPr lang="en-CA" sz="2000" b="1" i="1">
                                  <a:solidFill>
                                    <a:prstClr val="black"/>
                                  </a:solidFill>
                                  <a:latin typeface="Cambria Math" panose="02040503050406030204" pitchFamily="18" charset="0"/>
                                  <a:ea typeface="Cambria Math" panose="02040503050406030204" pitchFamily="18" charset="0"/>
                                </a:rPr>
                                <m:t>𝝆</m:t>
                              </m:r>
                            </m:den>
                          </m:f>
                        </m:e>
                      </m:rad>
                    </m:oMath>
                  </m:oMathPara>
                </a14:m>
                <a:endParaRPr lang="en-CA" dirty="0"/>
              </a:p>
            </p:txBody>
          </p:sp>
        </mc:Choice>
        <mc:Fallback xmlns="">
          <p:sp>
            <p:nvSpPr>
              <p:cNvPr id="6" name="Rectangle 5"/>
              <p:cNvSpPr>
                <a:spLocks noRot="1" noChangeAspect="1" noMove="1" noResize="1" noEditPoints="1" noAdjustHandles="1" noChangeArrowheads="1" noChangeShapeType="1" noTextEdit="1"/>
              </p:cNvSpPr>
              <p:nvPr/>
            </p:nvSpPr>
            <p:spPr>
              <a:xfrm>
                <a:off x="2919827" y="2120707"/>
                <a:ext cx="3421578" cy="1139479"/>
              </a:xfrm>
              <a:prstGeom prst="rect">
                <a:avLst/>
              </a:prstGeom>
              <a:blipFill rotWithShape="0">
                <a:blip r:embed="rId2"/>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902677" y="3563815"/>
                <a:ext cx="7315200" cy="1631216"/>
              </a:xfrm>
              <a:prstGeom prst="rect">
                <a:avLst/>
              </a:prstGeom>
              <a:noFill/>
            </p:spPr>
            <p:txBody>
              <a:bodyPr wrap="square" rtlCol="0">
                <a:spAutoFit/>
              </a:bodyPr>
              <a:lstStyle/>
              <a:p>
                <a:r>
                  <a:rPr lang="en-CA" sz="2000" dirty="0" smtClean="0"/>
                  <a:t>Note that with the </a:t>
                </a:r>
                <a:r>
                  <a:rPr lang="en-CA" sz="2000" b="1" dirty="0" smtClean="0"/>
                  <a:t>P-wave</a:t>
                </a:r>
                <a:r>
                  <a:rPr lang="en-CA" sz="2000" dirty="0" smtClean="0"/>
                  <a:t> and </a:t>
                </a:r>
                <a:r>
                  <a:rPr lang="en-CA" sz="2000" b="1" dirty="0" smtClean="0"/>
                  <a:t>S-wave velocity profile with depth</a:t>
                </a:r>
                <a:r>
                  <a:rPr lang="en-CA" sz="2000" dirty="0" smtClean="0"/>
                  <a:t>,  we have two independent equations.  We don’t though know, from seismology alone, the </a:t>
                </a:r>
                <a:r>
                  <a:rPr lang="en-CA" sz="2000" b="1" dirty="0" smtClean="0"/>
                  <a:t>density profile</a:t>
                </a:r>
                <a:r>
                  <a:rPr lang="en-CA" sz="2000" dirty="0" smtClean="0"/>
                  <a:t>.  We can obtain that from knowledge of the Earth’s moment of inertia.  Then, we would have a third independent line of data which allows us to determine </a:t>
                </a:r>
                <a14:m>
                  <m:oMath xmlns:m="http://schemas.openxmlformats.org/officeDocument/2006/math">
                    <m:r>
                      <a:rPr lang="en-CA" sz="2000" b="1" i="1">
                        <a:solidFill>
                          <a:prstClr val="black"/>
                        </a:solidFill>
                        <a:latin typeface="Cambria Math" panose="02040503050406030204" pitchFamily="18" charset="0"/>
                        <a:ea typeface="Cambria Math" panose="02040503050406030204" pitchFamily="18" charset="0"/>
                      </a:rPr>
                      <m:t>𝝁</m:t>
                    </m:r>
                  </m:oMath>
                </a14:m>
                <a:r>
                  <a:rPr lang="en-CA" sz="2000" dirty="0" smtClean="0"/>
                  <a:t> and </a:t>
                </a:r>
                <a14:m>
                  <m:oMath xmlns:m="http://schemas.openxmlformats.org/officeDocument/2006/math">
                    <m:r>
                      <a:rPr lang="en-CA" sz="2000" b="1" i="1">
                        <a:solidFill>
                          <a:prstClr val="black"/>
                        </a:solidFill>
                        <a:latin typeface="Cambria Math" panose="02040503050406030204" pitchFamily="18" charset="0"/>
                        <a:ea typeface="Cambria Math" panose="02040503050406030204" pitchFamily="18" charset="0"/>
                      </a:rPr>
                      <m:t>𝙠</m:t>
                    </m:r>
                  </m:oMath>
                </a14:m>
                <a:r>
                  <a:rPr lang="en-CA" sz="2000" dirty="0" smtClean="0"/>
                  <a:t>.</a:t>
                </a:r>
                <a:endParaRPr lang="en-CA" sz="2000" dirty="0"/>
              </a:p>
            </p:txBody>
          </p:sp>
        </mc:Choice>
        <mc:Fallback xmlns="">
          <p:sp>
            <p:nvSpPr>
              <p:cNvPr id="7" name="TextBox 6"/>
              <p:cNvSpPr txBox="1">
                <a:spLocks noRot="1" noChangeAspect="1" noMove="1" noResize="1" noEditPoints="1" noAdjustHandles="1" noChangeArrowheads="1" noChangeShapeType="1" noTextEdit="1"/>
              </p:cNvSpPr>
              <p:nvPr/>
            </p:nvSpPr>
            <p:spPr>
              <a:xfrm>
                <a:off x="902677" y="3563815"/>
                <a:ext cx="7315200" cy="1631216"/>
              </a:xfrm>
              <a:prstGeom prst="rect">
                <a:avLst/>
              </a:prstGeom>
              <a:blipFill rotWithShape="0">
                <a:blip r:embed="rId3"/>
                <a:stretch>
                  <a:fillRect l="-833" t="-2247" r="-750" b="-5993"/>
                </a:stretch>
              </a:blipFill>
            </p:spPr>
            <p:txBody>
              <a:bodyPr/>
              <a:lstStyle/>
              <a:p>
                <a:r>
                  <a:rPr lang="en-CA">
                    <a:noFill/>
                  </a:rPr>
                  <a:t> </a:t>
                </a:r>
              </a:p>
            </p:txBody>
          </p:sp>
        </mc:Fallback>
      </mc:AlternateContent>
      <p:pic>
        <p:nvPicPr>
          <p:cNvPr id="8" name="Picture 7"/>
          <p:cNvPicPr>
            <a:picLocks noChangeAspect="1"/>
          </p:cNvPicPr>
          <p:nvPr/>
        </p:nvPicPr>
        <p:blipFill>
          <a:blip r:embed="rId4"/>
          <a:stretch>
            <a:fillRect/>
          </a:stretch>
        </p:blipFill>
        <p:spPr>
          <a:xfrm>
            <a:off x="829865" y="1373091"/>
            <a:ext cx="7611266" cy="5400000"/>
          </a:xfrm>
          <a:prstGeom prst="rect">
            <a:avLst/>
          </a:prstGeom>
        </p:spPr>
      </p:pic>
      <p:pic>
        <p:nvPicPr>
          <p:cNvPr id="9" name="Picture 8"/>
          <p:cNvPicPr>
            <a:picLocks noChangeAspect="1"/>
          </p:cNvPicPr>
          <p:nvPr/>
        </p:nvPicPr>
        <p:blipFill>
          <a:blip r:embed="rId5"/>
          <a:stretch>
            <a:fillRect/>
          </a:stretch>
        </p:blipFill>
        <p:spPr>
          <a:xfrm>
            <a:off x="1045923" y="1334836"/>
            <a:ext cx="7262915" cy="5400000"/>
          </a:xfrm>
          <a:prstGeom prst="rect">
            <a:avLst/>
          </a:prstGeom>
        </p:spPr>
      </p:pic>
      <p:pic>
        <p:nvPicPr>
          <p:cNvPr id="10" name="Picture 9"/>
          <p:cNvPicPr>
            <a:picLocks noChangeAspect="1"/>
          </p:cNvPicPr>
          <p:nvPr/>
        </p:nvPicPr>
        <p:blipFill>
          <a:blip r:embed="rId6"/>
          <a:stretch>
            <a:fillRect/>
          </a:stretch>
        </p:blipFill>
        <p:spPr>
          <a:xfrm>
            <a:off x="932341" y="1368591"/>
            <a:ext cx="7485471" cy="5400000"/>
          </a:xfrm>
          <a:prstGeom prst="rect">
            <a:avLst/>
          </a:prstGeom>
        </p:spPr>
      </p:pic>
      <p:pic>
        <p:nvPicPr>
          <p:cNvPr id="12" name="Picture 11"/>
          <p:cNvPicPr>
            <a:picLocks noChangeAspect="1"/>
          </p:cNvPicPr>
          <p:nvPr/>
        </p:nvPicPr>
        <p:blipFill>
          <a:blip r:embed="rId7"/>
          <a:stretch>
            <a:fillRect/>
          </a:stretch>
        </p:blipFill>
        <p:spPr>
          <a:xfrm>
            <a:off x="941303" y="1337895"/>
            <a:ext cx="7462992" cy="5400000"/>
          </a:xfrm>
          <a:prstGeom prst="rect">
            <a:avLst/>
          </a:prstGeom>
        </p:spPr>
      </p:pic>
    </p:spTree>
    <p:extLst>
      <p:ext uri="{BB962C8B-B14F-4D97-AF65-F5344CB8AC3E}">
        <p14:creationId xmlns:p14="http://schemas.microsoft.com/office/powerpoint/2010/main" val="331297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4494"/>
            <a:ext cx="7886700" cy="1325563"/>
          </a:xfrm>
        </p:spPr>
        <p:txBody>
          <a:bodyPr>
            <a:noAutofit/>
          </a:bodyPr>
          <a:lstStyle/>
          <a:p>
            <a:pPr algn="ctr"/>
            <a:r>
              <a:rPr lang="en-CA" sz="4800" b="1" dirty="0" smtClean="0">
                <a:latin typeface="+mn-lt"/>
              </a:rPr>
              <a:t>Spectroscopy</a:t>
            </a:r>
            <a:endParaRPr lang="en-CA" sz="4800" b="1" dirty="0">
              <a:latin typeface="+mn-lt"/>
            </a:endParaRPr>
          </a:p>
        </p:txBody>
      </p:sp>
      <p:sp>
        <p:nvSpPr>
          <p:cNvPr id="4" name="TextBox 3"/>
          <p:cNvSpPr txBox="1"/>
          <p:nvPr/>
        </p:nvSpPr>
        <p:spPr>
          <a:xfrm>
            <a:off x="382848" y="1045821"/>
            <a:ext cx="8570187" cy="1446550"/>
          </a:xfrm>
          <a:prstGeom prst="rect">
            <a:avLst/>
          </a:prstGeom>
          <a:noFill/>
        </p:spPr>
        <p:txBody>
          <a:bodyPr wrap="square" rtlCol="0">
            <a:spAutoFit/>
          </a:bodyPr>
          <a:lstStyle/>
          <a:p>
            <a:r>
              <a:rPr lang="en-CA" sz="2200" dirty="0" smtClean="0"/>
              <a:t>When we look at rocks or minerals, we see clear differences in their colours.  Reflected light visible to our eye, spans only a very narrow band of the electromagnetic spectrum.  Our atmosphere is opaque to many “colours”.  </a:t>
            </a:r>
            <a:endParaRPr lang="en-CA" sz="22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1" y="2538663"/>
            <a:ext cx="8410074" cy="4115699"/>
          </a:xfrm>
          <a:prstGeom prst="rect">
            <a:avLst/>
          </a:prstGeom>
        </p:spPr>
      </p:pic>
      <p:sp>
        <p:nvSpPr>
          <p:cNvPr id="7" name="Rectangle 6"/>
          <p:cNvSpPr/>
          <p:nvPr/>
        </p:nvSpPr>
        <p:spPr>
          <a:xfrm>
            <a:off x="3513220" y="6550223"/>
            <a:ext cx="6677527" cy="307777"/>
          </a:xfrm>
          <a:prstGeom prst="rect">
            <a:avLst/>
          </a:prstGeom>
        </p:spPr>
        <p:txBody>
          <a:bodyPr wrap="square">
            <a:spAutoFit/>
          </a:bodyPr>
          <a:lstStyle/>
          <a:p>
            <a:pPr algn="ctr"/>
            <a:r>
              <a:rPr lang="en-CA" sz="1400" dirty="0">
                <a:hlinkClick r:id="rId3"/>
              </a:rPr>
              <a:t>https://en.wikipedia.org/wiki/Visible_spectrum</a:t>
            </a:r>
            <a:endParaRPr lang="en-CA" sz="1400" dirty="0"/>
          </a:p>
        </p:txBody>
      </p:sp>
    </p:spTree>
    <p:extLst>
      <p:ext uri="{BB962C8B-B14F-4D97-AF65-F5344CB8AC3E}">
        <p14:creationId xmlns:p14="http://schemas.microsoft.com/office/powerpoint/2010/main" val="6789672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Seismic Tomography</a:t>
            </a:r>
            <a:endParaRPr lang="en-CA" sz="4800" b="1" dirty="0">
              <a:latin typeface="+mn-lt"/>
            </a:endParaRPr>
          </a:p>
        </p:txBody>
      </p:sp>
      <p:sp>
        <p:nvSpPr>
          <p:cNvPr id="4" name="Rectangle 3"/>
          <p:cNvSpPr/>
          <p:nvPr/>
        </p:nvSpPr>
        <p:spPr>
          <a:xfrm>
            <a:off x="1148861" y="1453662"/>
            <a:ext cx="7057292" cy="4678204"/>
          </a:xfrm>
          <a:prstGeom prst="rect">
            <a:avLst/>
          </a:prstGeom>
        </p:spPr>
        <p:txBody>
          <a:bodyPr wrap="square">
            <a:spAutoFit/>
          </a:bodyPr>
          <a:lstStyle/>
          <a:p>
            <a:r>
              <a:rPr lang="en-CA" sz="2000" dirty="0" smtClean="0">
                <a:solidFill>
                  <a:srgbClr val="000000"/>
                </a:solidFill>
              </a:rPr>
              <a:t>One </a:t>
            </a:r>
            <a:r>
              <a:rPr lang="en-CA" sz="2000" dirty="0">
                <a:solidFill>
                  <a:srgbClr val="000000"/>
                </a:solidFill>
              </a:rPr>
              <a:t>can perform the equivalent of a CAT-Scan on the Earth using seismic waves. </a:t>
            </a:r>
            <a:r>
              <a:rPr lang="en-CA" sz="2000" dirty="0" smtClean="0">
                <a:solidFill>
                  <a:srgbClr val="000000"/>
                </a:solidFill>
              </a:rPr>
              <a:t>In fact</a:t>
            </a:r>
            <a:r>
              <a:rPr lang="en-CA" sz="2000" dirty="0">
                <a:solidFill>
                  <a:srgbClr val="000000"/>
                </a:solidFill>
              </a:rPr>
              <a:t>, seismic tomography is an older science than is medical tomography. By </a:t>
            </a:r>
            <a:r>
              <a:rPr lang="en-CA" sz="2000" dirty="0" smtClean="0">
                <a:solidFill>
                  <a:srgbClr val="000000"/>
                </a:solidFill>
              </a:rPr>
              <a:t>looking to </a:t>
            </a:r>
            <a:r>
              <a:rPr lang="en-CA" sz="2000" dirty="0">
                <a:solidFill>
                  <a:srgbClr val="000000"/>
                </a:solidFill>
              </a:rPr>
              <a:t>the localized anomalies in the seismic wave velocities according to places within </a:t>
            </a:r>
            <a:r>
              <a:rPr lang="en-CA" sz="2000" dirty="0" smtClean="0">
                <a:solidFill>
                  <a:srgbClr val="000000"/>
                </a:solidFill>
              </a:rPr>
              <a:t>the Earth</a:t>
            </a:r>
            <a:r>
              <a:rPr lang="en-CA" sz="2000" dirty="0">
                <a:solidFill>
                  <a:srgbClr val="000000"/>
                </a:solidFill>
              </a:rPr>
              <a:t>, we can actually track the history of descending tectonic plates and </a:t>
            </a:r>
            <a:r>
              <a:rPr lang="en-CA" sz="2000" dirty="0" err="1" smtClean="0">
                <a:solidFill>
                  <a:srgbClr val="000000"/>
                </a:solidFill>
              </a:rPr>
              <a:t>upwellings</a:t>
            </a:r>
            <a:r>
              <a:rPr lang="en-CA" sz="2000" dirty="0" smtClean="0">
                <a:solidFill>
                  <a:srgbClr val="000000"/>
                </a:solidFill>
              </a:rPr>
              <a:t> beneath </a:t>
            </a:r>
            <a:r>
              <a:rPr lang="en-CA" sz="2000" dirty="0">
                <a:solidFill>
                  <a:srgbClr val="000000"/>
                </a:solidFill>
              </a:rPr>
              <a:t>spreading ridges. As the science evolves and as ever more data are obtained</a:t>
            </a:r>
            <a:r>
              <a:rPr lang="en-CA" sz="2000" dirty="0" smtClean="0">
                <a:solidFill>
                  <a:srgbClr val="000000"/>
                </a:solidFill>
              </a:rPr>
              <a:t>, we </a:t>
            </a:r>
            <a:r>
              <a:rPr lang="en-CA" sz="2000" dirty="0">
                <a:solidFill>
                  <a:srgbClr val="000000"/>
                </a:solidFill>
              </a:rPr>
              <a:t>are producing a detailed picture of Earth’s </a:t>
            </a:r>
            <a:r>
              <a:rPr lang="en-CA" sz="2000" dirty="0" smtClean="0">
                <a:solidFill>
                  <a:srgbClr val="000000"/>
                </a:solidFill>
              </a:rPr>
              <a:t>interior</a:t>
            </a:r>
            <a:r>
              <a:rPr lang="en-CA" dirty="0" smtClean="0">
                <a:solidFill>
                  <a:srgbClr val="000000"/>
                </a:solidFill>
              </a:rPr>
              <a:t>.</a:t>
            </a:r>
          </a:p>
          <a:p>
            <a:endParaRPr lang="en-CA" dirty="0">
              <a:solidFill>
                <a:srgbClr val="000000"/>
              </a:solidFill>
            </a:endParaRPr>
          </a:p>
          <a:p>
            <a:r>
              <a:rPr lang="en-CA" sz="2000" dirty="0" smtClean="0">
                <a:solidFill>
                  <a:srgbClr val="000000"/>
                </a:solidFill>
              </a:rPr>
              <a:t>Tomographic anomalies in seismic velocities are normally referenced to the </a:t>
            </a:r>
            <a:r>
              <a:rPr lang="en-CA" sz="2000" b="1" dirty="0" smtClean="0">
                <a:solidFill>
                  <a:srgbClr val="000000"/>
                </a:solidFill>
              </a:rPr>
              <a:t>PREM</a:t>
            </a:r>
            <a:r>
              <a:rPr lang="en-CA" sz="2000" dirty="0" smtClean="0">
                <a:solidFill>
                  <a:srgbClr val="000000"/>
                </a:solidFill>
              </a:rPr>
              <a:t> (Preliminary Reference Earth Model), that from which the previous velocity-depth profiles were taken.  Small variations in the temperature of flowing mantle materials produces slightly </a:t>
            </a:r>
            <a:r>
              <a:rPr lang="en-CA" sz="2000" b="1" dirty="0" smtClean="0">
                <a:solidFill>
                  <a:srgbClr val="000000"/>
                </a:solidFill>
              </a:rPr>
              <a:t>negative velocity anomaly if warm</a:t>
            </a:r>
            <a:r>
              <a:rPr lang="en-CA" sz="2000" dirty="0" smtClean="0">
                <a:solidFill>
                  <a:srgbClr val="000000"/>
                </a:solidFill>
              </a:rPr>
              <a:t> than the depth average and </a:t>
            </a:r>
            <a:r>
              <a:rPr lang="en-CA" sz="2000" b="1" dirty="0" smtClean="0">
                <a:solidFill>
                  <a:srgbClr val="000000"/>
                </a:solidFill>
              </a:rPr>
              <a:t>slightly positive anomaly if cool</a:t>
            </a:r>
            <a:r>
              <a:rPr lang="en-CA" sz="2000" dirty="0" smtClean="0">
                <a:solidFill>
                  <a:srgbClr val="000000"/>
                </a:solidFill>
              </a:rPr>
              <a:t>.</a:t>
            </a:r>
            <a:endParaRPr lang="en-CA" sz="2000" dirty="0"/>
          </a:p>
        </p:txBody>
      </p:sp>
      <p:pic>
        <p:nvPicPr>
          <p:cNvPr id="5" name="Picture 4"/>
          <p:cNvPicPr>
            <a:picLocks noChangeAspect="1"/>
          </p:cNvPicPr>
          <p:nvPr/>
        </p:nvPicPr>
        <p:blipFill>
          <a:blip r:embed="rId2"/>
          <a:stretch>
            <a:fillRect/>
          </a:stretch>
        </p:blipFill>
        <p:spPr>
          <a:xfrm>
            <a:off x="2155947" y="1484067"/>
            <a:ext cx="5019675" cy="5038725"/>
          </a:xfrm>
          <a:prstGeom prst="rect">
            <a:avLst/>
          </a:prstGeom>
        </p:spPr>
      </p:pic>
      <p:pic>
        <p:nvPicPr>
          <p:cNvPr id="6" name="Picture 5"/>
          <p:cNvPicPr>
            <a:picLocks noChangeAspect="1"/>
          </p:cNvPicPr>
          <p:nvPr/>
        </p:nvPicPr>
        <p:blipFill>
          <a:blip r:embed="rId3"/>
          <a:stretch>
            <a:fillRect/>
          </a:stretch>
        </p:blipFill>
        <p:spPr>
          <a:xfrm>
            <a:off x="1038955" y="1385887"/>
            <a:ext cx="7296150" cy="5472113"/>
          </a:xfrm>
          <a:prstGeom prst="rect">
            <a:avLst/>
          </a:prstGeom>
        </p:spPr>
      </p:pic>
    </p:spTree>
    <p:extLst>
      <p:ext uri="{BB962C8B-B14F-4D97-AF65-F5344CB8AC3E}">
        <p14:creationId xmlns:p14="http://schemas.microsoft.com/office/powerpoint/2010/main" val="178290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CA" sz="4800" b="1" dirty="0" smtClean="0">
                <a:solidFill>
                  <a:prstClr val="black"/>
                </a:solidFill>
                <a:latin typeface="Calibri" panose="020F0502020204030204"/>
              </a:rPr>
              <a:t>Geology/Mineralogy by </a:t>
            </a:r>
            <a:r>
              <a:rPr lang="en-CA" sz="4800" b="1" dirty="0">
                <a:solidFill>
                  <a:prstClr val="black"/>
                </a:solidFill>
                <a:latin typeface="Calibri" panose="020F0502020204030204"/>
              </a:rPr>
              <a:t>Seismology</a:t>
            </a:r>
            <a:endParaRPr lang="en-CA" sz="4800" dirty="0"/>
          </a:p>
        </p:txBody>
      </p:sp>
      <p:sp>
        <p:nvSpPr>
          <p:cNvPr id="3" name="Rectangle 2"/>
          <p:cNvSpPr/>
          <p:nvPr/>
        </p:nvSpPr>
        <p:spPr>
          <a:xfrm>
            <a:off x="937845" y="1765732"/>
            <a:ext cx="7678616" cy="4324261"/>
          </a:xfrm>
          <a:prstGeom prst="rect">
            <a:avLst/>
          </a:prstGeom>
        </p:spPr>
        <p:txBody>
          <a:bodyPr wrap="square">
            <a:spAutoFit/>
          </a:bodyPr>
          <a:lstStyle/>
          <a:p>
            <a:r>
              <a:rPr lang="en-CA" sz="2400" b="1" dirty="0" smtClean="0"/>
              <a:t>The distinct discontinuities within the Earth as seen in seismic inversions describe geological/mineralogical changes.</a:t>
            </a:r>
          </a:p>
          <a:p>
            <a:endParaRPr lang="en-CA" dirty="0"/>
          </a:p>
          <a:p>
            <a:pPr>
              <a:spcAft>
                <a:spcPts val="600"/>
              </a:spcAft>
            </a:pPr>
            <a:r>
              <a:rPr lang="en-CA" sz="2000" dirty="0"/>
              <a:t>– </a:t>
            </a:r>
            <a:r>
              <a:rPr lang="en-CA" sz="2000" b="1" u="sng" dirty="0"/>
              <a:t>Crust: </a:t>
            </a:r>
            <a:r>
              <a:rPr lang="en-CA" sz="2000" dirty="0"/>
              <a:t>This outer skin, typically about 30km thick, shows a relatively </a:t>
            </a:r>
            <a:r>
              <a:rPr lang="en-CA" sz="2000" dirty="0" smtClean="0"/>
              <a:t>low velocity </a:t>
            </a:r>
            <a:r>
              <a:rPr lang="en-CA" sz="2000" dirty="0"/>
              <a:t>for seismic sound waves, the (P-waves). </a:t>
            </a:r>
            <a:r>
              <a:rPr lang="en-CA" sz="2000" dirty="0" smtClean="0"/>
              <a:t> Its </a:t>
            </a:r>
            <a:r>
              <a:rPr lang="en-CA" sz="2000" dirty="0"/>
              <a:t>base is </a:t>
            </a:r>
            <a:r>
              <a:rPr lang="en-CA" sz="2000" dirty="0" smtClean="0"/>
              <a:t>characterized by </a:t>
            </a:r>
            <a:r>
              <a:rPr lang="en-CA" sz="2000" dirty="0"/>
              <a:t>a sharp increase in the P-wave velocity to about </a:t>
            </a:r>
            <a:r>
              <a:rPr lang="en-CA" sz="2000" dirty="0" smtClean="0"/>
              <a:t>8km/s at the </a:t>
            </a:r>
            <a:r>
              <a:rPr lang="en-CA" sz="2000" b="1" dirty="0" err="1" smtClean="0"/>
              <a:t>Mohorovičić</a:t>
            </a:r>
            <a:r>
              <a:rPr lang="en-CA" sz="2000" b="1" dirty="0" smtClean="0"/>
              <a:t> discontinuity </a:t>
            </a:r>
            <a:r>
              <a:rPr lang="en-CA" sz="2000" dirty="0" smtClean="0"/>
              <a:t>(Moho).</a:t>
            </a:r>
            <a:endParaRPr lang="en-CA" sz="2000" dirty="0"/>
          </a:p>
          <a:p>
            <a:pPr>
              <a:spcAft>
                <a:spcPts val="600"/>
              </a:spcAft>
            </a:pPr>
            <a:r>
              <a:rPr lang="en-CA" sz="2000" dirty="0"/>
              <a:t>– </a:t>
            </a:r>
            <a:r>
              <a:rPr lang="en-CA" sz="2000" b="1" u="sng" dirty="0"/>
              <a:t>Mantle: </a:t>
            </a:r>
            <a:r>
              <a:rPr lang="en-CA" sz="2000" dirty="0"/>
              <a:t>Most of the volume </a:t>
            </a:r>
            <a:r>
              <a:rPr lang="en-CA" sz="2000" dirty="0" smtClean="0"/>
              <a:t>(≈ </a:t>
            </a:r>
            <a:r>
              <a:rPr lang="en-CA" sz="2000" dirty="0"/>
              <a:t>87%) of the Earth comprises the silicate</a:t>
            </a:r>
            <a:r>
              <a:rPr lang="en-CA" sz="2000" dirty="0" smtClean="0"/>
              <a:t>, rocky </a:t>
            </a:r>
            <a:r>
              <a:rPr lang="en-CA" sz="2000" dirty="0"/>
              <a:t>mantle. The mantle has a layered structure that affects </a:t>
            </a:r>
            <a:r>
              <a:rPr lang="en-CA" sz="2000" dirty="0" smtClean="0"/>
              <a:t>seismic wave </a:t>
            </a:r>
            <a:r>
              <a:rPr lang="en-CA" sz="2000" dirty="0"/>
              <a:t>velocities. The structure is caused by phase changes of the </a:t>
            </a:r>
            <a:r>
              <a:rPr lang="en-CA" sz="2000" dirty="0" smtClean="0"/>
              <a:t>mantle minerals </a:t>
            </a:r>
            <a:r>
              <a:rPr lang="en-CA" sz="2000" dirty="0"/>
              <a:t>as they are compressed at depth into higher density forms</a:t>
            </a:r>
            <a:r>
              <a:rPr lang="en-CA" sz="2000" dirty="0" smtClean="0"/>
              <a:t>. </a:t>
            </a:r>
          </a:p>
        </p:txBody>
      </p:sp>
      <p:pic>
        <p:nvPicPr>
          <p:cNvPr id="5" name="Picture 4"/>
          <p:cNvPicPr>
            <a:picLocks noChangeAspect="1"/>
          </p:cNvPicPr>
          <p:nvPr/>
        </p:nvPicPr>
        <p:blipFill>
          <a:blip r:embed="rId2"/>
          <a:stretch>
            <a:fillRect/>
          </a:stretch>
        </p:blipFill>
        <p:spPr>
          <a:xfrm>
            <a:off x="753499" y="1667605"/>
            <a:ext cx="7851238" cy="4977944"/>
          </a:xfrm>
          <a:prstGeom prst="rect">
            <a:avLst/>
          </a:prstGeom>
        </p:spPr>
      </p:pic>
      <p:sp>
        <p:nvSpPr>
          <p:cNvPr id="7" name="TextBox 6"/>
          <p:cNvSpPr txBox="1"/>
          <p:nvPr/>
        </p:nvSpPr>
        <p:spPr>
          <a:xfrm>
            <a:off x="1946030" y="4443046"/>
            <a:ext cx="2321169" cy="646331"/>
          </a:xfrm>
          <a:prstGeom prst="rect">
            <a:avLst/>
          </a:prstGeom>
          <a:noFill/>
        </p:spPr>
        <p:txBody>
          <a:bodyPr wrap="square" rtlCol="0">
            <a:spAutoFit/>
          </a:bodyPr>
          <a:lstStyle/>
          <a:p>
            <a:r>
              <a:rPr lang="en-CA" dirty="0" smtClean="0"/>
              <a:t>Moho (crust-mantle) boundary</a:t>
            </a:r>
            <a:endParaRPr lang="en-CA" dirty="0"/>
          </a:p>
        </p:txBody>
      </p:sp>
      <p:cxnSp>
        <p:nvCxnSpPr>
          <p:cNvPr id="12" name="Straight Arrow Connector 11"/>
          <p:cNvCxnSpPr/>
          <p:nvPr/>
        </p:nvCxnSpPr>
        <p:spPr>
          <a:xfrm>
            <a:off x="1500556" y="4196860"/>
            <a:ext cx="339969" cy="375138"/>
          </a:xfrm>
          <a:prstGeom prst="straightConnector1">
            <a:avLst/>
          </a:prstGeom>
          <a:ln w="50800">
            <a:headEnd type="stealth" w="lg" len="lg"/>
            <a:tailEnd type="none"/>
          </a:ln>
        </p:spPr>
        <p:style>
          <a:lnRef idx="3">
            <a:schemeClr val="accent1"/>
          </a:lnRef>
          <a:fillRef idx="0">
            <a:schemeClr val="accent1"/>
          </a:fillRef>
          <a:effectRef idx="2">
            <a:schemeClr val="accent1"/>
          </a:effectRef>
          <a:fontRef idx="minor">
            <a:schemeClr val="tx1"/>
          </a:fontRef>
        </p:style>
      </p:cxnSp>
      <p:sp>
        <p:nvSpPr>
          <p:cNvPr id="13" name="TextBox 12"/>
          <p:cNvSpPr txBox="1"/>
          <p:nvPr/>
        </p:nvSpPr>
        <p:spPr>
          <a:xfrm>
            <a:off x="4994029" y="2379785"/>
            <a:ext cx="2438401" cy="369332"/>
          </a:xfrm>
          <a:prstGeom prst="rect">
            <a:avLst/>
          </a:prstGeom>
          <a:noFill/>
        </p:spPr>
        <p:txBody>
          <a:bodyPr wrap="square" rtlCol="0">
            <a:spAutoFit/>
          </a:bodyPr>
          <a:lstStyle/>
          <a:p>
            <a:r>
              <a:rPr lang="en-CA" dirty="0" smtClean="0"/>
              <a:t>Core-mantle boundary</a:t>
            </a:r>
            <a:endParaRPr lang="en-CA" dirty="0"/>
          </a:p>
        </p:txBody>
      </p:sp>
      <p:cxnSp>
        <p:nvCxnSpPr>
          <p:cNvPr id="18" name="Straight Arrow Connector 17"/>
          <p:cNvCxnSpPr/>
          <p:nvPr/>
        </p:nvCxnSpPr>
        <p:spPr>
          <a:xfrm flipH="1">
            <a:off x="4572000" y="2625968"/>
            <a:ext cx="363415" cy="187569"/>
          </a:xfrm>
          <a:prstGeom prst="straightConnector1">
            <a:avLst/>
          </a:prstGeom>
          <a:ln w="41275">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3355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CA" sz="4800" b="1" dirty="0">
                <a:latin typeface="+mn-lt"/>
              </a:rPr>
              <a:t>Geology/Mineralogy by Seismology</a:t>
            </a:r>
          </a:p>
        </p:txBody>
      </p:sp>
      <p:sp>
        <p:nvSpPr>
          <p:cNvPr id="3" name="Rectangle 2"/>
          <p:cNvSpPr/>
          <p:nvPr/>
        </p:nvSpPr>
        <p:spPr>
          <a:xfrm>
            <a:off x="410309" y="1776113"/>
            <a:ext cx="8393722" cy="5170646"/>
          </a:xfrm>
          <a:prstGeom prst="rect">
            <a:avLst/>
          </a:prstGeom>
        </p:spPr>
        <p:txBody>
          <a:bodyPr wrap="square">
            <a:spAutoFit/>
          </a:bodyPr>
          <a:lstStyle/>
          <a:p>
            <a:pPr>
              <a:spcAft>
                <a:spcPts val="600"/>
              </a:spcAft>
            </a:pPr>
            <a:r>
              <a:rPr lang="en-CA" sz="2000" dirty="0"/>
              <a:t>– </a:t>
            </a:r>
            <a:r>
              <a:rPr lang="en-CA" sz="2000" b="1" u="sng" dirty="0"/>
              <a:t>Crust</a:t>
            </a:r>
            <a:r>
              <a:rPr lang="en-CA" sz="2000" dirty="0"/>
              <a:t>: This outer skin, typically about </a:t>
            </a:r>
            <a:r>
              <a:rPr lang="en-CA" sz="2000" dirty="0" smtClean="0"/>
              <a:t>33km </a:t>
            </a:r>
            <a:r>
              <a:rPr lang="en-CA" sz="2000" dirty="0"/>
              <a:t>thick, shows a relatively </a:t>
            </a:r>
            <a:r>
              <a:rPr lang="en-CA" sz="2000" dirty="0" smtClean="0"/>
              <a:t>low velocity </a:t>
            </a:r>
            <a:r>
              <a:rPr lang="en-CA" sz="2000" dirty="0"/>
              <a:t>for seismic sound waves, the (P-waves). Its base is </a:t>
            </a:r>
            <a:r>
              <a:rPr lang="en-CA" sz="2000" dirty="0" smtClean="0"/>
              <a:t>characterized by </a:t>
            </a:r>
            <a:r>
              <a:rPr lang="en-CA" sz="2000" dirty="0"/>
              <a:t>a sharp increase in the P-wave velocity to about 8km/s</a:t>
            </a:r>
            <a:r>
              <a:rPr lang="en-CA" sz="2000" dirty="0" smtClean="0"/>
              <a:t>. </a:t>
            </a:r>
          </a:p>
          <a:p>
            <a:pPr>
              <a:spcAft>
                <a:spcPts val="600"/>
              </a:spcAft>
            </a:pPr>
            <a:r>
              <a:rPr lang="en-CA" sz="2000" dirty="0" smtClean="0"/>
              <a:t>– </a:t>
            </a:r>
            <a:r>
              <a:rPr lang="en-CA" sz="2000" b="1" u="sng" dirty="0"/>
              <a:t>Mantle</a:t>
            </a:r>
            <a:r>
              <a:rPr lang="en-CA" sz="2000" dirty="0"/>
              <a:t>: Most of the volume </a:t>
            </a:r>
            <a:r>
              <a:rPr lang="en-CA" sz="2000" dirty="0" smtClean="0"/>
              <a:t>(≈ </a:t>
            </a:r>
            <a:r>
              <a:rPr lang="en-CA" sz="2000" dirty="0"/>
              <a:t>87%) of the Earth comprises the </a:t>
            </a:r>
            <a:r>
              <a:rPr lang="en-CA" sz="2000" dirty="0" smtClean="0"/>
              <a:t>silicate, rocky </a:t>
            </a:r>
            <a:r>
              <a:rPr lang="en-CA" sz="2000" dirty="0"/>
              <a:t>mantle. The mantle has a layered structure that affects </a:t>
            </a:r>
            <a:r>
              <a:rPr lang="en-CA" sz="2000" dirty="0" smtClean="0"/>
              <a:t>seismic wave </a:t>
            </a:r>
            <a:r>
              <a:rPr lang="en-CA" sz="2000" dirty="0"/>
              <a:t>velocities. The structure is caused by phase changes of the </a:t>
            </a:r>
            <a:r>
              <a:rPr lang="en-CA" sz="2000" dirty="0" smtClean="0"/>
              <a:t>mantle minerals </a:t>
            </a:r>
            <a:r>
              <a:rPr lang="en-CA" sz="2000" dirty="0"/>
              <a:t>as they are </a:t>
            </a:r>
            <a:r>
              <a:rPr lang="en-CA" sz="2000" dirty="0" smtClean="0"/>
              <a:t>compressed </a:t>
            </a:r>
            <a:r>
              <a:rPr lang="en-CA" sz="2000" dirty="0"/>
              <a:t>at depth into higher density forms</a:t>
            </a:r>
            <a:r>
              <a:rPr lang="en-CA" sz="2000" dirty="0" smtClean="0"/>
              <a:t>. </a:t>
            </a:r>
            <a:endParaRPr lang="en-CA" sz="2000" dirty="0"/>
          </a:p>
          <a:p>
            <a:pPr>
              <a:spcAft>
                <a:spcPts val="600"/>
              </a:spcAft>
            </a:pPr>
            <a:r>
              <a:rPr lang="en-CA" sz="2000" dirty="0" smtClean="0"/>
              <a:t>The </a:t>
            </a:r>
            <a:r>
              <a:rPr lang="en-CA" sz="2000" dirty="0"/>
              <a:t>most distinct boundaries are </a:t>
            </a:r>
            <a:r>
              <a:rPr lang="en-CA" sz="2000" dirty="0" smtClean="0"/>
              <a:t>at ≈ </a:t>
            </a:r>
            <a:r>
              <a:rPr lang="en-CA" sz="2000" b="1" dirty="0" smtClean="0"/>
              <a:t>440km</a:t>
            </a:r>
            <a:r>
              <a:rPr lang="en-CA" sz="2000" dirty="0" smtClean="0"/>
              <a:t> where </a:t>
            </a:r>
            <a:r>
              <a:rPr lang="en-CA" sz="2000" dirty="0"/>
              <a:t>olivine, </a:t>
            </a:r>
            <a:r>
              <a:rPr lang="en-CA" sz="2000" b="1" dirty="0"/>
              <a:t>[Mg, Fe]</a:t>
            </a:r>
            <a:r>
              <a:rPr lang="en-CA" sz="2000" b="1" baseline="-25000" dirty="0"/>
              <a:t>2</a:t>
            </a:r>
            <a:r>
              <a:rPr lang="en-CA" sz="2000" b="1" dirty="0"/>
              <a:t>SiO</a:t>
            </a:r>
            <a:r>
              <a:rPr lang="en-CA" sz="2000" b="1" baseline="-25000" dirty="0"/>
              <a:t>4</a:t>
            </a:r>
            <a:r>
              <a:rPr lang="en-CA" sz="2000" dirty="0" smtClean="0"/>
              <a:t>, becomes </a:t>
            </a:r>
            <a:r>
              <a:rPr lang="en-CA" sz="2000" dirty="0"/>
              <a:t>compressed into the spinel structure and then at </a:t>
            </a:r>
            <a:r>
              <a:rPr lang="en-CA" sz="2000" dirty="0" smtClean="0"/>
              <a:t>≈ </a:t>
            </a:r>
            <a:r>
              <a:rPr lang="en-CA" sz="2000" b="1" dirty="0" smtClean="0"/>
              <a:t>660km</a:t>
            </a:r>
            <a:r>
              <a:rPr lang="en-CA" sz="2000" dirty="0" smtClean="0"/>
              <a:t> where </a:t>
            </a:r>
            <a:r>
              <a:rPr lang="en-CA" sz="2000" dirty="0"/>
              <a:t>the </a:t>
            </a:r>
            <a:r>
              <a:rPr lang="en-CA" sz="2000" dirty="0" smtClean="0"/>
              <a:t>spinel becomes </a:t>
            </a:r>
            <a:r>
              <a:rPr lang="en-CA" sz="2000" dirty="0"/>
              <a:t>further compressed into a mix of </a:t>
            </a:r>
            <a:r>
              <a:rPr lang="en-CA" sz="2000" b="1" dirty="0"/>
              <a:t>perovskite</a:t>
            </a:r>
            <a:r>
              <a:rPr lang="en-CA" sz="2000" dirty="0" smtClean="0"/>
              <a:t>, </a:t>
            </a:r>
            <a:r>
              <a:rPr lang="en-CA" sz="2000" b="1" dirty="0" smtClean="0"/>
              <a:t>[</a:t>
            </a:r>
            <a:r>
              <a:rPr lang="en-CA" sz="2000" b="1" dirty="0"/>
              <a:t>Mg, Fe]SiO</a:t>
            </a:r>
            <a:r>
              <a:rPr lang="en-CA" sz="2000" b="1" baseline="-25000" dirty="0"/>
              <a:t>3</a:t>
            </a:r>
            <a:r>
              <a:rPr lang="en-CA" sz="2000" dirty="0"/>
              <a:t>, </a:t>
            </a:r>
            <a:r>
              <a:rPr lang="en-CA" sz="2000" dirty="0" smtClean="0"/>
              <a:t>and </a:t>
            </a:r>
            <a:r>
              <a:rPr lang="en-CA" sz="2000" dirty="0" err="1" smtClean="0"/>
              <a:t>f</a:t>
            </a:r>
            <a:r>
              <a:rPr lang="en-CA" sz="2000" b="1" dirty="0" err="1" smtClean="0"/>
              <a:t>erro-periclase</a:t>
            </a:r>
            <a:r>
              <a:rPr lang="en-CA" sz="2000" dirty="0" smtClean="0"/>
              <a:t>, (or </a:t>
            </a:r>
            <a:r>
              <a:rPr lang="en-CA" sz="2000" b="1" dirty="0" err="1" smtClean="0"/>
              <a:t>magnesiowustite</a:t>
            </a:r>
            <a:r>
              <a:rPr lang="en-CA" sz="2000" dirty="0" smtClean="0"/>
              <a:t>) </a:t>
            </a:r>
            <a:r>
              <a:rPr lang="en-CA" sz="2000" b="1" dirty="0" smtClean="0"/>
              <a:t>[</a:t>
            </a:r>
            <a:r>
              <a:rPr lang="en-CA" sz="2000" b="1" dirty="0" err="1" smtClean="0"/>
              <a:t>Fe,Mg</a:t>
            </a:r>
            <a:r>
              <a:rPr lang="en-CA" sz="2000" b="1" dirty="0" smtClean="0"/>
              <a:t>]O</a:t>
            </a:r>
            <a:r>
              <a:rPr lang="en-CA" sz="2000" dirty="0"/>
              <a:t>. The lower mantle </a:t>
            </a:r>
            <a:r>
              <a:rPr lang="en-CA" sz="2000" dirty="0" smtClean="0"/>
              <a:t>is thought </a:t>
            </a:r>
            <a:r>
              <a:rPr lang="en-CA" sz="2000" dirty="0"/>
              <a:t>to maintain this mix to the core-mantle boundary at </a:t>
            </a:r>
            <a:r>
              <a:rPr lang="en-CA" sz="2000" dirty="0" smtClean="0"/>
              <a:t>2970km depth</a:t>
            </a:r>
            <a:r>
              <a:rPr lang="en-CA" sz="2000" dirty="0"/>
              <a:t>. At, perhaps 2770km </a:t>
            </a:r>
            <a:r>
              <a:rPr lang="en-CA" sz="2000" dirty="0" smtClean="0"/>
              <a:t>(the </a:t>
            </a:r>
            <a:r>
              <a:rPr lang="en-CA" sz="2000" b="1" dirty="0" smtClean="0"/>
              <a:t>D’’ discontinuity</a:t>
            </a:r>
            <a:r>
              <a:rPr lang="en-CA" sz="2000" dirty="0" smtClean="0"/>
              <a:t>) the </a:t>
            </a:r>
            <a:r>
              <a:rPr lang="en-CA" sz="2000" dirty="0"/>
              <a:t>pressure of </a:t>
            </a:r>
            <a:r>
              <a:rPr lang="en-CA" sz="2000" b="1" dirty="0"/>
              <a:t>1.25GPa</a:t>
            </a:r>
            <a:r>
              <a:rPr lang="en-CA" sz="2000" dirty="0"/>
              <a:t> allows for the </a:t>
            </a:r>
            <a:r>
              <a:rPr lang="en-CA" sz="2000" dirty="0" smtClean="0"/>
              <a:t>perovskite mineral </a:t>
            </a:r>
            <a:r>
              <a:rPr lang="en-CA" sz="2000" dirty="0"/>
              <a:t>form to compress into the </a:t>
            </a:r>
            <a:r>
              <a:rPr lang="en-CA" sz="2000" b="1" dirty="0" smtClean="0"/>
              <a:t>post-perovskite</a:t>
            </a:r>
            <a:r>
              <a:rPr lang="en-CA" sz="2000" dirty="0" smtClean="0"/>
              <a:t> structure. </a:t>
            </a:r>
            <a:r>
              <a:rPr lang="en-CA" sz="2000" dirty="0"/>
              <a:t>If this is </a:t>
            </a:r>
            <a:r>
              <a:rPr lang="en-CA" sz="2000" dirty="0" smtClean="0"/>
              <a:t>the cause </a:t>
            </a:r>
            <a:r>
              <a:rPr lang="en-CA" sz="2000" dirty="0"/>
              <a:t>of the elastic discontinuity, </a:t>
            </a:r>
            <a:r>
              <a:rPr lang="en-CA" sz="2000" b="1" dirty="0" smtClean="0"/>
              <a:t>D’’</a:t>
            </a:r>
            <a:r>
              <a:rPr lang="en-CA" sz="2000" dirty="0" smtClean="0"/>
              <a:t>, </a:t>
            </a:r>
            <a:r>
              <a:rPr lang="en-CA" sz="2000" dirty="0"/>
              <a:t>observed by seismic experiments</a:t>
            </a:r>
            <a:r>
              <a:rPr lang="en-CA" sz="2000" dirty="0" smtClean="0"/>
              <a:t>, the </a:t>
            </a:r>
            <a:r>
              <a:rPr lang="en-CA" sz="2000" dirty="0"/>
              <a:t>temperature there is established at about 2500K.</a:t>
            </a:r>
          </a:p>
        </p:txBody>
      </p:sp>
    </p:spTree>
    <p:extLst>
      <p:ext uri="{BB962C8B-B14F-4D97-AF65-F5344CB8AC3E}">
        <p14:creationId xmlns:p14="http://schemas.microsoft.com/office/powerpoint/2010/main" val="1571571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CA" sz="4800" b="1" dirty="0" smtClean="0">
                <a:solidFill>
                  <a:prstClr val="black"/>
                </a:solidFill>
                <a:latin typeface="Calibri" panose="020F0502020204030204"/>
              </a:rPr>
              <a:t>Geology/Mineralogy by </a:t>
            </a:r>
            <a:r>
              <a:rPr lang="en-CA" sz="4800" b="1" dirty="0">
                <a:solidFill>
                  <a:prstClr val="black"/>
                </a:solidFill>
                <a:latin typeface="Calibri" panose="020F0502020204030204"/>
              </a:rPr>
              <a:t>Seismology</a:t>
            </a:r>
            <a:endParaRPr lang="en-CA" sz="4800" dirty="0"/>
          </a:p>
        </p:txBody>
      </p:sp>
      <p:sp>
        <p:nvSpPr>
          <p:cNvPr id="4" name="Rectangle 3"/>
          <p:cNvSpPr/>
          <p:nvPr/>
        </p:nvSpPr>
        <p:spPr>
          <a:xfrm>
            <a:off x="951420" y="1902673"/>
            <a:ext cx="7892717" cy="3447098"/>
          </a:xfrm>
          <a:prstGeom prst="rect">
            <a:avLst/>
          </a:prstGeom>
        </p:spPr>
        <p:txBody>
          <a:bodyPr wrap="square">
            <a:spAutoFit/>
          </a:bodyPr>
          <a:lstStyle/>
          <a:p>
            <a:endParaRPr lang="en-CA" dirty="0" smtClean="0"/>
          </a:p>
          <a:p>
            <a:r>
              <a:rPr lang="en-CA" sz="2000" dirty="0" smtClean="0"/>
              <a:t>Within the mantle the </a:t>
            </a:r>
            <a:r>
              <a:rPr lang="en-CA" sz="2000" dirty="0"/>
              <a:t>most distinct discontinuities are at 440km where </a:t>
            </a:r>
            <a:r>
              <a:rPr lang="en-CA" sz="2000" b="1" dirty="0"/>
              <a:t>olivine</a:t>
            </a:r>
            <a:r>
              <a:rPr lang="en-CA" sz="2000" dirty="0"/>
              <a:t>, </a:t>
            </a:r>
            <a:r>
              <a:rPr lang="en-CA" sz="2000" b="1" dirty="0"/>
              <a:t>[Mg, Fe]</a:t>
            </a:r>
            <a:r>
              <a:rPr lang="en-CA" sz="2000" b="1" baseline="-25000" dirty="0"/>
              <a:t>2</a:t>
            </a:r>
            <a:r>
              <a:rPr lang="en-CA" sz="2000" b="1" dirty="0"/>
              <a:t>SiO</a:t>
            </a:r>
            <a:r>
              <a:rPr lang="en-CA" sz="2000" b="1" baseline="-25000" dirty="0"/>
              <a:t>4</a:t>
            </a:r>
            <a:r>
              <a:rPr lang="en-CA" sz="2000" dirty="0" smtClean="0"/>
              <a:t>, becomes </a:t>
            </a:r>
            <a:r>
              <a:rPr lang="en-CA" sz="2000" dirty="0"/>
              <a:t>compressed into the </a:t>
            </a:r>
            <a:r>
              <a:rPr lang="en-CA" sz="2000" b="1" dirty="0"/>
              <a:t>spinel</a:t>
            </a:r>
            <a:r>
              <a:rPr lang="en-CA" sz="2000" dirty="0"/>
              <a:t> structure and then again at </a:t>
            </a:r>
            <a:r>
              <a:rPr lang="en-CA" sz="2000" dirty="0" smtClean="0"/>
              <a:t>660km where </a:t>
            </a:r>
            <a:r>
              <a:rPr lang="en-CA" sz="2000" dirty="0"/>
              <a:t>the spinel becomes further compressed into a mix of perovskite</a:t>
            </a:r>
            <a:r>
              <a:rPr lang="en-CA" sz="2000" dirty="0" smtClean="0"/>
              <a:t>, </a:t>
            </a:r>
            <a:r>
              <a:rPr lang="en-CA" sz="2000" b="1" dirty="0" smtClean="0"/>
              <a:t>[</a:t>
            </a:r>
            <a:r>
              <a:rPr lang="en-CA" sz="2000" b="1" dirty="0"/>
              <a:t>Mg, Fe]SiO</a:t>
            </a:r>
            <a:r>
              <a:rPr lang="en-CA" sz="2000" b="1" baseline="-25000" dirty="0"/>
              <a:t>3</a:t>
            </a:r>
            <a:r>
              <a:rPr lang="en-CA" sz="2000" dirty="0"/>
              <a:t>, and </a:t>
            </a:r>
            <a:r>
              <a:rPr lang="en-CA" sz="2000" b="1" dirty="0" err="1"/>
              <a:t>ferro-periclase</a:t>
            </a:r>
            <a:r>
              <a:rPr lang="en-CA" sz="2000" dirty="0"/>
              <a:t> </a:t>
            </a:r>
            <a:r>
              <a:rPr lang="en-CA" sz="2000" dirty="0" smtClean="0"/>
              <a:t> (or </a:t>
            </a:r>
            <a:r>
              <a:rPr lang="en-CA" sz="2000" b="1" dirty="0" err="1" smtClean="0"/>
              <a:t>magnesiowustite</a:t>
            </a:r>
            <a:r>
              <a:rPr lang="en-CA" sz="2000" dirty="0"/>
              <a:t>) </a:t>
            </a:r>
            <a:r>
              <a:rPr lang="en-CA" sz="2000" b="1" dirty="0"/>
              <a:t>[</a:t>
            </a:r>
            <a:r>
              <a:rPr lang="en-CA" sz="2000" b="1" dirty="0" err="1"/>
              <a:t>Fe,Mg</a:t>
            </a:r>
            <a:r>
              <a:rPr lang="en-CA" sz="2000" b="1" dirty="0"/>
              <a:t>]O</a:t>
            </a:r>
            <a:r>
              <a:rPr lang="en-CA" sz="2000" dirty="0"/>
              <a:t>. The lower mantle is thought to maintain this mix to the core-mantle boundary at </a:t>
            </a:r>
            <a:r>
              <a:rPr lang="en-CA" sz="2000" dirty="0" smtClean="0"/>
              <a:t>2970km depth</a:t>
            </a:r>
            <a:r>
              <a:rPr lang="en-CA" sz="2000" dirty="0"/>
              <a:t>. </a:t>
            </a:r>
          </a:p>
          <a:p>
            <a:r>
              <a:rPr lang="en-CA" sz="2000" dirty="0"/>
              <a:t>At, perhaps 2770km the pressure of </a:t>
            </a:r>
            <a:r>
              <a:rPr lang="en-CA" sz="2000" b="1" dirty="0"/>
              <a:t>1.25GPa</a:t>
            </a:r>
            <a:r>
              <a:rPr lang="en-CA" sz="2000" dirty="0"/>
              <a:t> allows for the perovskite</a:t>
            </a:r>
          </a:p>
          <a:p>
            <a:r>
              <a:rPr lang="en-CA" sz="2000" dirty="0"/>
              <a:t>mineral form to compress into the </a:t>
            </a:r>
            <a:r>
              <a:rPr lang="en-CA" sz="2000" b="1" dirty="0"/>
              <a:t>post-perovskite</a:t>
            </a:r>
            <a:r>
              <a:rPr lang="en-CA" sz="2000" dirty="0"/>
              <a:t>. If this is the</a:t>
            </a:r>
          </a:p>
          <a:p>
            <a:r>
              <a:rPr lang="en-CA" sz="2000" dirty="0"/>
              <a:t>cause of the elastic discontinuity, </a:t>
            </a:r>
            <a:r>
              <a:rPr lang="en-CA" sz="2000" b="1" dirty="0"/>
              <a:t>D’’</a:t>
            </a:r>
            <a:r>
              <a:rPr lang="en-CA" sz="2000" dirty="0"/>
              <a:t>, observed by seismic experiments,</a:t>
            </a:r>
          </a:p>
          <a:p>
            <a:r>
              <a:rPr lang="en-CA" sz="2000" dirty="0"/>
              <a:t>the temperature there is established at about </a:t>
            </a:r>
            <a:r>
              <a:rPr lang="en-CA" sz="2000" b="1" dirty="0"/>
              <a:t>2500K</a:t>
            </a:r>
            <a:r>
              <a:rPr lang="en-CA" sz="2000" dirty="0"/>
              <a:t>.</a:t>
            </a:r>
          </a:p>
        </p:txBody>
      </p:sp>
      <p:pic>
        <p:nvPicPr>
          <p:cNvPr id="5" name="Picture 4"/>
          <p:cNvPicPr>
            <a:picLocks noChangeAspect="1"/>
          </p:cNvPicPr>
          <p:nvPr/>
        </p:nvPicPr>
        <p:blipFill>
          <a:blip r:embed="rId2"/>
          <a:stretch>
            <a:fillRect/>
          </a:stretch>
        </p:blipFill>
        <p:spPr>
          <a:xfrm>
            <a:off x="963589" y="1617785"/>
            <a:ext cx="7851238" cy="4986010"/>
          </a:xfrm>
          <a:prstGeom prst="rect">
            <a:avLst/>
          </a:prstGeom>
        </p:spPr>
      </p:pic>
      <p:sp>
        <p:nvSpPr>
          <p:cNvPr id="6" name="TextBox 5"/>
          <p:cNvSpPr txBox="1"/>
          <p:nvPr/>
        </p:nvSpPr>
        <p:spPr>
          <a:xfrm>
            <a:off x="1946032" y="4056186"/>
            <a:ext cx="3575538" cy="646331"/>
          </a:xfrm>
          <a:prstGeom prst="rect">
            <a:avLst/>
          </a:prstGeom>
          <a:noFill/>
        </p:spPr>
        <p:txBody>
          <a:bodyPr wrap="square" rtlCol="0">
            <a:spAutoFit/>
          </a:bodyPr>
          <a:lstStyle/>
          <a:p>
            <a:r>
              <a:rPr lang="en-CA" dirty="0" smtClean="0"/>
              <a:t>Spinel to perovskite/</a:t>
            </a:r>
            <a:r>
              <a:rPr lang="en-CA" dirty="0" err="1" smtClean="0"/>
              <a:t>ferro-periclase</a:t>
            </a:r>
            <a:r>
              <a:rPr lang="en-CA" dirty="0" smtClean="0"/>
              <a:t> transition</a:t>
            </a:r>
            <a:endParaRPr lang="en-CA" dirty="0"/>
          </a:p>
        </p:txBody>
      </p:sp>
      <p:cxnSp>
        <p:nvCxnSpPr>
          <p:cNvPr id="9" name="Straight Arrow Connector 8"/>
          <p:cNvCxnSpPr/>
          <p:nvPr/>
        </p:nvCxnSpPr>
        <p:spPr>
          <a:xfrm flipH="1" flipV="1">
            <a:off x="2403231" y="3587262"/>
            <a:ext cx="93784" cy="457200"/>
          </a:xfrm>
          <a:prstGeom prst="straightConnector1">
            <a:avLst/>
          </a:prstGeom>
          <a:ln w="38100">
            <a:tailEnd type="stealth" w="lg" len="lg"/>
          </a:ln>
        </p:spPr>
        <p:style>
          <a:lnRef idx="3">
            <a:schemeClr val="accent1"/>
          </a:lnRef>
          <a:fillRef idx="0">
            <a:schemeClr val="accent1"/>
          </a:fillRef>
          <a:effectRef idx="2">
            <a:schemeClr val="accent1"/>
          </a:effectRef>
          <a:fontRef idx="minor">
            <a:schemeClr val="tx1"/>
          </a:fontRef>
        </p:style>
      </p:cxnSp>
      <p:cxnSp>
        <p:nvCxnSpPr>
          <p:cNvPr id="11" name="Straight Arrow Connector 10"/>
          <p:cNvCxnSpPr/>
          <p:nvPr/>
        </p:nvCxnSpPr>
        <p:spPr>
          <a:xfrm flipH="1" flipV="1">
            <a:off x="4654062" y="2813538"/>
            <a:ext cx="457200" cy="304800"/>
          </a:xfrm>
          <a:prstGeom prst="straightConnector1">
            <a:avLst/>
          </a:prstGeom>
          <a:ln w="38100">
            <a:tailEnd type="stealth"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076092" y="3024554"/>
            <a:ext cx="2930770" cy="646331"/>
          </a:xfrm>
          <a:prstGeom prst="rect">
            <a:avLst/>
          </a:prstGeom>
          <a:noFill/>
        </p:spPr>
        <p:txBody>
          <a:bodyPr wrap="square" rtlCol="0">
            <a:spAutoFit/>
          </a:bodyPr>
          <a:lstStyle/>
          <a:p>
            <a:r>
              <a:rPr lang="en-CA" dirty="0" smtClean="0"/>
              <a:t>Perovskite to post-perovskite transition</a:t>
            </a:r>
            <a:endParaRPr lang="en-CA" dirty="0"/>
          </a:p>
        </p:txBody>
      </p:sp>
    </p:spTree>
    <p:extLst>
      <p:ext uri="{BB962C8B-B14F-4D97-AF65-F5344CB8AC3E}">
        <p14:creationId xmlns:p14="http://schemas.microsoft.com/office/powerpoint/2010/main" val="26637936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CA" sz="4800" b="1" dirty="0">
                <a:latin typeface="+mn-lt"/>
              </a:rPr>
              <a:t>Geology/Mineralogy by Seismology</a:t>
            </a:r>
          </a:p>
        </p:txBody>
      </p:sp>
      <p:sp>
        <p:nvSpPr>
          <p:cNvPr id="4" name="Rectangle 3"/>
          <p:cNvSpPr/>
          <p:nvPr/>
        </p:nvSpPr>
        <p:spPr>
          <a:xfrm>
            <a:off x="820615" y="2086707"/>
            <a:ext cx="7479323" cy="3631763"/>
          </a:xfrm>
          <a:prstGeom prst="rect">
            <a:avLst/>
          </a:prstGeom>
        </p:spPr>
        <p:txBody>
          <a:bodyPr wrap="square">
            <a:spAutoFit/>
          </a:bodyPr>
          <a:lstStyle/>
          <a:p>
            <a:pPr>
              <a:spcAft>
                <a:spcPts val="600"/>
              </a:spcAft>
            </a:pPr>
            <a:r>
              <a:rPr lang="en-CA" sz="2200" dirty="0"/>
              <a:t>– </a:t>
            </a:r>
            <a:r>
              <a:rPr lang="en-CA" sz="2200" b="1" u="sng" dirty="0"/>
              <a:t>Outer core</a:t>
            </a:r>
            <a:r>
              <a:rPr lang="en-CA" sz="2200" dirty="0"/>
              <a:t>: The outer core is essentially a liquid mix of iron, </a:t>
            </a:r>
            <a:r>
              <a:rPr lang="en-CA" sz="2200" b="1" dirty="0"/>
              <a:t>Fe</a:t>
            </a:r>
            <a:r>
              <a:rPr lang="en-CA" sz="2200" dirty="0"/>
              <a:t>, </a:t>
            </a:r>
            <a:r>
              <a:rPr lang="en-CA" sz="2200" dirty="0" smtClean="0"/>
              <a:t>and nickel</a:t>
            </a:r>
            <a:r>
              <a:rPr lang="en-CA" sz="2200" dirty="0"/>
              <a:t>, </a:t>
            </a:r>
            <a:r>
              <a:rPr lang="en-CA" sz="2200" b="1" dirty="0"/>
              <a:t>Ni</a:t>
            </a:r>
            <a:r>
              <a:rPr lang="en-CA" sz="2200" dirty="0"/>
              <a:t>, with some alloying lighter elements, probably, sulfur, </a:t>
            </a:r>
            <a:r>
              <a:rPr lang="en-CA" sz="2200" b="1" dirty="0"/>
              <a:t>S</a:t>
            </a:r>
            <a:r>
              <a:rPr lang="en-CA" sz="2200" dirty="0"/>
              <a:t>, </a:t>
            </a:r>
            <a:r>
              <a:rPr lang="en-CA" sz="2200" dirty="0" smtClean="0"/>
              <a:t>and possibly </a:t>
            </a:r>
            <a:r>
              <a:rPr lang="en-CA" sz="2200" dirty="0"/>
              <a:t>oxygen, </a:t>
            </a:r>
            <a:r>
              <a:rPr lang="en-CA" sz="2200" b="1" dirty="0"/>
              <a:t>O</a:t>
            </a:r>
            <a:r>
              <a:rPr lang="en-CA" sz="2200" dirty="0" smtClean="0"/>
              <a:t>, or silicon, </a:t>
            </a:r>
            <a:r>
              <a:rPr lang="en-CA" sz="2200" b="1" dirty="0" smtClean="0"/>
              <a:t>Si</a:t>
            </a:r>
            <a:r>
              <a:rPr lang="en-CA" sz="2200" dirty="0" smtClean="0"/>
              <a:t>, </a:t>
            </a:r>
            <a:r>
              <a:rPr lang="en-CA" sz="2200" dirty="0"/>
              <a:t>and even carbon, </a:t>
            </a:r>
            <a:r>
              <a:rPr lang="en-CA" sz="2200" b="1" dirty="0"/>
              <a:t>C</a:t>
            </a:r>
            <a:r>
              <a:rPr lang="en-CA" sz="2200" dirty="0" smtClean="0"/>
              <a:t>.</a:t>
            </a:r>
          </a:p>
          <a:p>
            <a:pPr>
              <a:spcAft>
                <a:spcPts val="600"/>
              </a:spcAft>
            </a:pPr>
            <a:r>
              <a:rPr lang="en-CA" sz="2200" dirty="0" smtClean="0"/>
              <a:t>-- </a:t>
            </a:r>
            <a:r>
              <a:rPr lang="en-CA" sz="2200" b="1" u="sng" dirty="0"/>
              <a:t>Inner core</a:t>
            </a:r>
            <a:r>
              <a:rPr lang="en-CA" sz="2200" dirty="0"/>
              <a:t>:  At the centre of this liquid core is the frozen, </a:t>
            </a:r>
            <a:r>
              <a:rPr lang="en-CA" sz="2200" dirty="0" smtClean="0"/>
              <a:t>crystalline probably </a:t>
            </a:r>
            <a:r>
              <a:rPr lang="en-CA" sz="2200" dirty="0"/>
              <a:t>almost pure iron (though perhaps with some </a:t>
            </a:r>
            <a:r>
              <a:rPr lang="en-CA" sz="2200" b="1" dirty="0"/>
              <a:t>Ni</a:t>
            </a:r>
            <a:r>
              <a:rPr lang="en-CA" sz="2200" dirty="0"/>
              <a:t> and C</a:t>
            </a:r>
            <a:r>
              <a:rPr lang="en-CA" sz="2200" b="1" dirty="0"/>
              <a:t>o</a:t>
            </a:r>
            <a:r>
              <a:rPr lang="en-CA" sz="2200" dirty="0"/>
              <a:t> </a:t>
            </a:r>
            <a:r>
              <a:rPr lang="en-CA" sz="2200" dirty="0" smtClean="0"/>
              <a:t>and even traces of potassium, </a:t>
            </a:r>
            <a:r>
              <a:rPr lang="en-CA" sz="2200" b="1" dirty="0"/>
              <a:t>K</a:t>
            </a:r>
            <a:r>
              <a:rPr lang="en-CA" sz="2200" dirty="0"/>
              <a:t>) inner core. Its radius is 1222km.</a:t>
            </a:r>
          </a:p>
          <a:p>
            <a:pPr>
              <a:spcAft>
                <a:spcPts val="600"/>
              </a:spcAft>
            </a:pPr>
            <a:r>
              <a:rPr lang="en-CA" sz="2200" dirty="0"/>
              <a:t>The outer core and inner core contain about 35% of the Earth’s total </a:t>
            </a:r>
            <a:r>
              <a:rPr lang="en-CA" sz="2200" dirty="0" smtClean="0"/>
              <a:t>mass in </a:t>
            </a:r>
            <a:r>
              <a:rPr lang="en-CA" sz="2200" dirty="0"/>
              <a:t>less than 1/8 of its volume.</a:t>
            </a:r>
          </a:p>
        </p:txBody>
      </p:sp>
    </p:spTree>
    <p:extLst>
      <p:ext uri="{BB962C8B-B14F-4D97-AF65-F5344CB8AC3E}">
        <p14:creationId xmlns:p14="http://schemas.microsoft.com/office/powerpoint/2010/main" val="21508745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CA" sz="4800" b="1" dirty="0">
                <a:latin typeface="+mn-lt"/>
              </a:rPr>
              <a:t>Geology/Mineralogy by </a:t>
            </a:r>
            <a:r>
              <a:rPr lang="en-CA" sz="4800" b="1" dirty="0" smtClean="0">
                <a:latin typeface="+mn-lt"/>
              </a:rPr>
              <a:t>Seismology – other planets</a:t>
            </a:r>
            <a:endParaRPr lang="en-CA" sz="4800" b="1" dirty="0">
              <a:latin typeface="+mn-lt"/>
            </a:endParaRPr>
          </a:p>
        </p:txBody>
      </p:sp>
      <p:sp>
        <p:nvSpPr>
          <p:cNvPr id="4" name="Rectangle 3"/>
          <p:cNvSpPr/>
          <p:nvPr/>
        </p:nvSpPr>
        <p:spPr>
          <a:xfrm>
            <a:off x="879230" y="1840522"/>
            <a:ext cx="7479323" cy="4985980"/>
          </a:xfrm>
          <a:prstGeom prst="rect">
            <a:avLst/>
          </a:prstGeom>
        </p:spPr>
        <p:txBody>
          <a:bodyPr wrap="square">
            <a:spAutoFit/>
          </a:bodyPr>
          <a:lstStyle/>
          <a:p>
            <a:pPr>
              <a:spcAft>
                <a:spcPts val="600"/>
              </a:spcAft>
            </a:pPr>
            <a:r>
              <a:rPr lang="en-CA" sz="2200" dirty="0"/>
              <a:t>– </a:t>
            </a:r>
            <a:r>
              <a:rPr lang="en-CA" sz="2200" b="1" u="sng" dirty="0" smtClean="0"/>
              <a:t>Moon:</a:t>
            </a:r>
            <a:r>
              <a:rPr lang="en-CA" sz="2200" dirty="0" smtClean="0"/>
              <a:t>  In 1969, the </a:t>
            </a:r>
            <a:r>
              <a:rPr lang="en-CA" sz="2200" b="1" dirty="0" smtClean="0">
                <a:hlinkClick r:id="rId2"/>
              </a:rPr>
              <a:t>Apollo 11 </a:t>
            </a:r>
            <a:r>
              <a:rPr lang="en-CA" sz="2200" dirty="0" smtClean="0"/>
              <a:t>mission installed seismograph systems on the Moon.  Moonquakes revealed that there is a small core of the Moon; the density of the Moon suggests that it is like a mix of </a:t>
            </a:r>
            <a:r>
              <a:rPr lang="en-CA" sz="2200" b="1" dirty="0" smtClean="0"/>
              <a:t>Fe</a:t>
            </a:r>
            <a:r>
              <a:rPr lang="en-CA" sz="2200" dirty="0" smtClean="0"/>
              <a:t> and </a:t>
            </a:r>
            <a:r>
              <a:rPr lang="en-CA" sz="2200" b="1" dirty="0" err="1" smtClean="0"/>
              <a:t>FeS</a:t>
            </a:r>
            <a:r>
              <a:rPr lang="en-CA" sz="2200" dirty="0" smtClean="0"/>
              <a:t>.</a:t>
            </a:r>
          </a:p>
          <a:p>
            <a:pPr>
              <a:spcAft>
                <a:spcPts val="600"/>
              </a:spcAft>
            </a:pPr>
            <a:r>
              <a:rPr lang="en-CA" sz="2200" dirty="0" smtClean="0"/>
              <a:t>-- </a:t>
            </a:r>
            <a:r>
              <a:rPr lang="en-CA" sz="2200" b="1" u="sng" dirty="0" smtClean="0"/>
              <a:t>Mars</a:t>
            </a:r>
            <a:r>
              <a:rPr lang="en-CA" sz="2200" dirty="0" smtClean="0"/>
              <a:t>:  In 1976, the </a:t>
            </a:r>
            <a:r>
              <a:rPr lang="en-CA" sz="2200" b="1" dirty="0" smtClean="0">
                <a:hlinkClick r:id="rId3"/>
              </a:rPr>
              <a:t>Viking 2 Lander </a:t>
            </a:r>
            <a:r>
              <a:rPr lang="en-CA" sz="2200" dirty="0" smtClean="0"/>
              <a:t>installed a seismograph on Mars.  It operated for months and saw nothing that could be securely attributed to a </a:t>
            </a:r>
            <a:r>
              <a:rPr lang="en-CA" sz="2200" b="1" i="1" dirty="0" smtClean="0"/>
              <a:t>tectonic marsquake</a:t>
            </a:r>
            <a:r>
              <a:rPr lang="en-CA" sz="2200" dirty="0" smtClean="0"/>
              <a:t>.  We have no information about Mars’ deep interior from seismology…. Yet!  We did learn that it has a thin crust, 14-18km thick. </a:t>
            </a:r>
          </a:p>
          <a:p>
            <a:pPr>
              <a:spcAft>
                <a:spcPts val="600"/>
              </a:spcAft>
            </a:pPr>
            <a:r>
              <a:rPr lang="en-CA" sz="2200" dirty="0" smtClean="0"/>
              <a:t>In May, 2018, the</a:t>
            </a:r>
            <a:r>
              <a:rPr lang="en-CA" sz="2200" dirty="0" smtClean="0">
                <a:hlinkClick r:id="rId4"/>
              </a:rPr>
              <a:t> </a:t>
            </a:r>
            <a:r>
              <a:rPr lang="en-CA" sz="2200" b="1" dirty="0" err="1" smtClean="0">
                <a:hlinkClick r:id="rId4"/>
              </a:rPr>
              <a:t>InSight</a:t>
            </a:r>
            <a:r>
              <a:rPr lang="en-CA" sz="2200" dirty="0" smtClean="0">
                <a:hlinkClick r:id="rId4"/>
              </a:rPr>
              <a:t> </a:t>
            </a:r>
            <a:r>
              <a:rPr lang="en-CA" sz="2200" dirty="0" smtClean="0"/>
              <a:t>lander was launched toward Mars. It installed another seismic station on the surface in December, 2018.  Over the following few months, it is recording seismic surface motions that may well reveal detail about the planet’s deep interior structure.</a:t>
            </a:r>
            <a:endParaRPr lang="en-CA" sz="2200" dirty="0"/>
          </a:p>
        </p:txBody>
      </p:sp>
    </p:spTree>
    <p:extLst>
      <p:ext uri="{BB962C8B-B14F-4D97-AF65-F5344CB8AC3E}">
        <p14:creationId xmlns:p14="http://schemas.microsoft.com/office/powerpoint/2010/main" val="24012852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158" y="494080"/>
            <a:ext cx="7886700" cy="1325563"/>
          </a:xfrm>
        </p:spPr>
        <p:txBody>
          <a:bodyPr>
            <a:noAutofit/>
          </a:bodyPr>
          <a:lstStyle/>
          <a:p>
            <a:pPr algn="ctr"/>
            <a:r>
              <a:rPr lang="en-CA" sz="4800" b="1" dirty="0" smtClean="0">
                <a:latin typeface="+mn-lt"/>
              </a:rPr>
              <a:t>Age determination of Planetary Surfaces</a:t>
            </a:r>
            <a:endParaRPr lang="en-CA" sz="4800" b="1" dirty="0">
              <a:latin typeface="+mn-lt"/>
            </a:endParaRPr>
          </a:p>
        </p:txBody>
      </p:sp>
      <p:sp>
        <p:nvSpPr>
          <p:cNvPr id="4" name="Rectangle 3"/>
          <p:cNvSpPr/>
          <p:nvPr/>
        </p:nvSpPr>
        <p:spPr>
          <a:xfrm>
            <a:off x="914399" y="2028091"/>
            <a:ext cx="7479323" cy="3970318"/>
          </a:xfrm>
          <a:prstGeom prst="rect">
            <a:avLst/>
          </a:prstGeom>
        </p:spPr>
        <p:txBody>
          <a:bodyPr wrap="square">
            <a:spAutoFit/>
          </a:bodyPr>
          <a:lstStyle/>
          <a:p>
            <a:pPr>
              <a:spcAft>
                <a:spcPts val="600"/>
              </a:spcAft>
            </a:pPr>
            <a:r>
              <a:rPr lang="en-CA" sz="2200" dirty="0" smtClean="0"/>
              <a:t>Except for the Moon , we have no rocks or soils collected from other bodies in the Solar System that we can use in the age-determination of their surfaces.  </a:t>
            </a:r>
          </a:p>
          <a:p>
            <a:pPr>
              <a:spcAft>
                <a:spcPts val="600"/>
              </a:spcAft>
            </a:pPr>
            <a:r>
              <a:rPr lang="en-CA" sz="2200" dirty="0" smtClean="0"/>
              <a:t>The 1969-72 Apollo mission to the Moon returned over 300kg of rock and soil from various locations on the Moon.  These have been extensively studied during these past 45+ years.</a:t>
            </a:r>
          </a:p>
          <a:p>
            <a:pPr>
              <a:spcAft>
                <a:spcPts val="600"/>
              </a:spcAft>
            </a:pPr>
            <a:r>
              <a:rPr lang="en-CA" sz="2200" dirty="0" smtClean="0"/>
              <a:t>On major use of these rocks was to determine the “age” of the surface at various lunar locations.  This age determination was then compared to the surface blemishes due to impactors in the region of collection.  It allowed for the calibration of a “crater-density clock”.</a:t>
            </a:r>
            <a:endParaRPr lang="en-CA" sz="2200" dirty="0"/>
          </a:p>
        </p:txBody>
      </p:sp>
      <p:sp>
        <p:nvSpPr>
          <p:cNvPr id="3" name="TextBox 2"/>
          <p:cNvSpPr txBox="1"/>
          <p:nvPr/>
        </p:nvSpPr>
        <p:spPr>
          <a:xfrm>
            <a:off x="996462" y="386861"/>
            <a:ext cx="7233138" cy="1569660"/>
          </a:xfrm>
          <a:prstGeom prst="rect">
            <a:avLst/>
          </a:prstGeom>
          <a:noFill/>
        </p:spPr>
        <p:txBody>
          <a:bodyPr wrap="square" rtlCol="0">
            <a:spAutoFit/>
          </a:bodyPr>
          <a:lstStyle/>
          <a:p>
            <a:pPr algn="ctr"/>
            <a:r>
              <a:rPr lang="en-CA" sz="4800" b="1" dirty="0" smtClean="0">
                <a:solidFill>
                  <a:srgbClr val="FF0000"/>
                </a:solidFill>
              </a:rPr>
              <a:t>The final topic for the course</a:t>
            </a:r>
            <a:endParaRPr lang="en-CA" sz="4800" b="1" dirty="0">
              <a:solidFill>
                <a:srgbClr val="FF0000"/>
              </a:solidFill>
            </a:endParaRPr>
          </a:p>
        </p:txBody>
      </p:sp>
    </p:spTree>
    <p:extLst>
      <p:ext uri="{BB962C8B-B14F-4D97-AF65-F5344CB8AC3E}">
        <p14:creationId xmlns:p14="http://schemas.microsoft.com/office/powerpoint/2010/main" val="375818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hidden"/>
                                      </p:to>
                                    </p:set>
                                  </p:childTnLst>
                                </p:cTn>
                              </p:par>
                              <p:par>
                                <p:cTn id="11" presetID="1" presetClass="entr" presetSubtype="0" fill="hold" grpId="1"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sz="4800" b="1" dirty="0" smtClean="0">
                <a:latin typeface="+mn-lt"/>
              </a:rPr>
              <a:t>The Crater-density Clock</a:t>
            </a:r>
            <a:endParaRPr lang="en-CA" sz="4800" b="1" dirty="0">
              <a:latin typeface="+mn-lt"/>
            </a:endParaRPr>
          </a:p>
        </p:txBody>
      </p:sp>
      <p:sp>
        <p:nvSpPr>
          <p:cNvPr id="5" name="Rectangle 4"/>
          <p:cNvSpPr/>
          <p:nvPr/>
        </p:nvSpPr>
        <p:spPr>
          <a:xfrm>
            <a:off x="902677" y="1934308"/>
            <a:ext cx="7526216" cy="4093428"/>
          </a:xfrm>
          <a:prstGeom prst="rect">
            <a:avLst/>
          </a:prstGeom>
        </p:spPr>
        <p:txBody>
          <a:bodyPr wrap="square">
            <a:spAutoFit/>
          </a:bodyPr>
          <a:lstStyle/>
          <a:p>
            <a:r>
              <a:rPr lang="en-CA" sz="2000" dirty="0" smtClean="0"/>
              <a:t>During </a:t>
            </a:r>
            <a:r>
              <a:rPr lang="en-CA" sz="2000" dirty="0"/>
              <a:t>the </a:t>
            </a:r>
            <a:r>
              <a:rPr lang="en-CA" sz="2000" b="1" dirty="0"/>
              <a:t>Apollo missions </a:t>
            </a:r>
            <a:r>
              <a:rPr lang="en-CA" sz="2000" dirty="0"/>
              <a:t>to the Moon, the astronauts returned rock samples </a:t>
            </a:r>
            <a:r>
              <a:rPr lang="en-CA" sz="2000" dirty="0" smtClean="0"/>
              <a:t>to Earth</a:t>
            </a:r>
            <a:r>
              <a:rPr lang="en-CA" sz="2000" dirty="0"/>
              <a:t>. Those basaltic rocks obtained from the </a:t>
            </a:r>
            <a:r>
              <a:rPr lang="en-CA" sz="2000" b="1" dirty="0"/>
              <a:t>Mare </a:t>
            </a:r>
            <a:r>
              <a:rPr lang="en-CA" sz="2000" b="1" dirty="0" err="1"/>
              <a:t>Tranquillatus</a:t>
            </a:r>
            <a:r>
              <a:rPr lang="en-CA" sz="2000" b="1" dirty="0"/>
              <a:t> </a:t>
            </a:r>
            <a:r>
              <a:rPr lang="en-CA" sz="2000" dirty="0"/>
              <a:t>by Apollo </a:t>
            </a:r>
            <a:r>
              <a:rPr lang="en-CA" sz="2000" dirty="0" smtClean="0"/>
              <a:t>11 were </a:t>
            </a:r>
            <a:r>
              <a:rPr lang="en-CA" sz="2000" dirty="0"/>
              <a:t>determined through radioisotope dating to be between </a:t>
            </a:r>
            <a:r>
              <a:rPr lang="en-CA" sz="2000" b="1" dirty="0"/>
              <a:t>3.7</a:t>
            </a:r>
            <a:r>
              <a:rPr lang="en-CA" sz="2000" dirty="0"/>
              <a:t> and </a:t>
            </a:r>
            <a:r>
              <a:rPr lang="en-CA" sz="2000" b="1" dirty="0"/>
              <a:t>3.9</a:t>
            </a:r>
            <a:r>
              <a:rPr lang="en-CA" sz="2000" dirty="0"/>
              <a:t> billion </a:t>
            </a:r>
            <a:r>
              <a:rPr lang="en-CA" sz="2000" dirty="0" smtClean="0"/>
              <a:t>years old</a:t>
            </a:r>
            <a:r>
              <a:rPr lang="en-CA" sz="2000" dirty="0"/>
              <a:t>. Rocks no younger than </a:t>
            </a:r>
            <a:r>
              <a:rPr lang="en-CA" sz="2000" b="1" dirty="0"/>
              <a:t>3.3</a:t>
            </a:r>
            <a:r>
              <a:rPr lang="en-CA" sz="2000" dirty="0"/>
              <a:t> billion years were returned by any of the </a:t>
            </a:r>
            <a:r>
              <a:rPr lang="en-CA" sz="2000" dirty="0" smtClean="0"/>
              <a:t>subsequent missions that </a:t>
            </a:r>
            <a:r>
              <a:rPr lang="en-CA" sz="2000" dirty="0"/>
              <a:t>landed in </a:t>
            </a:r>
            <a:r>
              <a:rPr lang="en-CA" sz="2000" dirty="0" err="1"/>
              <a:t>maria</a:t>
            </a:r>
            <a:r>
              <a:rPr lang="en-CA" sz="2000" dirty="0"/>
              <a:t> basins</a:t>
            </a:r>
            <a:r>
              <a:rPr lang="en-CA" sz="2000" dirty="0" smtClean="0"/>
              <a:t>.</a:t>
            </a:r>
          </a:p>
          <a:p>
            <a:endParaRPr lang="en-CA" sz="2000" dirty="0"/>
          </a:p>
          <a:p>
            <a:r>
              <a:rPr lang="en-CA" sz="2000" dirty="0" smtClean="0"/>
              <a:t>The crater density (number of craters/area) in the regions from which rocks were returned and dated were subsequently compared to the rock age.  We know that the more an area is cratered, the older the surface is.  The Apollo missions allowed for the calibration of areal density of craters versus age.</a:t>
            </a:r>
            <a:br>
              <a:rPr lang="en-CA" sz="2000" dirty="0" smtClean="0"/>
            </a:br>
            <a:endParaRPr lang="en-CA"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891" y="1511178"/>
            <a:ext cx="7692171" cy="4933143"/>
          </a:xfrm>
          <a:prstGeom prst="rect">
            <a:avLst/>
          </a:prstGeom>
        </p:spPr>
      </p:pic>
      <p:sp>
        <p:nvSpPr>
          <p:cNvPr id="7" name="Rectangle 6"/>
          <p:cNvSpPr/>
          <p:nvPr/>
        </p:nvSpPr>
        <p:spPr>
          <a:xfrm>
            <a:off x="2938219" y="6488668"/>
            <a:ext cx="3365408" cy="369332"/>
          </a:xfrm>
          <a:prstGeom prst="rect">
            <a:avLst/>
          </a:prstGeom>
        </p:spPr>
        <p:txBody>
          <a:bodyPr wrap="none">
            <a:spAutoFit/>
          </a:bodyPr>
          <a:lstStyle/>
          <a:p>
            <a:r>
              <a:rPr lang="en-CA" b="1" dirty="0">
                <a:hlinkClick r:id="rId3"/>
              </a:rPr>
              <a:t>https://www.google.com/moon/</a:t>
            </a:r>
            <a:endParaRPr lang="en-CA" b="1" dirty="0"/>
          </a:p>
        </p:txBody>
      </p:sp>
    </p:spTree>
    <p:extLst>
      <p:ext uri="{BB962C8B-B14F-4D97-AF65-F5344CB8AC3E}">
        <p14:creationId xmlns:p14="http://schemas.microsoft.com/office/powerpoint/2010/main" val="11843427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634" y="283065"/>
            <a:ext cx="8327781" cy="1325563"/>
          </a:xfrm>
        </p:spPr>
        <p:txBody>
          <a:bodyPr>
            <a:noAutofit/>
          </a:bodyPr>
          <a:lstStyle/>
          <a:p>
            <a:r>
              <a:rPr lang="en-CA" sz="4800" b="1" dirty="0" smtClean="0">
                <a:latin typeface="+mn-lt"/>
              </a:rPr>
              <a:t>Calibration: Crater-density clock</a:t>
            </a:r>
            <a:endParaRPr lang="en-CA" sz="4800" b="1" dirty="0">
              <a:latin typeface="+mn-lt"/>
            </a:endParaRPr>
          </a:p>
        </p:txBody>
      </p:sp>
      <p:pic>
        <p:nvPicPr>
          <p:cNvPr id="4" name="Picture 3"/>
          <p:cNvPicPr>
            <a:picLocks noChangeAspect="1"/>
          </p:cNvPicPr>
          <p:nvPr/>
        </p:nvPicPr>
        <p:blipFill>
          <a:blip r:embed="rId2"/>
          <a:stretch>
            <a:fillRect/>
          </a:stretch>
        </p:blipFill>
        <p:spPr>
          <a:xfrm>
            <a:off x="643303" y="1862504"/>
            <a:ext cx="4139712" cy="4719272"/>
          </a:xfrm>
          <a:prstGeom prst="rect">
            <a:avLst/>
          </a:prstGeom>
        </p:spPr>
      </p:pic>
      <p:sp>
        <p:nvSpPr>
          <p:cNvPr id="5" name="TextBox 4"/>
          <p:cNvSpPr txBox="1"/>
          <p:nvPr/>
        </p:nvSpPr>
        <p:spPr>
          <a:xfrm>
            <a:off x="5087815" y="2145323"/>
            <a:ext cx="3598985" cy="2246769"/>
          </a:xfrm>
          <a:prstGeom prst="rect">
            <a:avLst/>
          </a:prstGeom>
          <a:noFill/>
        </p:spPr>
        <p:txBody>
          <a:bodyPr wrap="square" rtlCol="0">
            <a:spAutoFit/>
          </a:bodyPr>
          <a:lstStyle/>
          <a:p>
            <a:r>
              <a:rPr lang="en-CA" sz="2000" dirty="0" smtClean="0"/>
              <a:t>This model (the line) compares the number of craters/km2 to the rock ages obtained by the Apollo Missions and the rock/soil return by the robotic Luna 16 and 24 missions by the USSR.</a:t>
            </a:r>
            <a:endParaRPr lang="en-CA" sz="2000" dirty="0"/>
          </a:p>
        </p:txBody>
      </p:sp>
      <p:sp>
        <p:nvSpPr>
          <p:cNvPr id="6" name="TextBox 5"/>
          <p:cNvSpPr txBox="1"/>
          <p:nvPr/>
        </p:nvSpPr>
        <p:spPr>
          <a:xfrm>
            <a:off x="5310554" y="5545014"/>
            <a:ext cx="2883877" cy="646331"/>
          </a:xfrm>
          <a:prstGeom prst="rect">
            <a:avLst/>
          </a:prstGeom>
          <a:noFill/>
        </p:spPr>
        <p:txBody>
          <a:bodyPr wrap="square" rtlCol="0">
            <a:spAutoFit/>
          </a:bodyPr>
          <a:lstStyle/>
          <a:p>
            <a:r>
              <a:rPr lang="en-CA" dirty="0" smtClean="0"/>
              <a:t>Diagram by </a:t>
            </a:r>
            <a:r>
              <a:rPr lang="en-CA" b="1" dirty="0" smtClean="0">
                <a:hlinkClick r:id="rId3"/>
              </a:rPr>
              <a:t>Mineralogical Society of America</a:t>
            </a:r>
            <a:endParaRPr lang="en-CA" b="1" dirty="0"/>
          </a:p>
        </p:txBody>
      </p:sp>
    </p:spTree>
    <p:extLst>
      <p:ext uri="{BB962C8B-B14F-4D97-AF65-F5344CB8AC3E}">
        <p14:creationId xmlns:p14="http://schemas.microsoft.com/office/powerpoint/2010/main" val="6858772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CA" sz="4800" b="1" dirty="0" smtClean="0">
                <a:latin typeface="+mn-lt"/>
              </a:rPr>
              <a:t>Crater Density Age: </a:t>
            </a:r>
            <a:br>
              <a:rPr lang="en-CA" sz="4800" b="1" dirty="0" smtClean="0">
                <a:latin typeface="+mn-lt"/>
              </a:rPr>
            </a:br>
            <a:r>
              <a:rPr lang="en-CA" sz="4800" b="1" dirty="0" smtClean="0">
                <a:latin typeface="+mn-lt"/>
              </a:rPr>
              <a:t>Moon</a:t>
            </a:r>
            <a:endParaRPr lang="en-CA" sz="4800" b="1" dirty="0">
              <a:latin typeface="+mn-lt"/>
            </a:endParaRPr>
          </a:p>
        </p:txBody>
      </p:sp>
      <p:pic>
        <p:nvPicPr>
          <p:cNvPr id="4" name="Picture 3"/>
          <p:cNvPicPr>
            <a:picLocks noChangeAspect="1"/>
          </p:cNvPicPr>
          <p:nvPr/>
        </p:nvPicPr>
        <p:blipFill>
          <a:blip r:embed="rId2"/>
          <a:stretch>
            <a:fillRect/>
          </a:stretch>
        </p:blipFill>
        <p:spPr>
          <a:xfrm>
            <a:off x="590807" y="1930191"/>
            <a:ext cx="5196338" cy="4530766"/>
          </a:xfrm>
          <a:prstGeom prst="rect">
            <a:avLst/>
          </a:prstGeom>
        </p:spPr>
      </p:pic>
      <p:sp>
        <p:nvSpPr>
          <p:cNvPr id="9" name="TextBox 8"/>
          <p:cNvSpPr txBox="1"/>
          <p:nvPr/>
        </p:nvSpPr>
        <p:spPr>
          <a:xfrm>
            <a:off x="5955631" y="2562727"/>
            <a:ext cx="3031958" cy="2554545"/>
          </a:xfrm>
          <a:prstGeom prst="rect">
            <a:avLst/>
          </a:prstGeom>
          <a:noFill/>
        </p:spPr>
        <p:txBody>
          <a:bodyPr wrap="square" rtlCol="0">
            <a:spAutoFit/>
          </a:bodyPr>
          <a:lstStyle/>
          <a:p>
            <a:r>
              <a:rPr lang="en-CA" sz="2000" dirty="0" smtClean="0"/>
              <a:t>The highlands of the Moon show crater-density measured ages at the “</a:t>
            </a:r>
            <a:r>
              <a:rPr lang="en-CA" sz="2000" b="1" dirty="0" smtClean="0"/>
              <a:t>saturation limit</a:t>
            </a:r>
            <a:r>
              <a:rPr lang="en-CA" sz="2000" dirty="0" smtClean="0"/>
              <a:t>” dating back to the formation of the Moon.  The </a:t>
            </a:r>
            <a:r>
              <a:rPr lang="en-CA" sz="2000" b="1" dirty="0" smtClean="0"/>
              <a:t>Mare</a:t>
            </a:r>
            <a:r>
              <a:rPr lang="en-CA" sz="2000" dirty="0" smtClean="0"/>
              <a:t> basins are younger, formed by subsequent impacts.</a:t>
            </a:r>
            <a:endParaRPr lang="en-CA" dirty="0"/>
          </a:p>
        </p:txBody>
      </p:sp>
    </p:spTree>
    <p:extLst>
      <p:ext uri="{BB962C8B-B14F-4D97-AF65-F5344CB8AC3E}">
        <p14:creationId xmlns:p14="http://schemas.microsoft.com/office/powerpoint/2010/main" val="12901563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203" y="118942"/>
            <a:ext cx="8374673" cy="1325563"/>
          </a:xfrm>
        </p:spPr>
        <p:txBody>
          <a:bodyPr>
            <a:noAutofit/>
          </a:bodyPr>
          <a:lstStyle/>
          <a:p>
            <a:pPr algn="ctr"/>
            <a:r>
              <a:rPr lang="en-CA" sz="4800" b="1" dirty="0" smtClean="0">
                <a:latin typeface="+mn-lt"/>
              </a:rPr>
              <a:t>Spectroscopy -- Atmospheres</a:t>
            </a:r>
            <a:endParaRPr lang="en-CA" sz="4800" b="1" dirty="0">
              <a:latin typeface="+mn-lt"/>
            </a:endParaRPr>
          </a:p>
        </p:txBody>
      </p:sp>
      <p:sp>
        <p:nvSpPr>
          <p:cNvPr id="4" name="TextBox 3"/>
          <p:cNvSpPr txBox="1"/>
          <p:nvPr/>
        </p:nvSpPr>
        <p:spPr>
          <a:xfrm>
            <a:off x="463059" y="1123872"/>
            <a:ext cx="8570187" cy="1569660"/>
          </a:xfrm>
          <a:prstGeom prst="rect">
            <a:avLst/>
          </a:prstGeom>
          <a:noFill/>
        </p:spPr>
        <p:txBody>
          <a:bodyPr wrap="square" rtlCol="0">
            <a:spAutoFit/>
          </a:bodyPr>
          <a:lstStyle/>
          <a:p>
            <a:r>
              <a:rPr lang="en-CA" sz="2400" dirty="0" smtClean="0"/>
              <a:t>The atmospheres of planets are also opaque according to their densities and their compositions.  Still, we can determine the gases of their atmospheres according to the wavelengths of absorption of light.  </a:t>
            </a:r>
            <a:endParaRPr lang="en-CA" sz="2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1" y="2671449"/>
            <a:ext cx="8410074" cy="3982913"/>
          </a:xfrm>
          <a:prstGeom prst="rect">
            <a:avLst/>
          </a:prstGeom>
        </p:spPr>
      </p:pic>
      <p:sp>
        <p:nvSpPr>
          <p:cNvPr id="7" name="Rectangle 6"/>
          <p:cNvSpPr/>
          <p:nvPr/>
        </p:nvSpPr>
        <p:spPr>
          <a:xfrm>
            <a:off x="3513220" y="6550223"/>
            <a:ext cx="6677527" cy="307777"/>
          </a:xfrm>
          <a:prstGeom prst="rect">
            <a:avLst/>
          </a:prstGeom>
        </p:spPr>
        <p:txBody>
          <a:bodyPr wrap="square">
            <a:spAutoFit/>
          </a:bodyPr>
          <a:lstStyle/>
          <a:p>
            <a:pPr algn="ctr"/>
            <a:r>
              <a:rPr lang="en-CA" sz="1400" dirty="0">
                <a:hlinkClick r:id="rId3"/>
              </a:rPr>
              <a:t>https://en.wikipedia.org/wiki/Visible_spectrum</a:t>
            </a:r>
            <a:endParaRPr lang="en-CA" sz="1400" dirty="0"/>
          </a:p>
        </p:txBody>
      </p:sp>
    </p:spTree>
    <p:extLst>
      <p:ext uri="{BB962C8B-B14F-4D97-AF65-F5344CB8AC3E}">
        <p14:creationId xmlns:p14="http://schemas.microsoft.com/office/powerpoint/2010/main" val="1345825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CA" sz="4800" b="1" dirty="0" smtClean="0">
                <a:latin typeface="+mn-lt"/>
              </a:rPr>
              <a:t>Crater Density Age: </a:t>
            </a:r>
            <a:br>
              <a:rPr lang="en-CA" sz="4800" b="1" dirty="0" smtClean="0">
                <a:latin typeface="+mn-lt"/>
              </a:rPr>
            </a:br>
            <a:r>
              <a:rPr lang="en-CA" sz="4800" b="1" dirty="0" smtClean="0">
                <a:latin typeface="+mn-lt"/>
              </a:rPr>
              <a:t>Mercury</a:t>
            </a:r>
            <a:endParaRPr lang="en-CA" sz="4800" b="1" dirty="0">
              <a:latin typeface="+mn-lt"/>
            </a:endParaRPr>
          </a:p>
        </p:txBody>
      </p:sp>
      <p:pic>
        <p:nvPicPr>
          <p:cNvPr id="5" name="Picture 4"/>
          <p:cNvPicPr>
            <a:picLocks noChangeAspect="1"/>
          </p:cNvPicPr>
          <p:nvPr/>
        </p:nvPicPr>
        <p:blipFill>
          <a:blip r:embed="rId2"/>
          <a:stretch>
            <a:fillRect/>
          </a:stretch>
        </p:blipFill>
        <p:spPr>
          <a:xfrm>
            <a:off x="542277" y="1946850"/>
            <a:ext cx="5178585" cy="4596169"/>
          </a:xfrm>
          <a:prstGeom prst="rect">
            <a:avLst/>
          </a:prstGeom>
        </p:spPr>
      </p:pic>
      <p:sp>
        <p:nvSpPr>
          <p:cNvPr id="9" name="TextBox 8"/>
          <p:cNvSpPr txBox="1"/>
          <p:nvPr/>
        </p:nvSpPr>
        <p:spPr>
          <a:xfrm>
            <a:off x="5955631" y="2562727"/>
            <a:ext cx="3031958" cy="1938992"/>
          </a:xfrm>
          <a:prstGeom prst="rect">
            <a:avLst/>
          </a:prstGeom>
          <a:noFill/>
        </p:spPr>
        <p:txBody>
          <a:bodyPr wrap="square" rtlCol="0">
            <a:spAutoFit/>
          </a:bodyPr>
          <a:lstStyle/>
          <a:p>
            <a:r>
              <a:rPr lang="en-CA" sz="2000" dirty="0" smtClean="0"/>
              <a:t>The highlands of Mercury are old; like the Moon the </a:t>
            </a:r>
            <a:r>
              <a:rPr lang="en-CA" sz="2000" b="1" dirty="0" err="1" smtClean="0"/>
              <a:t>Caloris</a:t>
            </a:r>
            <a:r>
              <a:rPr lang="en-CA" sz="2000" b="1" dirty="0" smtClean="0"/>
              <a:t> basin</a:t>
            </a:r>
            <a:r>
              <a:rPr lang="en-CA" sz="2000" dirty="0" smtClean="0"/>
              <a:t> is younger suggesting that it was formed by an impact only about 3 billion years ago</a:t>
            </a:r>
            <a:r>
              <a:rPr lang="en-CA" dirty="0" smtClean="0"/>
              <a:t>.</a:t>
            </a:r>
            <a:endParaRPr lang="en-CA" dirty="0"/>
          </a:p>
        </p:txBody>
      </p:sp>
    </p:spTree>
    <p:extLst>
      <p:ext uri="{BB962C8B-B14F-4D97-AF65-F5344CB8AC3E}">
        <p14:creationId xmlns:p14="http://schemas.microsoft.com/office/powerpoint/2010/main" val="41739666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CA" sz="4800" b="1" dirty="0" smtClean="0">
                <a:latin typeface="+mn-lt"/>
              </a:rPr>
              <a:t>Crater Density Age: </a:t>
            </a:r>
            <a:br>
              <a:rPr lang="en-CA" sz="4800" b="1" dirty="0" smtClean="0">
                <a:latin typeface="+mn-lt"/>
              </a:rPr>
            </a:br>
            <a:r>
              <a:rPr lang="en-CA" sz="4800" b="1" dirty="0" smtClean="0">
                <a:latin typeface="+mn-lt"/>
              </a:rPr>
              <a:t>Venus</a:t>
            </a:r>
            <a:endParaRPr lang="en-CA" sz="4800" b="1" dirty="0">
              <a:latin typeface="+mn-lt"/>
            </a:endParaRPr>
          </a:p>
        </p:txBody>
      </p:sp>
      <p:pic>
        <p:nvPicPr>
          <p:cNvPr id="6" name="Picture 5"/>
          <p:cNvPicPr>
            <a:picLocks noChangeAspect="1"/>
          </p:cNvPicPr>
          <p:nvPr/>
        </p:nvPicPr>
        <p:blipFill>
          <a:blip r:embed="rId2"/>
          <a:stretch>
            <a:fillRect/>
          </a:stretch>
        </p:blipFill>
        <p:spPr>
          <a:xfrm>
            <a:off x="466095" y="1765172"/>
            <a:ext cx="5471885" cy="4916982"/>
          </a:xfrm>
          <a:prstGeom prst="rect">
            <a:avLst/>
          </a:prstGeom>
        </p:spPr>
      </p:pic>
      <p:sp>
        <p:nvSpPr>
          <p:cNvPr id="9" name="TextBox 8"/>
          <p:cNvSpPr txBox="1"/>
          <p:nvPr/>
        </p:nvSpPr>
        <p:spPr>
          <a:xfrm>
            <a:off x="5955631" y="2562727"/>
            <a:ext cx="3031958" cy="3785652"/>
          </a:xfrm>
          <a:prstGeom prst="rect">
            <a:avLst/>
          </a:prstGeom>
          <a:noFill/>
        </p:spPr>
        <p:txBody>
          <a:bodyPr wrap="square" rtlCol="0">
            <a:spAutoFit/>
          </a:bodyPr>
          <a:lstStyle/>
          <a:p>
            <a:r>
              <a:rPr lang="en-CA" sz="2000" dirty="0" smtClean="0"/>
              <a:t>Venus’ surface is young.  The planet appears to have been completely resurfaced between 400My and 700My ago.</a:t>
            </a:r>
          </a:p>
          <a:p>
            <a:r>
              <a:rPr lang="en-CA" sz="2000" dirty="0" smtClean="0"/>
              <a:t>There are few small craters as the thick atmosphere of Venus so slows the small asteroids that they don’t form significant craters on impact if they reach the surface.</a:t>
            </a:r>
            <a:endParaRPr lang="en-CA" dirty="0"/>
          </a:p>
        </p:txBody>
      </p:sp>
    </p:spTree>
    <p:extLst>
      <p:ext uri="{BB962C8B-B14F-4D97-AF65-F5344CB8AC3E}">
        <p14:creationId xmlns:p14="http://schemas.microsoft.com/office/powerpoint/2010/main" val="4300805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CA" sz="4800" b="1" dirty="0" smtClean="0">
                <a:latin typeface="+mn-lt"/>
              </a:rPr>
              <a:t>Crater Density Age: </a:t>
            </a:r>
            <a:br>
              <a:rPr lang="en-CA" sz="4800" b="1" dirty="0" smtClean="0">
                <a:latin typeface="+mn-lt"/>
              </a:rPr>
            </a:br>
            <a:r>
              <a:rPr lang="en-CA" sz="4800" b="1" dirty="0" smtClean="0">
                <a:latin typeface="+mn-lt"/>
              </a:rPr>
              <a:t>Earth</a:t>
            </a:r>
            <a:endParaRPr lang="en-CA" sz="4800" b="1" dirty="0">
              <a:latin typeface="+mn-lt"/>
            </a:endParaRPr>
          </a:p>
        </p:txBody>
      </p:sp>
      <p:pic>
        <p:nvPicPr>
          <p:cNvPr id="7" name="Picture 6"/>
          <p:cNvPicPr>
            <a:picLocks noChangeAspect="1"/>
          </p:cNvPicPr>
          <p:nvPr/>
        </p:nvPicPr>
        <p:blipFill>
          <a:blip r:embed="rId2"/>
          <a:stretch>
            <a:fillRect/>
          </a:stretch>
        </p:blipFill>
        <p:spPr>
          <a:xfrm>
            <a:off x="482282" y="1674294"/>
            <a:ext cx="5156518" cy="4763456"/>
          </a:xfrm>
          <a:prstGeom prst="rect">
            <a:avLst/>
          </a:prstGeom>
        </p:spPr>
      </p:pic>
      <p:sp>
        <p:nvSpPr>
          <p:cNvPr id="9" name="TextBox 8"/>
          <p:cNvSpPr txBox="1"/>
          <p:nvPr/>
        </p:nvSpPr>
        <p:spPr>
          <a:xfrm>
            <a:off x="5850123" y="2023465"/>
            <a:ext cx="3031958" cy="4093428"/>
          </a:xfrm>
          <a:prstGeom prst="rect">
            <a:avLst/>
          </a:prstGeom>
          <a:noFill/>
        </p:spPr>
        <p:txBody>
          <a:bodyPr wrap="square" rtlCol="0">
            <a:spAutoFit/>
          </a:bodyPr>
          <a:lstStyle/>
          <a:p>
            <a:r>
              <a:rPr lang="en-CA" sz="2000" dirty="0" smtClean="0"/>
              <a:t>Only about 10% of Earth’s surface is older than about 1 billion years and all of this is continental.  Erosion has erased the history of cratering.  </a:t>
            </a:r>
          </a:p>
          <a:p>
            <a:r>
              <a:rPr lang="en-CA" sz="2000" dirty="0" smtClean="0"/>
              <a:t>Small craters are few because our atmosphere slows small asteroids that, then, don’t produce significant surface craters.</a:t>
            </a:r>
          </a:p>
          <a:p>
            <a:r>
              <a:rPr lang="en-CA" sz="2000" dirty="0" smtClean="0"/>
              <a:t>70% of Earth is ocean covered and not cratered.</a:t>
            </a:r>
            <a:endParaRPr lang="en-CA" dirty="0"/>
          </a:p>
        </p:txBody>
      </p:sp>
    </p:spTree>
    <p:extLst>
      <p:ext uri="{BB962C8B-B14F-4D97-AF65-F5344CB8AC3E}">
        <p14:creationId xmlns:p14="http://schemas.microsoft.com/office/powerpoint/2010/main" val="14686571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CA" sz="4800" b="1" dirty="0" smtClean="0">
                <a:latin typeface="+mn-lt"/>
              </a:rPr>
              <a:t>Crater Density Age: </a:t>
            </a:r>
            <a:br>
              <a:rPr lang="en-CA" sz="4800" b="1" dirty="0" smtClean="0">
                <a:latin typeface="+mn-lt"/>
              </a:rPr>
            </a:br>
            <a:r>
              <a:rPr lang="en-CA" sz="4800" b="1" dirty="0" smtClean="0">
                <a:latin typeface="+mn-lt"/>
              </a:rPr>
              <a:t>Mars</a:t>
            </a:r>
            <a:endParaRPr lang="en-CA" sz="4800" b="1" dirty="0">
              <a:latin typeface="+mn-lt"/>
            </a:endParaRPr>
          </a:p>
        </p:txBody>
      </p:sp>
      <p:sp>
        <p:nvSpPr>
          <p:cNvPr id="9" name="TextBox 8"/>
          <p:cNvSpPr txBox="1"/>
          <p:nvPr/>
        </p:nvSpPr>
        <p:spPr>
          <a:xfrm>
            <a:off x="5850123" y="2023465"/>
            <a:ext cx="3031958" cy="4093428"/>
          </a:xfrm>
          <a:prstGeom prst="rect">
            <a:avLst/>
          </a:prstGeom>
          <a:noFill/>
        </p:spPr>
        <p:txBody>
          <a:bodyPr wrap="square" rtlCol="0">
            <a:spAutoFit/>
          </a:bodyPr>
          <a:lstStyle/>
          <a:p>
            <a:r>
              <a:rPr lang="en-CA" sz="2000" dirty="0" smtClean="0"/>
              <a:t>Mars shows very old surface in the </a:t>
            </a:r>
            <a:r>
              <a:rPr lang="en-CA" sz="2000" b="1" dirty="0" smtClean="0"/>
              <a:t>Southern Highlands</a:t>
            </a:r>
            <a:r>
              <a:rPr lang="en-CA" sz="2000" dirty="0" smtClean="0"/>
              <a:t>.  For small craters, though, their lower density suggests either a once-thick atmosphere or perhaps even a large areal ocean.  The </a:t>
            </a:r>
            <a:r>
              <a:rPr lang="en-CA" sz="2000" b="1" dirty="0" err="1" smtClean="0"/>
              <a:t>Tharsis</a:t>
            </a:r>
            <a:r>
              <a:rPr lang="en-CA" sz="2000" b="1" dirty="0" smtClean="0"/>
              <a:t> Plains </a:t>
            </a:r>
            <a:r>
              <a:rPr lang="en-CA" sz="2000" dirty="0" smtClean="0"/>
              <a:t>near the 4 large volcanoes is younger, about 1 billion years old or less, indicating that the volcanic eruptions were relatively recent.</a:t>
            </a:r>
            <a:endParaRPr lang="en-CA" dirty="0"/>
          </a:p>
        </p:txBody>
      </p:sp>
      <p:pic>
        <p:nvPicPr>
          <p:cNvPr id="3" name="Picture 2"/>
          <p:cNvPicPr>
            <a:picLocks noChangeAspect="1"/>
          </p:cNvPicPr>
          <p:nvPr/>
        </p:nvPicPr>
        <p:blipFill>
          <a:blip r:embed="rId2"/>
          <a:stretch>
            <a:fillRect/>
          </a:stretch>
        </p:blipFill>
        <p:spPr>
          <a:xfrm>
            <a:off x="158531" y="1644727"/>
            <a:ext cx="5460216" cy="4941165"/>
          </a:xfrm>
          <a:prstGeom prst="rect">
            <a:avLst/>
          </a:prstGeom>
        </p:spPr>
      </p:pic>
    </p:spTree>
    <p:extLst>
      <p:ext uri="{BB962C8B-B14F-4D97-AF65-F5344CB8AC3E}">
        <p14:creationId xmlns:p14="http://schemas.microsoft.com/office/powerpoint/2010/main" val="15935885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839" y="124494"/>
            <a:ext cx="7886700" cy="1325563"/>
          </a:xfrm>
        </p:spPr>
        <p:txBody>
          <a:bodyPr>
            <a:normAutofit/>
          </a:bodyPr>
          <a:lstStyle/>
          <a:p>
            <a:pPr algn="ctr"/>
            <a:r>
              <a:rPr lang="en-CA" sz="4800" b="1" dirty="0" smtClean="0">
                <a:latin typeface="+mn-lt"/>
              </a:rPr>
              <a:t>Age of Planetary Surfaces</a:t>
            </a:r>
            <a:endParaRPr lang="en-CA" sz="4800" b="1" dirty="0">
              <a:latin typeface="+mn-lt"/>
            </a:endParaRPr>
          </a:p>
        </p:txBody>
      </p:sp>
      <p:pic>
        <p:nvPicPr>
          <p:cNvPr id="4" name="Picture 3"/>
          <p:cNvPicPr>
            <a:picLocks noChangeAspect="1"/>
          </p:cNvPicPr>
          <p:nvPr/>
        </p:nvPicPr>
        <p:blipFill rotWithShape="1">
          <a:blip r:embed="rId2"/>
          <a:srcRect t="3753" b="-3754"/>
          <a:stretch/>
        </p:blipFill>
        <p:spPr>
          <a:xfrm>
            <a:off x="443981" y="1582200"/>
            <a:ext cx="2871211" cy="5107358"/>
          </a:xfrm>
          <a:prstGeom prst="rect">
            <a:avLst/>
          </a:prstGeom>
        </p:spPr>
      </p:pic>
      <p:sp>
        <p:nvSpPr>
          <p:cNvPr id="6" name="TextBox 5"/>
          <p:cNvSpPr txBox="1"/>
          <p:nvPr/>
        </p:nvSpPr>
        <p:spPr>
          <a:xfrm>
            <a:off x="4056185" y="1606062"/>
            <a:ext cx="4325815" cy="5078313"/>
          </a:xfrm>
          <a:prstGeom prst="rect">
            <a:avLst/>
          </a:prstGeom>
          <a:noFill/>
        </p:spPr>
        <p:txBody>
          <a:bodyPr wrap="square" rtlCol="0">
            <a:spAutoFit/>
          </a:bodyPr>
          <a:lstStyle/>
          <a:p>
            <a:r>
              <a:rPr lang="en-CA" dirty="0" smtClean="0"/>
              <a:t>Earth shows a distribution of ages.  Ocean basins are all younger that 200 My.</a:t>
            </a:r>
          </a:p>
          <a:p>
            <a:endParaRPr lang="en-CA" dirty="0"/>
          </a:p>
          <a:p>
            <a:r>
              <a:rPr lang="en-CA" dirty="0" smtClean="0"/>
              <a:t>Venus’ entire surface is relatively young, about 400My to 700My old.</a:t>
            </a:r>
          </a:p>
          <a:p>
            <a:endParaRPr lang="en-CA" dirty="0"/>
          </a:p>
          <a:p>
            <a:r>
              <a:rPr lang="en-CA" dirty="0" smtClean="0"/>
              <a:t>Mars shows surfaces with a range of ages spanning the whole time since formation of the Solar System.</a:t>
            </a:r>
          </a:p>
          <a:p>
            <a:endParaRPr lang="en-CA" dirty="0" smtClean="0"/>
          </a:p>
          <a:p>
            <a:r>
              <a:rPr lang="en-CA" dirty="0" smtClean="0"/>
              <a:t>The Moon’s surface dates to the original formation of the Moon except for the Mare impact basins.</a:t>
            </a:r>
          </a:p>
          <a:p>
            <a:endParaRPr lang="en-CA" dirty="0"/>
          </a:p>
          <a:p>
            <a:r>
              <a:rPr lang="en-CA" dirty="0" smtClean="0"/>
              <a:t>Mercury’s surface is mostly very old though, seemingly, not dating to the age of the Solar System.</a:t>
            </a:r>
            <a:endParaRPr lang="en-CA" dirty="0"/>
          </a:p>
          <a:p>
            <a:endParaRPr lang="en-CA" dirty="0"/>
          </a:p>
        </p:txBody>
      </p:sp>
    </p:spTree>
    <p:extLst>
      <p:ext uri="{BB962C8B-B14F-4D97-AF65-F5344CB8AC3E}">
        <p14:creationId xmlns:p14="http://schemas.microsoft.com/office/powerpoint/2010/main" val="24166890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50986" y="1101969"/>
            <a:ext cx="7995138" cy="5262979"/>
          </a:xfrm>
          <a:prstGeom prst="rect">
            <a:avLst/>
          </a:prstGeom>
          <a:noFill/>
        </p:spPr>
        <p:txBody>
          <a:bodyPr wrap="square" rtlCol="0">
            <a:spAutoFit/>
          </a:bodyPr>
          <a:lstStyle/>
          <a:p>
            <a:r>
              <a:rPr lang="en-CA" sz="2800" dirty="0" smtClean="0"/>
              <a:t>We, now, end our story …  I thank you for your attention during these 12 weeks.  For the final lecture next Thursday, I shall make myself available in this classroom to answer any questions you might have about the materials of the course or, in fact, any other questions you may have.</a:t>
            </a:r>
          </a:p>
          <a:p>
            <a:endParaRPr lang="en-CA" sz="2800" dirty="0"/>
          </a:p>
          <a:p>
            <a:r>
              <a:rPr lang="en-CA" sz="2800" dirty="0" smtClean="0"/>
              <a:t>The examination is scheduled for </a:t>
            </a:r>
            <a:r>
              <a:rPr lang="en-CA" sz="2800" b="1" dirty="0" smtClean="0">
                <a:solidFill>
                  <a:srgbClr val="FF0000"/>
                </a:solidFill>
              </a:rPr>
              <a:t>April 17</a:t>
            </a:r>
            <a:r>
              <a:rPr lang="en-CA" sz="2800" b="1" baseline="30000" dirty="0" smtClean="0">
                <a:solidFill>
                  <a:srgbClr val="FF0000"/>
                </a:solidFill>
              </a:rPr>
              <a:t>th</a:t>
            </a:r>
            <a:r>
              <a:rPr lang="en-CA" sz="2800" b="1" dirty="0" smtClean="0">
                <a:solidFill>
                  <a:srgbClr val="FF0000"/>
                </a:solidFill>
              </a:rPr>
              <a:t> at 9:00AM in the Fieldhouse</a:t>
            </a:r>
            <a:r>
              <a:rPr lang="en-CA" sz="2800" dirty="0" smtClean="0"/>
              <a:t> of the Currie Sports complex.   I wish you all the best in your exam in this and your other courses and success throughout your time at McGill.</a:t>
            </a:r>
            <a:endParaRPr lang="en-CA" sz="2800" dirty="0"/>
          </a:p>
        </p:txBody>
      </p:sp>
    </p:spTree>
    <p:extLst>
      <p:ext uri="{BB962C8B-B14F-4D97-AF65-F5344CB8AC3E}">
        <p14:creationId xmlns:p14="http://schemas.microsoft.com/office/powerpoint/2010/main" val="36275180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9280"/>
            <a:ext cx="7886700" cy="1325563"/>
          </a:xfrm>
        </p:spPr>
        <p:txBody>
          <a:bodyPr>
            <a:noAutofit/>
          </a:bodyPr>
          <a:lstStyle/>
          <a:p>
            <a:pPr algn="ctr"/>
            <a:r>
              <a:rPr lang="en-CA" sz="4800" b="1" dirty="0" smtClean="0">
                <a:latin typeface="+mn-lt"/>
              </a:rPr>
              <a:t>Spectroscopy -- Surfaces </a:t>
            </a:r>
            <a:endParaRPr lang="en-CA" sz="4800" b="1" dirty="0">
              <a:latin typeface="+mn-lt"/>
            </a:endParaRPr>
          </a:p>
        </p:txBody>
      </p:sp>
      <p:sp>
        <p:nvSpPr>
          <p:cNvPr id="4" name="TextBox 3"/>
          <p:cNvSpPr txBox="1"/>
          <p:nvPr/>
        </p:nvSpPr>
        <p:spPr>
          <a:xfrm>
            <a:off x="345828" y="1323164"/>
            <a:ext cx="8570187" cy="1107996"/>
          </a:xfrm>
          <a:prstGeom prst="rect">
            <a:avLst/>
          </a:prstGeom>
          <a:noFill/>
        </p:spPr>
        <p:txBody>
          <a:bodyPr wrap="square" rtlCol="0">
            <a:spAutoFit/>
          </a:bodyPr>
          <a:lstStyle/>
          <a:p>
            <a:r>
              <a:rPr lang="en-CA" sz="2200" dirty="0" smtClean="0"/>
              <a:t>For planets and moons with atmospheres thin enough to be penetrated by visible, infrared and microwave radiation, we can measure the wavelength dependent reflectance of rocks and minerals on the surface.  </a:t>
            </a:r>
            <a:endParaRPr lang="en-CA" sz="22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1" y="2671449"/>
            <a:ext cx="8410074" cy="3982913"/>
          </a:xfrm>
          <a:prstGeom prst="rect">
            <a:avLst/>
          </a:prstGeom>
        </p:spPr>
      </p:pic>
      <p:sp>
        <p:nvSpPr>
          <p:cNvPr id="7" name="Rectangle 6"/>
          <p:cNvSpPr/>
          <p:nvPr/>
        </p:nvSpPr>
        <p:spPr>
          <a:xfrm>
            <a:off x="3513220" y="6550223"/>
            <a:ext cx="6677527" cy="307777"/>
          </a:xfrm>
          <a:prstGeom prst="rect">
            <a:avLst/>
          </a:prstGeom>
        </p:spPr>
        <p:txBody>
          <a:bodyPr wrap="square">
            <a:spAutoFit/>
          </a:bodyPr>
          <a:lstStyle/>
          <a:p>
            <a:pPr algn="ctr"/>
            <a:r>
              <a:rPr lang="en-CA" sz="1400" dirty="0">
                <a:hlinkClick r:id="rId3"/>
              </a:rPr>
              <a:t>https://en.wikipedia.org/wiki/Visible_spectrum</a:t>
            </a:r>
            <a:endParaRPr lang="en-CA" sz="1400" dirty="0"/>
          </a:p>
        </p:txBody>
      </p:sp>
    </p:spTree>
    <p:extLst>
      <p:ext uri="{BB962C8B-B14F-4D97-AF65-F5344CB8AC3E}">
        <p14:creationId xmlns:p14="http://schemas.microsoft.com/office/powerpoint/2010/main" val="40597016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CA" sz="4800" b="1" dirty="0" smtClean="0">
                <a:latin typeface="+mn-lt"/>
              </a:rPr>
              <a:t>Spectroscopy</a:t>
            </a:r>
            <a:br>
              <a:rPr lang="en-CA" sz="4800" b="1" dirty="0" smtClean="0">
                <a:latin typeface="+mn-lt"/>
              </a:rPr>
            </a:br>
            <a:r>
              <a:rPr lang="en-CA" sz="4800" b="1" dirty="0" smtClean="0">
                <a:latin typeface="+mn-lt"/>
              </a:rPr>
              <a:t>Surfaces </a:t>
            </a:r>
            <a:endParaRPr lang="en-CA" sz="4800" b="1" dirty="0">
              <a:latin typeface="+mn-lt"/>
            </a:endParaRPr>
          </a:p>
        </p:txBody>
      </p:sp>
      <p:sp>
        <p:nvSpPr>
          <p:cNvPr id="4" name="TextBox 3"/>
          <p:cNvSpPr txBox="1"/>
          <p:nvPr/>
        </p:nvSpPr>
        <p:spPr>
          <a:xfrm>
            <a:off x="369275" y="1663134"/>
            <a:ext cx="8570187" cy="1015663"/>
          </a:xfrm>
          <a:prstGeom prst="rect">
            <a:avLst/>
          </a:prstGeom>
          <a:noFill/>
        </p:spPr>
        <p:txBody>
          <a:bodyPr wrap="square" rtlCol="0">
            <a:spAutoFit/>
          </a:bodyPr>
          <a:lstStyle/>
          <a:p>
            <a:r>
              <a:rPr lang="en-CA" sz="2000" dirty="0" smtClean="0"/>
              <a:t>For planets and moons with atmospheres thin enough to be penetrated by visible, infrared and microwave radiation, we can measure the wavelength dependent reflectance of rocks and minerals on the surface.  </a:t>
            </a:r>
            <a:endParaRPr lang="en-CA"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1" y="2671449"/>
            <a:ext cx="8410074" cy="3982913"/>
          </a:xfrm>
          <a:prstGeom prst="rect">
            <a:avLst/>
          </a:prstGeom>
        </p:spPr>
      </p:pic>
      <p:sp>
        <p:nvSpPr>
          <p:cNvPr id="7" name="Rectangle 6"/>
          <p:cNvSpPr/>
          <p:nvPr/>
        </p:nvSpPr>
        <p:spPr>
          <a:xfrm>
            <a:off x="3513220" y="6550223"/>
            <a:ext cx="6677527" cy="307777"/>
          </a:xfrm>
          <a:prstGeom prst="rect">
            <a:avLst/>
          </a:prstGeom>
        </p:spPr>
        <p:txBody>
          <a:bodyPr wrap="square">
            <a:spAutoFit/>
          </a:bodyPr>
          <a:lstStyle/>
          <a:p>
            <a:pPr algn="ctr"/>
            <a:r>
              <a:rPr lang="en-CA" sz="1400" dirty="0">
                <a:hlinkClick r:id="rId3"/>
              </a:rPr>
              <a:t>https://en.wikipedia.org/wiki/Visible_spectrum</a:t>
            </a:r>
            <a:endParaRPr lang="en-CA" sz="1400" dirty="0"/>
          </a:p>
        </p:txBody>
      </p:sp>
    </p:spTree>
    <p:extLst>
      <p:ext uri="{BB962C8B-B14F-4D97-AF65-F5344CB8AC3E}">
        <p14:creationId xmlns:p14="http://schemas.microsoft.com/office/powerpoint/2010/main" val="758151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29031"/>
            <a:ext cx="7886700" cy="1325563"/>
          </a:xfrm>
        </p:spPr>
        <p:txBody>
          <a:bodyPr>
            <a:normAutofit/>
          </a:bodyPr>
          <a:lstStyle/>
          <a:p>
            <a:pPr algn="ctr"/>
            <a:r>
              <a:rPr lang="en-CA" sz="4800" b="1" dirty="0" smtClean="0">
                <a:latin typeface="+mn-lt"/>
              </a:rPr>
              <a:t>Geology by spectroscopy</a:t>
            </a:r>
            <a:endParaRPr lang="en-CA" sz="4800" b="1" dirty="0">
              <a:latin typeface="+mn-lt"/>
            </a:endParaRPr>
          </a:p>
        </p:txBody>
      </p:sp>
      <p:pic>
        <p:nvPicPr>
          <p:cNvPr id="5" name="Picture 4"/>
          <p:cNvPicPr>
            <a:picLocks noChangeAspect="1"/>
          </p:cNvPicPr>
          <p:nvPr/>
        </p:nvPicPr>
        <p:blipFill>
          <a:blip r:embed="rId2"/>
          <a:stretch>
            <a:fillRect/>
          </a:stretch>
        </p:blipFill>
        <p:spPr>
          <a:xfrm>
            <a:off x="1664677" y="1560307"/>
            <a:ext cx="6096000" cy="4448175"/>
          </a:xfrm>
          <a:prstGeom prst="rect">
            <a:avLst/>
          </a:prstGeom>
        </p:spPr>
      </p:pic>
      <p:pic>
        <p:nvPicPr>
          <p:cNvPr id="6" name="Picture 5"/>
          <p:cNvPicPr>
            <a:picLocks noChangeAspect="1"/>
          </p:cNvPicPr>
          <p:nvPr/>
        </p:nvPicPr>
        <p:blipFill>
          <a:blip r:embed="rId3"/>
          <a:stretch>
            <a:fillRect/>
          </a:stretch>
        </p:blipFill>
        <p:spPr>
          <a:xfrm>
            <a:off x="918412" y="1501422"/>
            <a:ext cx="7683242" cy="4959591"/>
          </a:xfrm>
          <a:prstGeom prst="rect">
            <a:avLst/>
          </a:prstGeom>
        </p:spPr>
      </p:pic>
      <p:pic>
        <p:nvPicPr>
          <p:cNvPr id="7" name="Picture 6"/>
          <p:cNvPicPr>
            <a:picLocks noChangeAspect="1"/>
          </p:cNvPicPr>
          <p:nvPr/>
        </p:nvPicPr>
        <p:blipFill>
          <a:blip r:embed="rId4"/>
          <a:stretch>
            <a:fillRect/>
          </a:stretch>
        </p:blipFill>
        <p:spPr>
          <a:xfrm>
            <a:off x="1332419" y="1540735"/>
            <a:ext cx="6945924" cy="5128046"/>
          </a:xfrm>
          <a:prstGeom prst="rect">
            <a:avLst/>
          </a:prstGeom>
        </p:spPr>
      </p:pic>
      <p:pic>
        <p:nvPicPr>
          <p:cNvPr id="8" name="Picture 7"/>
          <p:cNvPicPr>
            <a:picLocks noChangeAspect="1"/>
          </p:cNvPicPr>
          <p:nvPr/>
        </p:nvPicPr>
        <p:blipFill>
          <a:blip r:embed="rId5"/>
          <a:stretch>
            <a:fillRect/>
          </a:stretch>
        </p:blipFill>
        <p:spPr>
          <a:xfrm>
            <a:off x="624185" y="1745061"/>
            <a:ext cx="8239294" cy="4222602"/>
          </a:xfrm>
          <a:prstGeom prst="rect">
            <a:avLst/>
          </a:prstGeom>
        </p:spPr>
      </p:pic>
      <p:pic>
        <p:nvPicPr>
          <p:cNvPr id="4" name="Picture 3"/>
          <p:cNvPicPr>
            <a:picLocks noChangeAspect="1"/>
          </p:cNvPicPr>
          <p:nvPr/>
        </p:nvPicPr>
        <p:blipFill>
          <a:blip r:embed="rId6"/>
          <a:stretch>
            <a:fillRect/>
          </a:stretch>
        </p:blipFill>
        <p:spPr>
          <a:xfrm>
            <a:off x="512931" y="2361583"/>
            <a:ext cx="8342311" cy="3233101"/>
          </a:xfrm>
          <a:prstGeom prst="rect">
            <a:avLst/>
          </a:prstGeom>
        </p:spPr>
      </p:pic>
      <p:sp>
        <p:nvSpPr>
          <p:cNvPr id="9" name="TextBox 8"/>
          <p:cNvSpPr txBox="1"/>
          <p:nvPr/>
        </p:nvSpPr>
        <p:spPr>
          <a:xfrm>
            <a:off x="3892060" y="5445314"/>
            <a:ext cx="1817078" cy="523220"/>
          </a:xfrm>
          <a:prstGeom prst="rect">
            <a:avLst/>
          </a:prstGeom>
          <a:noFill/>
        </p:spPr>
        <p:txBody>
          <a:bodyPr wrap="square" rtlCol="0">
            <a:spAutoFit/>
          </a:bodyPr>
          <a:lstStyle/>
          <a:p>
            <a:r>
              <a:rPr lang="en-CA" sz="2800" b="1" dirty="0" smtClean="0">
                <a:solidFill>
                  <a:srgbClr val="FF0000"/>
                </a:solidFill>
              </a:rPr>
              <a:t>Mercury</a:t>
            </a:r>
            <a:endParaRPr lang="en-CA" sz="2800" b="1" dirty="0">
              <a:solidFill>
                <a:srgbClr val="FF0000"/>
              </a:solidFill>
            </a:endParaRPr>
          </a:p>
        </p:txBody>
      </p:sp>
      <p:sp>
        <p:nvSpPr>
          <p:cNvPr id="10" name="TextBox 9"/>
          <p:cNvSpPr txBox="1"/>
          <p:nvPr/>
        </p:nvSpPr>
        <p:spPr>
          <a:xfrm>
            <a:off x="4115725" y="5727648"/>
            <a:ext cx="1312985" cy="523220"/>
          </a:xfrm>
          <a:prstGeom prst="rect">
            <a:avLst/>
          </a:prstGeom>
          <a:noFill/>
        </p:spPr>
        <p:txBody>
          <a:bodyPr wrap="square" rtlCol="0">
            <a:spAutoFit/>
          </a:bodyPr>
          <a:lstStyle/>
          <a:p>
            <a:r>
              <a:rPr lang="en-CA" sz="2800" b="1" dirty="0" smtClean="0">
                <a:solidFill>
                  <a:srgbClr val="FF0000"/>
                </a:solidFill>
              </a:rPr>
              <a:t>Moon</a:t>
            </a:r>
            <a:endParaRPr lang="en-CA" sz="2800" b="1" dirty="0">
              <a:solidFill>
                <a:srgbClr val="FF0000"/>
              </a:solidFill>
            </a:endParaRPr>
          </a:p>
        </p:txBody>
      </p:sp>
      <p:sp>
        <p:nvSpPr>
          <p:cNvPr id="11" name="TextBox 10"/>
          <p:cNvSpPr txBox="1"/>
          <p:nvPr/>
        </p:nvSpPr>
        <p:spPr>
          <a:xfrm>
            <a:off x="4223084" y="5591054"/>
            <a:ext cx="1407695" cy="584775"/>
          </a:xfrm>
          <a:prstGeom prst="rect">
            <a:avLst/>
          </a:prstGeom>
          <a:noFill/>
        </p:spPr>
        <p:txBody>
          <a:bodyPr wrap="square" rtlCol="0">
            <a:spAutoFit/>
          </a:bodyPr>
          <a:lstStyle/>
          <a:p>
            <a:r>
              <a:rPr lang="en-CA" sz="3200" b="1" dirty="0" smtClean="0">
                <a:solidFill>
                  <a:srgbClr val="FF0000"/>
                </a:solidFill>
              </a:rPr>
              <a:t>Mars</a:t>
            </a:r>
            <a:endParaRPr lang="en-CA" sz="3200" b="1" dirty="0">
              <a:solidFill>
                <a:srgbClr val="FF0000"/>
              </a:solidFill>
            </a:endParaRPr>
          </a:p>
        </p:txBody>
      </p:sp>
      <p:sp>
        <p:nvSpPr>
          <p:cNvPr id="13" name="TextBox 12"/>
          <p:cNvSpPr txBox="1"/>
          <p:nvPr/>
        </p:nvSpPr>
        <p:spPr>
          <a:xfrm>
            <a:off x="3789948" y="5654842"/>
            <a:ext cx="2105526" cy="584775"/>
          </a:xfrm>
          <a:prstGeom prst="rect">
            <a:avLst/>
          </a:prstGeom>
          <a:noFill/>
        </p:spPr>
        <p:txBody>
          <a:bodyPr wrap="square" rtlCol="0">
            <a:spAutoFit/>
          </a:bodyPr>
          <a:lstStyle/>
          <a:p>
            <a:r>
              <a:rPr lang="en-CA" sz="3200" b="1" dirty="0" smtClean="0">
                <a:solidFill>
                  <a:srgbClr val="FF0000"/>
                </a:solidFill>
              </a:rPr>
              <a:t>Ganymede</a:t>
            </a:r>
            <a:endParaRPr lang="en-CA" sz="3200" b="1" dirty="0">
              <a:solidFill>
                <a:srgbClr val="FF0000"/>
              </a:solidFill>
            </a:endParaRPr>
          </a:p>
        </p:txBody>
      </p:sp>
      <p:sp>
        <p:nvSpPr>
          <p:cNvPr id="14" name="TextBox 13"/>
          <p:cNvSpPr txBox="1"/>
          <p:nvPr/>
        </p:nvSpPr>
        <p:spPr>
          <a:xfrm>
            <a:off x="4463716" y="5185611"/>
            <a:ext cx="601579" cy="584775"/>
          </a:xfrm>
          <a:prstGeom prst="rect">
            <a:avLst/>
          </a:prstGeom>
          <a:noFill/>
        </p:spPr>
        <p:txBody>
          <a:bodyPr wrap="square" rtlCol="0">
            <a:spAutoFit/>
          </a:bodyPr>
          <a:lstStyle/>
          <a:p>
            <a:r>
              <a:rPr lang="en-CA" sz="3200" b="1" dirty="0" smtClean="0">
                <a:solidFill>
                  <a:srgbClr val="FF0000"/>
                </a:solidFill>
              </a:rPr>
              <a:t>Io</a:t>
            </a:r>
            <a:endParaRPr lang="en-CA" sz="3200" b="1" dirty="0">
              <a:solidFill>
                <a:srgbClr val="FF0000"/>
              </a:solidFill>
            </a:endParaRPr>
          </a:p>
        </p:txBody>
      </p:sp>
    </p:spTree>
    <p:extLst>
      <p:ext uri="{BB962C8B-B14F-4D97-AF65-F5344CB8AC3E}">
        <p14:creationId xmlns:p14="http://schemas.microsoft.com/office/powerpoint/2010/main" val="213942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4"/>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3"/>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0" grpId="1"/>
      <p:bldP spid="11" grpId="0"/>
      <p:bldP spid="11" grpId="1"/>
      <p:bldP spid="13" grpId="0"/>
      <p:bldP spid="13" grpId="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Magnetics</a:t>
            </a:r>
            <a:endParaRPr lang="en-CA" sz="4800" b="1" dirty="0">
              <a:latin typeface="+mn-lt"/>
            </a:endParaRPr>
          </a:p>
        </p:txBody>
      </p:sp>
      <p:sp>
        <p:nvSpPr>
          <p:cNvPr id="4" name="TextBox 3"/>
          <p:cNvSpPr txBox="1"/>
          <p:nvPr/>
        </p:nvSpPr>
        <p:spPr>
          <a:xfrm>
            <a:off x="879231" y="1758462"/>
            <a:ext cx="7748954" cy="2523768"/>
          </a:xfrm>
          <a:prstGeom prst="rect">
            <a:avLst/>
          </a:prstGeom>
          <a:noFill/>
        </p:spPr>
        <p:txBody>
          <a:bodyPr wrap="square" rtlCol="0">
            <a:spAutoFit/>
          </a:bodyPr>
          <a:lstStyle/>
          <a:p>
            <a:r>
              <a:rPr lang="en-CA" sz="2000" dirty="0" smtClean="0"/>
              <a:t>All “first pass” probes of other planets and moons have carried magnetometers to measure possible global magnetic fields.  By mid-1970s, we knew that the </a:t>
            </a:r>
            <a:r>
              <a:rPr lang="en-CA" sz="2000" b="1" i="1" dirty="0" smtClean="0"/>
              <a:t>Moon, Venus and Mars have no significant global magnetic fields while Mercury, like Earth did</a:t>
            </a:r>
            <a:r>
              <a:rPr lang="en-CA" sz="2000" dirty="0" smtClean="0"/>
              <a:t>.  </a:t>
            </a:r>
          </a:p>
          <a:p>
            <a:r>
              <a:rPr lang="en-CA" sz="2000" dirty="0" smtClean="0"/>
              <a:t>Internally generated global magnetic fields are a clear indication that a </a:t>
            </a:r>
            <a:r>
              <a:rPr lang="en-CA" sz="2000" b="1" i="1" dirty="0" err="1" smtClean="0"/>
              <a:t>geodynamo</a:t>
            </a:r>
            <a:r>
              <a:rPr lang="en-CA" sz="2000" dirty="0" smtClean="0"/>
              <a:t> action in which circulating conductive materials generate a self-sustaining field.  </a:t>
            </a:r>
          </a:p>
          <a:p>
            <a:endParaRPr lang="en-CA" dirty="0"/>
          </a:p>
        </p:txBody>
      </p:sp>
      <p:pic>
        <p:nvPicPr>
          <p:cNvPr id="5" name="Picture 4"/>
          <p:cNvPicPr>
            <a:picLocks noChangeAspect="1"/>
          </p:cNvPicPr>
          <p:nvPr/>
        </p:nvPicPr>
        <p:blipFill>
          <a:blip r:embed="rId2"/>
          <a:stretch>
            <a:fillRect/>
          </a:stretch>
        </p:blipFill>
        <p:spPr>
          <a:xfrm>
            <a:off x="1002633" y="4161924"/>
            <a:ext cx="2941277" cy="2160000"/>
          </a:xfrm>
          <a:prstGeom prst="rect">
            <a:avLst/>
          </a:prstGeom>
        </p:spPr>
      </p:pic>
      <p:sp>
        <p:nvSpPr>
          <p:cNvPr id="6" name="TextBox 5"/>
          <p:cNvSpPr txBox="1"/>
          <p:nvPr/>
        </p:nvSpPr>
        <p:spPr>
          <a:xfrm>
            <a:off x="4944979" y="4114799"/>
            <a:ext cx="2971800" cy="1631216"/>
          </a:xfrm>
          <a:prstGeom prst="rect">
            <a:avLst/>
          </a:prstGeom>
          <a:noFill/>
        </p:spPr>
        <p:txBody>
          <a:bodyPr wrap="square" rtlCol="0">
            <a:spAutoFit/>
          </a:bodyPr>
          <a:lstStyle/>
          <a:p>
            <a:r>
              <a:rPr lang="en-CA" sz="2000" b="1" dirty="0" smtClean="0"/>
              <a:t>In 1974, Mariner 10’s close fly-by of Mercury detected a dipolar field with a dipole moment about 1% that of Earth.</a:t>
            </a:r>
            <a:endParaRPr lang="en-CA" sz="2000" b="1" dirty="0"/>
          </a:p>
        </p:txBody>
      </p:sp>
      <p:pic>
        <p:nvPicPr>
          <p:cNvPr id="7" name="Picture 6"/>
          <p:cNvPicPr>
            <a:picLocks noChangeAspect="1"/>
          </p:cNvPicPr>
          <p:nvPr/>
        </p:nvPicPr>
        <p:blipFill>
          <a:blip r:embed="rId3"/>
          <a:stretch>
            <a:fillRect/>
          </a:stretch>
        </p:blipFill>
        <p:spPr>
          <a:xfrm>
            <a:off x="4703448" y="4130080"/>
            <a:ext cx="3077076" cy="2174467"/>
          </a:xfrm>
          <a:prstGeom prst="rect">
            <a:avLst/>
          </a:prstGeom>
        </p:spPr>
      </p:pic>
    </p:spTree>
    <p:extLst>
      <p:ext uri="{BB962C8B-B14F-4D97-AF65-F5344CB8AC3E}">
        <p14:creationId xmlns:p14="http://schemas.microsoft.com/office/powerpoint/2010/main" val="303383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Magnetics</a:t>
            </a:r>
            <a:endParaRPr lang="en-CA" sz="4800" b="1" dirty="0">
              <a:latin typeface="+mn-lt"/>
            </a:endParaRPr>
          </a:p>
        </p:txBody>
      </p:sp>
      <p:sp>
        <p:nvSpPr>
          <p:cNvPr id="8" name="Rectangle 7"/>
          <p:cNvSpPr/>
          <p:nvPr/>
        </p:nvSpPr>
        <p:spPr>
          <a:xfrm>
            <a:off x="1887416" y="6249815"/>
            <a:ext cx="6588370" cy="338554"/>
          </a:xfrm>
          <a:prstGeom prst="rect">
            <a:avLst/>
          </a:prstGeom>
        </p:spPr>
        <p:txBody>
          <a:bodyPr wrap="square">
            <a:spAutoFit/>
          </a:bodyPr>
          <a:lstStyle/>
          <a:p>
            <a:r>
              <a:rPr lang="en-CA" sz="1600" b="1" dirty="0">
                <a:hlinkClick r:id="rId2"/>
              </a:rPr>
              <a:t>https://www.nasa.gov/mission_pages/mars/news/mgs_plates.html</a:t>
            </a:r>
            <a:endParaRPr lang="en-CA" sz="1600" b="1" dirty="0"/>
          </a:p>
        </p:txBody>
      </p:sp>
      <p:sp>
        <p:nvSpPr>
          <p:cNvPr id="12" name="TextBox 11"/>
          <p:cNvSpPr txBox="1"/>
          <p:nvPr/>
        </p:nvSpPr>
        <p:spPr>
          <a:xfrm>
            <a:off x="1195754" y="1946030"/>
            <a:ext cx="6834554" cy="2246769"/>
          </a:xfrm>
          <a:prstGeom prst="rect">
            <a:avLst/>
          </a:prstGeom>
          <a:noFill/>
        </p:spPr>
        <p:txBody>
          <a:bodyPr wrap="square" rtlCol="0">
            <a:spAutoFit/>
          </a:bodyPr>
          <a:lstStyle/>
          <a:p>
            <a:r>
              <a:rPr lang="en-CA" sz="2000" dirty="0" smtClean="0"/>
              <a:t>While Mars now has no internally generated magnetic field, there is evidence in the imprinted remnant magnetism in the crustal rock that such a field once existed.  In the highlands of the southern hemisphere, that oldest terrain on Mars, magnetic striping even suggests that 4Ga, a field did exist.  Moreover, the striped character of the imprinted field suggests some kind of tectonics… plate tectonics?</a:t>
            </a:r>
            <a:endParaRPr lang="en-CA" sz="2000" dirty="0"/>
          </a:p>
        </p:txBody>
      </p:sp>
      <p:pic>
        <p:nvPicPr>
          <p:cNvPr id="4" name="Picture 3"/>
          <p:cNvPicPr>
            <a:picLocks noChangeAspect="1"/>
          </p:cNvPicPr>
          <p:nvPr/>
        </p:nvPicPr>
        <p:blipFill>
          <a:blip r:embed="rId3"/>
          <a:stretch>
            <a:fillRect/>
          </a:stretch>
        </p:blipFill>
        <p:spPr>
          <a:xfrm>
            <a:off x="1079159" y="1522855"/>
            <a:ext cx="6962235" cy="4773582"/>
          </a:xfrm>
          <a:prstGeom prst="rect">
            <a:avLst/>
          </a:prstGeom>
        </p:spPr>
      </p:pic>
      <p:pic>
        <p:nvPicPr>
          <p:cNvPr id="5" name="Picture 4"/>
          <p:cNvPicPr>
            <a:picLocks noChangeAspect="1"/>
          </p:cNvPicPr>
          <p:nvPr/>
        </p:nvPicPr>
        <p:blipFill>
          <a:blip r:embed="rId4"/>
          <a:stretch>
            <a:fillRect/>
          </a:stretch>
        </p:blipFill>
        <p:spPr>
          <a:xfrm>
            <a:off x="2122324" y="1254369"/>
            <a:ext cx="5907536" cy="4358115"/>
          </a:xfrm>
          <a:prstGeom prst="rect">
            <a:avLst/>
          </a:prstGeom>
        </p:spPr>
      </p:pic>
      <p:sp>
        <p:nvSpPr>
          <p:cNvPr id="11" name="Rectangle 10"/>
          <p:cNvSpPr/>
          <p:nvPr/>
        </p:nvSpPr>
        <p:spPr>
          <a:xfrm>
            <a:off x="5041841" y="5194738"/>
            <a:ext cx="2941574" cy="338554"/>
          </a:xfrm>
          <a:prstGeom prst="rect">
            <a:avLst/>
          </a:prstGeom>
        </p:spPr>
        <p:txBody>
          <a:bodyPr wrap="none">
            <a:spAutoFit/>
          </a:bodyPr>
          <a:lstStyle/>
          <a:p>
            <a:r>
              <a:rPr lang="en-CA" sz="1600" b="1" dirty="0">
                <a:hlinkClick r:id="rId5"/>
              </a:rPr>
              <a:t>https://www.google.com/mars/</a:t>
            </a:r>
            <a:endParaRPr lang="en-CA" sz="1600" b="1" dirty="0"/>
          </a:p>
        </p:txBody>
      </p:sp>
    </p:spTree>
    <p:extLst>
      <p:ext uri="{BB962C8B-B14F-4D97-AF65-F5344CB8AC3E}">
        <p14:creationId xmlns:p14="http://schemas.microsoft.com/office/powerpoint/2010/main" val="359106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lobal">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6600"/>
      </a:hlink>
      <a:folHlink>
        <a:srgbClr val="990000"/>
      </a:folHlink>
    </a:clrScheme>
    <a:fontScheme name="Glob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18302</TotalTime>
  <Words>3063</Words>
  <Application>Microsoft Office PowerPoint</Application>
  <PresentationFormat>On-screen Show (4:3)</PresentationFormat>
  <Paragraphs>228</Paragraphs>
  <Slides>45</Slides>
  <Notes>4</Notes>
  <HiddenSlides>1</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45</vt:i4>
      </vt:variant>
    </vt:vector>
  </HeadingPairs>
  <TitlesOfParts>
    <vt:vector size="56" baseType="lpstr">
      <vt:lpstr>ＭＳ Ｐゴシック</vt:lpstr>
      <vt:lpstr>ＭＳ Ｐゴシック</vt:lpstr>
      <vt:lpstr>Arial</vt:lpstr>
      <vt:lpstr>Calibri</vt:lpstr>
      <vt:lpstr>Calibri Light</vt:lpstr>
      <vt:lpstr>Cambria Math</vt:lpstr>
      <vt:lpstr>Courier New</vt:lpstr>
      <vt:lpstr>Helvetica</vt:lpstr>
      <vt:lpstr>Webdings</vt:lpstr>
      <vt:lpstr>3_Office Theme</vt:lpstr>
      <vt:lpstr>Global</vt:lpstr>
      <vt:lpstr>Terrestrial Planets</vt:lpstr>
      <vt:lpstr>Geophysical Mapping</vt:lpstr>
      <vt:lpstr>Spectroscopy</vt:lpstr>
      <vt:lpstr>Spectroscopy -- Atmospheres</vt:lpstr>
      <vt:lpstr>Spectroscopy -- Surfaces </vt:lpstr>
      <vt:lpstr>Spectroscopy Surfaces </vt:lpstr>
      <vt:lpstr>Geology by spectroscopy</vt:lpstr>
      <vt:lpstr>Magnetics</vt:lpstr>
      <vt:lpstr>Magnetics</vt:lpstr>
      <vt:lpstr>Magnetics</vt:lpstr>
      <vt:lpstr>Magnetics </vt:lpstr>
      <vt:lpstr>Gravity </vt:lpstr>
      <vt:lpstr>Grace and Grail</vt:lpstr>
      <vt:lpstr>Gravity </vt:lpstr>
      <vt:lpstr>Gravity </vt:lpstr>
      <vt:lpstr>Seismology – internal structure</vt:lpstr>
      <vt:lpstr>On Earthquakes</vt:lpstr>
      <vt:lpstr>Seismic Wave Types</vt:lpstr>
      <vt:lpstr>Seismic Waves</vt:lpstr>
      <vt:lpstr>Seismic Waves</vt:lpstr>
      <vt:lpstr>Surface waves</vt:lpstr>
      <vt:lpstr>Seismic Waves</vt:lpstr>
      <vt:lpstr>Seismic Waves</vt:lpstr>
      <vt:lpstr>Magnitude scales</vt:lpstr>
      <vt:lpstr>Older magnitude scales</vt:lpstr>
      <vt:lpstr>Earth Structure by Seismology</vt:lpstr>
      <vt:lpstr>Earth Structure by Seismology</vt:lpstr>
      <vt:lpstr>Earth Structure by Seismology</vt:lpstr>
      <vt:lpstr>Earth Structure by Seismology</vt:lpstr>
      <vt:lpstr>Seismic Tomography</vt:lpstr>
      <vt:lpstr>Geology/Mineralogy by Seismology</vt:lpstr>
      <vt:lpstr>Geology/Mineralogy by Seismology</vt:lpstr>
      <vt:lpstr>Geology/Mineralogy by Seismology</vt:lpstr>
      <vt:lpstr>Geology/Mineralogy by Seismology</vt:lpstr>
      <vt:lpstr>Geology/Mineralogy by Seismology – other planets</vt:lpstr>
      <vt:lpstr>Age determination of Planetary Surfaces</vt:lpstr>
      <vt:lpstr>The Crater-density Clock</vt:lpstr>
      <vt:lpstr>Calibration: Crater-density clock</vt:lpstr>
      <vt:lpstr>Crater Density Age:  Moon</vt:lpstr>
      <vt:lpstr>Crater Density Age:  Mercury</vt:lpstr>
      <vt:lpstr>Crater Density Age:  Venus</vt:lpstr>
      <vt:lpstr>Crater Density Age:  Earth</vt:lpstr>
      <vt:lpstr>Crater Density Age:  Mars</vt:lpstr>
      <vt:lpstr>Age of Planetary Surfaces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Terrestrial Planets</dc:title>
  <dc:creator>olivia</dc:creator>
  <cp:lastModifiedBy>olivia</cp:lastModifiedBy>
  <cp:revision>510</cp:revision>
  <dcterms:created xsi:type="dcterms:W3CDTF">2017-02-12T17:53:26Z</dcterms:created>
  <dcterms:modified xsi:type="dcterms:W3CDTF">2020-01-01T13:10:53Z</dcterms:modified>
</cp:coreProperties>
</file>