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78" r:id="rId2"/>
    <p:sldId id="258" r:id="rId3"/>
    <p:sldId id="259" r:id="rId4"/>
    <p:sldId id="260" r:id="rId5"/>
    <p:sldId id="261" r:id="rId6"/>
    <p:sldId id="281" r:id="rId7"/>
    <p:sldId id="282" r:id="rId8"/>
    <p:sldId id="283" r:id="rId9"/>
    <p:sldId id="284" r:id="rId10"/>
    <p:sldId id="262" r:id="rId11"/>
    <p:sldId id="263" r:id="rId12"/>
    <p:sldId id="264" r:id="rId13"/>
    <p:sldId id="265" r:id="rId14"/>
    <p:sldId id="266" r:id="rId15"/>
    <p:sldId id="267" r:id="rId16"/>
    <p:sldId id="285" r:id="rId17"/>
    <p:sldId id="268" r:id="rId18"/>
    <p:sldId id="269" r:id="rId19"/>
    <p:sldId id="270" r:id="rId20"/>
    <p:sldId id="287" r:id="rId21"/>
    <p:sldId id="286" r:id="rId22"/>
    <p:sldId id="272" r:id="rId23"/>
    <p:sldId id="273" r:id="rId24"/>
    <p:sldId id="289" r:id="rId25"/>
    <p:sldId id="274" r:id="rId26"/>
    <p:sldId id="275" r:id="rId27"/>
    <p:sldId id="276" r:id="rId28"/>
    <p:sldId id="288" r:id="rId29"/>
    <p:sldId id="280"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B7676-9A32-466F-B888-0868A1EA1A11}" type="datetimeFigureOut">
              <a:rPr lang="en-CA" smtClean="0"/>
              <a:t>14/12/2020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D9FE9-C89A-4E57-9F54-9501CAA74B9A}" type="slidenum">
              <a:rPr lang="en-CA" smtClean="0"/>
              <a:t>‹#›</a:t>
            </a:fld>
            <a:endParaRPr lang="en-CA"/>
          </a:p>
        </p:txBody>
      </p:sp>
    </p:spTree>
    <p:extLst>
      <p:ext uri="{BB962C8B-B14F-4D97-AF65-F5344CB8AC3E}">
        <p14:creationId xmlns:p14="http://schemas.microsoft.com/office/powerpoint/2010/main" val="189350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5</a:t>
            </a:fld>
            <a:endParaRPr lang="en-CA"/>
          </a:p>
        </p:txBody>
      </p:sp>
    </p:spTree>
    <p:extLst>
      <p:ext uri="{BB962C8B-B14F-4D97-AF65-F5344CB8AC3E}">
        <p14:creationId xmlns:p14="http://schemas.microsoft.com/office/powerpoint/2010/main" val="221056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14</a:t>
            </a:fld>
            <a:endParaRPr lang="en-CA"/>
          </a:p>
        </p:txBody>
      </p:sp>
    </p:spTree>
    <p:extLst>
      <p:ext uri="{BB962C8B-B14F-4D97-AF65-F5344CB8AC3E}">
        <p14:creationId xmlns:p14="http://schemas.microsoft.com/office/powerpoint/2010/main" val="62911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15</a:t>
            </a:fld>
            <a:endParaRPr lang="en-CA"/>
          </a:p>
        </p:txBody>
      </p:sp>
    </p:spTree>
    <p:extLst>
      <p:ext uri="{BB962C8B-B14F-4D97-AF65-F5344CB8AC3E}">
        <p14:creationId xmlns:p14="http://schemas.microsoft.com/office/powerpoint/2010/main" val="223176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16</a:t>
            </a:fld>
            <a:endParaRPr lang="en-CA"/>
          </a:p>
        </p:txBody>
      </p:sp>
    </p:spTree>
    <p:extLst>
      <p:ext uri="{BB962C8B-B14F-4D97-AF65-F5344CB8AC3E}">
        <p14:creationId xmlns:p14="http://schemas.microsoft.com/office/powerpoint/2010/main" val="205118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17</a:t>
            </a:fld>
            <a:endParaRPr lang="en-CA"/>
          </a:p>
        </p:txBody>
      </p:sp>
    </p:spTree>
    <p:extLst>
      <p:ext uri="{BB962C8B-B14F-4D97-AF65-F5344CB8AC3E}">
        <p14:creationId xmlns:p14="http://schemas.microsoft.com/office/powerpoint/2010/main" val="27329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18</a:t>
            </a:fld>
            <a:endParaRPr lang="en-CA"/>
          </a:p>
        </p:txBody>
      </p:sp>
    </p:spTree>
    <p:extLst>
      <p:ext uri="{BB962C8B-B14F-4D97-AF65-F5344CB8AC3E}">
        <p14:creationId xmlns:p14="http://schemas.microsoft.com/office/powerpoint/2010/main" val="18326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19</a:t>
            </a:fld>
            <a:endParaRPr lang="en-CA"/>
          </a:p>
        </p:txBody>
      </p:sp>
    </p:spTree>
    <p:extLst>
      <p:ext uri="{BB962C8B-B14F-4D97-AF65-F5344CB8AC3E}">
        <p14:creationId xmlns:p14="http://schemas.microsoft.com/office/powerpoint/2010/main" val="4049174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20</a:t>
            </a:fld>
            <a:endParaRPr lang="en-CA"/>
          </a:p>
        </p:txBody>
      </p:sp>
    </p:spTree>
    <p:extLst>
      <p:ext uri="{BB962C8B-B14F-4D97-AF65-F5344CB8AC3E}">
        <p14:creationId xmlns:p14="http://schemas.microsoft.com/office/powerpoint/2010/main" val="1555005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21</a:t>
            </a:fld>
            <a:endParaRPr lang="en-CA"/>
          </a:p>
        </p:txBody>
      </p:sp>
    </p:spTree>
    <p:extLst>
      <p:ext uri="{BB962C8B-B14F-4D97-AF65-F5344CB8AC3E}">
        <p14:creationId xmlns:p14="http://schemas.microsoft.com/office/powerpoint/2010/main" val="644399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189651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val="16410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6</a:t>
            </a:fld>
            <a:endParaRPr lang="en-CA"/>
          </a:p>
        </p:txBody>
      </p:sp>
    </p:spTree>
    <p:extLst>
      <p:ext uri="{BB962C8B-B14F-4D97-AF65-F5344CB8AC3E}">
        <p14:creationId xmlns:p14="http://schemas.microsoft.com/office/powerpoint/2010/main" val="43229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2534947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978675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78688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2338381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215766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solidFill>
                  <a:prstClr val="black"/>
                </a:solidFill>
              </a:rPr>
              <a:pPr/>
              <a:t>29</a:t>
            </a:fld>
            <a:endParaRPr lang="en-CA">
              <a:solidFill>
                <a:prstClr val="black"/>
              </a:solidFill>
            </a:endParaRPr>
          </a:p>
        </p:txBody>
      </p:sp>
    </p:spTree>
    <p:extLst>
      <p:ext uri="{BB962C8B-B14F-4D97-AF65-F5344CB8AC3E}">
        <p14:creationId xmlns:p14="http://schemas.microsoft.com/office/powerpoint/2010/main" val="122347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7</a:t>
            </a:fld>
            <a:endParaRPr lang="en-CA"/>
          </a:p>
        </p:txBody>
      </p:sp>
    </p:spTree>
    <p:extLst>
      <p:ext uri="{BB962C8B-B14F-4D97-AF65-F5344CB8AC3E}">
        <p14:creationId xmlns:p14="http://schemas.microsoft.com/office/powerpoint/2010/main" val="68871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8</a:t>
            </a:fld>
            <a:endParaRPr lang="en-CA"/>
          </a:p>
        </p:txBody>
      </p:sp>
    </p:spTree>
    <p:extLst>
      <p:ext uri="{BB962C8B-B14F-4D97-AF65-F5344CB8AC3E}">
        <p14:creationId xmlns:p14="http://schemas.microsoft.com/office/powerpoint/2010/main" val="227918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9</a:t>
            </a:fld>
            <a:endParaRPr lang="en-CA"/>
          </a:p>
        </p:txBody>
      </p:sp>
    </p:spTree>
    <p:extLst>
      <p:ext uri="{BB962C8B-B14F-4D97-AF65-F5344CB8AC3E}">
        <p14:creationId xmlns:p14="http://schemas.microsoft.com/office/powerpoint/2010/main" val="364434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10</a:t>
            </a:fld>
            <a:endParaRPr lang="en-CA"/>
          </a:p>
        </p:txBody>
      </p:sp>
    </p:spTree>
    <p:extLst>
      <p:ext uri="{BB962C8B-B14F-4D97-AF65-F5344CB8AC3E}">
        <p14:creationId xmlns:p14="http://schemas.microsoft.com/office/powerpoint/2010/main" val="393493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11</a:t>
            </a:fld>
            <a:endParaRPr lang="en-CA"/>
          </a:p>
        </p:txBody>
      </p:sp>
    </p:spTree>
    <p:extLst>
      <p:ext uri="{BB962C8B-B14F-4D97-AF65-F5344CB8AC3E}">
        <p14:creationId xmlns:p14="http://schemas.microsoft.com/office/powerpoint/2010/main" val="340797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12</a:t>
            </a:fld>
            <a:endParaRPr lang="en-CA"/>
          </a:p>
        </p:txBody>
      </p:sp>
    </p:spTree>
    <p:extLst>
      <p:ext uri="{BB962C8B-B14F-4D97-AF65-F5344CB8AC3E}">
        <p14:creationId xmlns:p14="http://schemas.microsoft.com/office/powerpoint/2010/main" val="358319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B504D44-BE63-4A26-AF4C-717455C34A08}" type="slidenum">
              <a:rPr lang="en-CA" smtClean="0"/>
              <a:t>13</a:t>
            </a:fld>
            <a:endParaRPr lang="en-CA"/>
          </a:p>
        </p:txBody>
      </p:sp>
    </p:spTree>
    <p:extLst>
      <p:ext uri="{BB962C8B-B14F-4D97-AF65-F5344CB8AC3E}">
        <p14:creationId xmlns:p14="http://schemas.microsoft.com/office/powerpoint/2010/main" val="189676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8722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8367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5113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0674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5719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5968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05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468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3510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0729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621A2-B687-4726-93D9-79BE1664C035}" type="datetimeFigureOut">
              <a:rPr lang="en-CA" smtClean="0">
                <a:solidFill>
                  <a:prstClr val="black">
                    <a:tint val="75000"/>
                  </a:prstClr>
                </a:solidFill>
              </a:rPr>
              <a:pPr/>
              <a:t>14/12/2020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2041943-546A-4C8D-B45A-99C0837890E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2162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38C50-FDE5-4DBC-A2F0-ED4D546ABFE8}" type="datetimeFigureOut">
              <a:rPr lang="en-CA" smtClean="0">
                <a:solidFill>
                  <a:prstClr val="black">
                    <a:tint val="75000"/>
                  </a:prstClr>
                </a:solidFill>
              </a:rPr>
              <a:pPr/>
              <a:t>14/12/2020</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3FC28-F622-47C7-8350-F018205DE3B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563488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hysicsoftheuniverse.com/scientists_lemaitre.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nobelprize.org/nobel_prizes/physics/laureates/2011/" TargetMode="External"/><Relationship Id="rId5" Type="http://schemas.openxmlformats.org/officeDocument/2006/relationships/hyperlink" Target="http://www.physicsoftheuniverse.com/scientists_guth.html" TargetMode="External"/><Relationship Id="rId4" Type="http://schemas.openxmlformats.org/officeDocument/2006/relationships/hyperlink" Target="https://en.wikipedia.org/wiki/Willem_de_Sitte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John_Joly" TargetMode="External"/><Relationship Id="rId3" Type="http://schemas.openxmlformats.org/officeDocument/2006/relationships/hyperlink" Target="https://en.wikipedia.org/wiki/Nicolas_Steno" TargetMode="External"/><Relationship Id="rId7" Type="http://schemas.openxmlformats.org/officeDocument/2006/relationships/hyperlink" Target="https://en.wikipedia.org/wiki/William_Thomson,_1st_Baron_Kelvi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en.wikipedia.org/wiki/Hermann_von_Helmholtz" TargetMode="External"/><Relationship Id="rId5" Type="http://schemas.openxmlformats.org/officeDocument/2006/relationships/hyperlink" Target="https://en.wikipedia.org/wiki/James_Hutton" TargetMode="External"/><Relationship Id="rId4" Type="http://schemas.openxmlformats.org/officeDocument/2006/relationships/hyperlink" Target="https://en.wikipedia.org/wiki/Immanuel_Kant" TargetMode="External"/><Relationship Id="rId9" Type="http://schemas.openxmlformats.org/officeDocument/2006/relationships/hyperlink" Target="https://en.wikipedia.org/wiki/Charles_Doolittle_Walcot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stoneshop.se/userfiles/image/geological_timescale.p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Henri_Becquere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en.wikipedia.org/wiki/Bertram_Boltwood" TargetMode="External"/><Relationship Id="rId4" Type="http://schemas.openxmlformats.org/officeDocument/2006/relationships/hyperlink" Target="https://en.wikipedia.org/wiki/John_William_Strutt,_3rd_Baron_Rayleig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Occam's_razor"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geoscience.wisc.edu/geoscience/people/faculty/john-valley/the-earliest-piece-of-the-earth/"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en.wikipedia.org/wiki/Acasta_Gneis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Nuvvuagittuq_Greenstone_Bel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Carbonaceous_chondrite"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en.wikipedia.org/wiki/Meteoroid#Firebal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Meteorit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en.wikipedia.org/wiki/Tagish_Lake_(meteorit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Genesis_1:1" TargetMode="External"/><Relationship Id="rId2" Type="http://schemas.openxmlformats.org/officeDocument/2006/relationships/hyperlink" Target="http://www.ancienttexts.org/library/mesopotamian/gilgamesh/" TargetMode="External"/><Relationship Id="rId1" Type="http://schemas.openxmlformats.org/officeDocument/2006/relationships/slideLayout" Target="../slideLayouts/slideLayout6.xml"/><Relationship Id="rId4" Type="http://schemas.openxmlformats.org/officeDocument/2006/relationships/hyperlink" Target="https://quran.com/57/1-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ndex.php?curid=31985853"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Intelligent_design"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ambda-CDM_mode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ambda-CDM_mode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98637"/>
            <a:ext cx="6858000" cy="748693"/>
          </a:xfrm>
        </p:spPr>
        <p:txBody>
          <a:bodyPr>
            <a:normAutofit fontScale="90000"/>
          </a:bodyPr>
          <a:lstStyle/>
          <a:p>
            <a:r>
              <a:rPr lang="en-CA" b="1" dirty="0" smtClean="0"/>
              <a:t>Terrestrial Planets</a:t>
            </a:r>
            <a:endParaRPr lang="en-CA" b="1" dirty="0"/>
          </a:p>
        </p:txBody>
      </p:sp>
      <p:sp>
        <p:nvSpPr>
          <p:cNvPr id="3" name="Subtitle 2"/>
          <p:cNvSpPr>
            <a:spLocks noGrp="1"/>
          </p:cNvSpPr>
          <p:nvPr>
            <p:ph type="subTitle" idx="1"/>
          </p:nvPr>
        </p:nvSpPr>
        <p:spPr/>
        <p:txBody>
          <a:bodyPr>
            <a:normAutofit/>
          </a:bodyPr>
          <a:lstStyle/>
          <a:p>
            <a:endParaRPr lang="en-CA" sz="1800" dirty="0"/>
          </a:p>
          <a:p>
            <a:r>
              <a:rPr lang="en-CA" sz="1800" dirty="0"/>
              <a:t>Week </a:t>
            </a:r>
            <a:r>
              <a:rPr lang="en-CA" sz="1800" dirty="0" smtClean="0"/>
              <a:t>1</a:t>
            </a:r>
            <a:endParaRPr lang="en-CA" sz="1800" dirty="0"/>
          </a:p>
        </p:txBody>
      </p:sp>
      <p:sp>
        <p:nvSpPr>
          <p:cNvPr id="4" name="TextBox 3"/>
          <p:cNvSpPr txBox="1"/>
          <p:nvPr/>
        </p:nvSpPr>
        <p:spPr>
          <a:xfrm>
            <a:off x="789974" y="4980734"/>
            <a:ext cx="2821329" cy="715581"/>
          </a:xfrm>
          <a:prstGeom prst="rect">
            <a:avLst/>
          </a:prstGeom>
          <a:noFill/>
        </p:spPr>
        <p:txBody>
          <a:bodyPr wrap="square" rtlCol="0">
            <a:spAutoFit/>
          </a:bodyPr>
          <a:lstStyle/>
          <a:p>
            <a:r>
              <a:rPr lang="en-CA" sz="1350" dirty="0">
                <a:solidFill>
                  <a:prstClr val="black"/>
                </a:solidFill>
              </a:rPr>
              <a:t>Professor Olivia Jensen</a:t>
            </a:r>
          </a:p>
          <a:p>
            <a:r>
              <a:rPr lang="en-CA" sz="1350" dirty="0">
                <a:solidFill>
                  <a:prstClr val="black"/>
                </a:solidFill>
              </a:rPr>
              <a:t>Earth and Planetary Sciences</a:t>
            </a:r>
          </a:p>
          <a:p>
            <a:r>
              <a:rPr lang="en-CA" sz="1350" dirty="0">
                <a:solidFill>
                  <a:prstClr val="black"/>
                </a:solidFill>
              </a:rPr>
              <a:t>FD Adams 131C</a:t>
            </a:r>
          </a:p>
        </p:txBody>
      </p:sp>
    </p:spTree>
    <p:extLst>
      <p:ext uri="{BB962C8B-B14F-4D97-AF65-F5344CB8AC3E}">
        <p14:creationId xmlns:p14="http://schemas.microsoft.com/office/powerpoint/2010/main" val="123673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595"/>
            <a:ext cx="7886700" cy="1325563"/>
          </a:xfrm>
        </p:spPr>
        <p:txBody>
          <a:bodyPr/>
          <a:lstStyle/>
          <a:p>
            <a:pPr algn="ctr"/>
            <a:r>
              <a:rPr lang="en-CA" b="1" dirty="0" smtClean="0"/>
              <a:t>Scientific narrative</a:t>
            </a:r>
            <a:endParaRPr lang="en-CA" b="1" dirty="0"/>
          </a:p>
        </p:txBody>
      </p:sp>
      <p:sp>
        <p:nvSpPr>
          <p:cNvPr id="3" name="TextBox 2"/>
          <p:cNvSpPr txBox="1"/>
          <p:nvPr/>
        </p:nvSpPr>
        <p:spPr>
          <a:xfrm>
            <a:off x="474133" y="1029712"/>
            <a:ext cx="8195734" cy="6601807"/>
          </a:xfrm>
          <a:prstGeom prst="rect">
            <a:avLst/>
          </a:prstGeom>
          <a:noFill/>
        </p:spPr>
        <p:txBody>
          <a:bodyPr wrap="square" rtlCol="0">
            <a:spAutoFit/>
          </a:bodyPr>
          <a:lstStyle/>
          <a:p>
            <a:pPr lvl="1">
              <a:buSzPct val="50000"/>
            </a:pPr>
            <a:endParaRPr lang="en-CA" sz="1400" dirty="0"/>
          </a:p>
          <a:p>
            <a:pPr>
              <a:spcAft>
                <a:spcPts val="600"/>
              </a:spcAft>
            </a:pPr>
            <a:r>
              <a:rPr lang="en-CA" sz="2000" b="1" dirty="0"/>
              <a:t>Our cosmologies properly describe models of the evolution of the Universe; they do not explain the moment of creation of the Universe!</a:t>
            </a:r>
          </a:p>
          <a:p>
            <a:pPr marL="176213" lvl="1">
              <a:spcAft>
                <a:spcPts val="600"/>
              </a:spcAft>
              <a:buSzPct val="50000"/>
            </a:pPr>
            <a:r>
              <a:rPr lang="en-CA" sz="2000" b="1" i="1" dirty="0"/>
              <a:t>“Why?”.  </a:t>
            </a:r>
            <a:r>
              <a:rPr lang="en-CA" sz="2000" dirty="0"/>
              <a:t>We retreat to the metaphysical edge of physics – </a:t>
            </a:r>
            <a:r>
              <a:rPr lang="en-CA" sz="2000" b="1" i="1" dirty="0"/>
              <a:t>“a quantum fluctuation of the nothing” </a:t>
            </a:r>
            <a:r>
              <a:rPr lang="en-CA" sz="2000" dirty="0"/>
              <a:t>– as an admittedly lame explanation of its </a:t>
            </a:r>
            <a:r>
              <a:rPr lang="en-CA" sz="2000" b="1" i="1" dirty="0"/>
              <a:t>“creation”.</a:t>
            </a:r>
            <a:r>
              <a:rPr lang="en-CA" b="1" i="1" dirty="0"/>
              <a:t> </a:t>
            </a:r>
          </a:p>
          <a:p>
            <a:pPr marL="449263" lvl="1" indent="-271463">
              <a:spcAft>
                <a:spcPts val="600"/>
              </a:spcAft>
              <a:buSzPct val="50000"/>
              <a:buFont typeface="Wingdings" panose="05000000000000000000" pitchFamily="2" charset="2"/>
              <a:buChar char="§"/>
            </a:pPr>
            <a:r>
              <a:rPr lang="en-CA" sz="2000" dirty="0"/>
              <a:t>The</a:t>
            </a:r>
            <a:r>
              <a:rPr lang="en-CA" sz="2000" b="1" i="1" dirty="0"/>
              <a:t> Big Bang </a:t>
            </a:r>
            <a:r>
              <a:rPr lang="en-CA" sz="2000" dirty="0"/>
              <a:t>hypothesis</a:t>
            </a:r>
            <a:r>
              <a:rPr lang="en-CA" sz="2000" b="1" i="1" dirty="0"/>
              <a:t> (</a:t>
            </a:r>
            <a:r>
              <a:rPr lang="en-CA" sz="2000" b="1" i="1" dirty="0">
                <a:hlinkClick r:id="rId3"/>
              </a:rPr>
              <a:t>Georges </a:t>
            </a:r>
            <a:r>
              <a:rPr lang="en-CA" sz="2000" b="1" i="1" dirty="0" err="1">
                <a:hlinkClick r:id="rId3"/>
              </a:rPr>
              <a:t>LeMaître</a:t>
            </a:r>
            <a:r>
              <a:rPr lang="en-CA" sz="2000" b="1" i="1" dirty="0"/>
              <a:t>, 1894-1966) </a:t>
            </a:r>
            <a:r>
              <a:rPr lang="en-CA" sz="2000" dirty="0"/>
              <a:t>– the beginning.</a:t>
            </a:r>
            <a:r>
              <a:rPr lang="en-CA" sz="2000" b="1" i="1" dirty="0"/>
              <a:t> “When?” </a:t>
            </a:r>
            <a:r>
              <a:rPr lang="en-CA" sz="2000" dirty="0"/>
              <a:t>Our best estimate: </a:t>
            </a:r>
            <a:r>
              <a:rPr lang="en-CA" sz="2000" b="1" i="1" dirty="0"/>
              <a:t>13.798 </a:t>
            </a:r>
            <a:r>
              <a:rPr lang="en-CA" sz="2000" dirty="0"/>
              <a:t>billion years ago</a:t>
            </a:r>
            <a:endParaRPr lang="en-CA" sz="2000" b="1" i="1" dirty="0"/>
          </a:p>
          <a:p>
            <a:pPr marL="449263" lvl="1" indent="-271463">
              <a:spcAft>
                <a:spcPts val="600"/>
              </a:spcAft>
              <a:buSzPct val="50000"/>
              <a:buFont typeface="Wingdings" panose="05000000000000000000" pitchFamily="2" charset="2"/>
              <a:buChar char="§"/>
            </a:pPr>
            <a:r>
              <a:rPr lang="en-CA" sz="2000" b="1" i="1" dirty="0">
                <a:hlinkClick r:id="rId4"/>
              </a:rPr>
              <a:t>de Sitter </a:t>
            </a:r>
            <a:r>
              <a:rPr lang="en-CA" sz="2000" b="1" i="1" dirty="0"/>
              <a:t>(1872-1934 )</a:t>
            </a:r>
            <a:r>
              <a:rPr lang="en-CA" sz="2000" dirty="0"/>
              <a:t>modelled the evolution of the Universe as a solution of Einstein’s General Relativistic field equations. </a:t>
            </a:r>
            <a:r>
              <a:rPr lang="en-CA" sz="2000" b="1" i="1" dirty="0"/>
              <a:t> </a:t>
            </a:r>
            <a:r>
              <a:rPr lang="en-CA" sz="2000" dirty="0"/>
              <a:t>His simple model was of an </a:t>
            </a:r>
            <a:r>
              <a:rPr lang="en-CA" sz="2000" b="1" i="1" dirty="0"/>
              <a:t>“empty” Universe.</a:t>
            </a:r>
          </a:p>
          <a:p>
            <a:pPr marL="449263" lvl="1" indent="-271463">
              <a:spcAft>
                <a:spcPts val="600"/>
              </a:spcAft>
              <a:buSzPct val="50000"/>
              <a:buFont typeface="Wingdings" panose="05000000000000000000" pitchFamily="2" charset="2"/>
              <a:buChar char="§"/>
            </a:pPr>
            <a:r>
              <a:rPr lang="en-CA" sz="2000" dirty="0"/>
              <a:t>The </a:t>
            </a:r>
            <a:r>
              <a:rPr lang="en-CA" sz="2000" b="1" i="1" dirty="0"/>
              <a:t>Inflationary Big Bang </a:t>
            </a:r>
            <a:r>
              <a:rPr lang="en-CA" sz="2000" dirty="0"/>
              <a:t>(</a:t>
            </a:r>
            <a:r>
              <a:rPr lang="en-CA" sz="2000" b="1" i="1" dirty="0">
                <a:hlinkClick r:id="rId5"/>
              </a:rPr>
              <a:t>Alan </a:t>
            </a:r>
            <a:r>
              <a:rPr lang="en-CA" sz="2000" b="1" i="1" dirty="0" err="1">
                <a:hlinkClick r:id="rId5"/>
              </a:rPr>
              <a:t>Guth</a:t>
            </a:r>
            <a:r>
              <a:rPr lang="en-CA" sz="2000" b="1" i="1" dirty="0">
                <a:hlinkClick r:id="rId5"/>
              </a:rPr>
              <a:t> </a:t>
            </a:r>
            <a:r>
              <a:rPr lang="en-CA" sz="2000" b="1" i="1" dirty="0"/>
              <a:t>, 1947- </a:t>
            </a:r>
            <a:r>
              <a:rPr lang="en-CA" sz="2000" dirty="0"/>
              <a:t>- MIT), modified the Big Bang to explain homogeneity and distribution of observed matter</a:t>
            </a:r>
          </a:p>
          <a:p>
            <a:pPr marL="449263" lvl="1" indent="-271463">
              <a:spcAft>
                <a:spcPts val="600"/>
              </a:spcAft>
              <a:buSzPct val="50000"/>
              <a:buFont typeface="Wingdings" panose="05000000000000000000" pitchFamily="2" charset="2"/>
              <a:buChar char="§"/>
            </a:pPr>
            <a:r>
              <a:rPr lang="en-CA" sz="2000" dirty="0"/>
              <a:t>Discovery of the acceleration of the expansion (</a:t>
            </a:r>
            <a:r>
              <a:rPr lang="en-CA" sz="2000" b="1" i="1" dirty="0"/>
              <a:t>Saul </a:t>
            </a:r>
            <a:r>
              <a:rPr lang="en-CA" sz="2000" b="1" i="1" dirty="0" err="1"/>
              <a:t>Perlmutter</a:t>
            </a:r>
            <a:r>
              <a:rPr lang="en-CA" sz="2000" dirty="0"/>
              <a:t>, </a:t>
            </a:r>
            <a:r>
              <a:rPr lang="en-CA" sz="2000" b="1" i="1" dirty="0"/>
              <a:t>Brian Schmidt </a:t>
            </a:r>
            <a:r>
              <a:rPr lang="en-CA" sz="2000" dirty="0"/>
              <a:t>and </a:t>
            </a:r>
            <a:r>
              <a:rPr lang="en-CA" sz="2000" b="1" i="1" dirty="0"/>
              <a:t>Adam </a:t>
            </a:r>
            <a:r>
              <a:rPr lang="en-CA" sz="2000" b="1" i="1" dirty="0" err="1"/>
              <a:t>Riess</a:t>
            </a:r>
            <a:r>
              <a:rPr lang="en-CA" sz="2000" b="1" i="1" dirty="0"/>
              <a:t>, </a:t>
            </a:r>
            <a:r>
              <a:rPr lang="en-CA" sz="2000" b="1" i="1" dirty="0">
                <a:hlinkClick r:id="rId6"/>
              </a:rPr>
              <a:t>Nobel Prize 2011</a:t>
            </a:r>
            <a:r>
              <a:rPr lang="en-CA" sz="2000" dirty="0"/>
              <a:t>) leads to the current </a:t>
            </a:r>
            <a:r>
              <a:rPr lang="el-GR" sz="2000" b="1" i="1" dirty="0"/>
              <a:t>Λ-</a:t>
            </a:r>
            <a:r>
              <a:rPr lang="en-CA" sz="2000" b="1" i="1" dirty="0"/>
              <a:t>CDM Concordance Model </a:t>
            </a:r>
            <a:r>
              <a:rPr lang="en-CA" sz="2000" dirty="0"/>
              <a:t>and the invocation of </a:t>
            </a:r>
            <a:r>
              <a:rPr lang="en-CA" sz="2000" b="1" i="1" dirty="0"/>
              <a:t>Cold Dark Matter </a:t>
            </a:r>
            <a:r>
              <a:rPr lang="en-CA" sz="2000" dirty="0"/>
              <a:t>and </a:t>
            </a:r>
            <a:r>
              <a:rPr lang="en-CA" sz="2000" b="1" i="1" dirty="0"/>
              <a:t>Dark Energy</a:t>
            </a:r>
            <a:r>
              <a:rPr lang="en-CA" sz="2000" dirty="0"/>
              <a:t>.</a:t>
            </a:r>
            <a:endParaRPr lang="en-CA" sz="2000" b="1" i="1" dirty="0"/>
          </a:p>
          <a:p>
            <a:pPr lvl="1">
              <a:spcAft>
                <a:spcPts val="600"/>
              </a:spcAft>
              <a:buSzPct val="50000"/>
            </a:pPr>
            <a:endParaRPr lang="en-CA" dirty="0"/>
          </a:p>
          <a:p>
            <a:endParaRPr lang="en-CA" dirty="0"/>
          </a:p>
          <a:p>
            <a:endParaRPr lang="en-CA" dirty="0"/>
          </a:p>
        </p:txBody>
      </p:sp>
    </p:spTree>
    <p:extLst>
      <p:ext uri="{BB962C8B-B14F-4D97-AF65-F5344CB8AC3E}">
        <p14:creationId xmlns:p14="http://schemas.microsoft.com/office/powerpoint/2010/main" val="448104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Quantifying </a:t>
            </a:r>
            <a:r>
              <a:rPr lang="en-CA" b="1" dirty="0"/>
              <a:t>the moment </a:t>
            </a:r>
            <a:r>
              <a:rPr lang="en-CA" b="1" dirty="0" smtClean="0"/>
              <a:t>of creation</a:t>
            </a:r>
            <a:endParaRPr lang="en-CA" b="1" dirty="0"/>
          </a:p>
        </p:txBody>
      </p:sp>
      <p:sp>
        <p:nvSpPr>
          <p:cNvPr id="3" name="TextBox 2"/>
          <p:cNvSpPr txBox="1"/>
          <p:nvPr/>
        </p:nvSpPr>
        <p:spPr>
          <a:xfrm>
            <a:off x="656985" y="1027909"/>
            <a:ext cx="7999078" cy="7555915"/>
          </a:xfrm>
          <a:prstGeom prst="rect">
            <a:avLst/>
          </a:prstGeom>
          <a:noFill/>
        </p:spPr>
        <p:txBody>
          <a:bodyPr wrap="square" rtlCol="0">
            <a:spAutoFit/>
          </a:bodyPr>
          <a:lstStyle/>
          <a:p>
            <a:pPr lvl="1">
              <a:buSzPct val="50000"/>
            </a:pPr>
            <a:endParaRPr lang="en-CA" sz="2000" dirty="0"/>
          </a:p>
          <a:p>
            <a:pPr>
              <a:spcAft>
                <a:spcPts val="600"/>
              </a:spcAft>
            </a:pPr>
            <a:r>
              <a:rPr lang="en-CA" sz="2000" dirty="0"/>
              <a:t>Let us try to answer the question: </a:t>
            </a:r>
            <a:r>
              <a:rPr lang="en-CA" sz="2000" b="1" i="1" dirty="0"/>
              <a:t>“When?” </a:t>
            </a:r>
            <a:r>
              <a:rPr lang="en-CA" sz="2000" b="1" dirty="0"/>
              <a:t>did</a:t>
            </a:r>
            <a:r>
              <a:rPr lang="en-CA" sz="2000" b="1" i="1" dirty="0"/>
              <a:t> </a:t>
            </a:r>
            <a:r>
              <a:rPr lang="en-CA" sz="2000" b="1" dirty="0"/>
              <a:t>the Big Bang occur?  </a:t>
            </a:r>
            <a:r>
              <a:rPr lang="en-CA" sz="2000" dirty="0"/>
              <a:t>I suggest that we can already answer this question: </a:t>
            </a:r>
            <a:r>
              <a:rPr lang="en-CA" sz="2000" b="1" i="1" dirty="0"/>
              <a:t>“Where” </a:t>
            </a:r>
            <a:r>
              <a:rPr lang="en-CA" sz="2000" b="1" dirty="0"/>
              <a:t>did it occur?: “Right here!”  But let’s first ask the question: </a:t>
            </a:r>
            <a:r>
              <a:rPr lang="en-CA" sz="2000" b="1" i="1" dirty="0"/>
              <a:t>“How old is the Earth?”</a:t>
            </a:r>
          </a:p>
          <a:p>
            <a:pPr marL="355600" lvl="1" indent="-355600">
              <a:spcAft>
                <a:spcPts val="600"/>
              </a:spcAft>
              <a:buFont typeface="Arial" panose="020B0604020202020204" pitchFamily="34" charset="0"/>
              <a:buChar char="•"/>
            </a:pPr>
            <a:r>
              <a:rPr lang="en-CA" sz="2000" b="1" i="1" dirty="0">
                <a:hlinkClick r:id="rId3"/>
              </a:rPr>
              <a:t>Nicolas Steno </a:t>
            </a:r>
            <a:r>
              <a:rPr lang="en-CA" sz="2000" b="1" i="1" dirty="0"/>
              <a:t>(1669) </a:t>
            </a:r>
            <a:r>
              <a:rPr lang="en-CA" sz="2000" dirty="0"/>
              <a:t>... recognized that the layering of Tuscan sediments ordered the history of Earth... but how old? </a:t>
            </a:r>
          </a:p>
          <a:p>
            <a:pPr marL="355600" lvl="1" indent="-355600">
              <a:spcAft>
                <a:spcPts val="600"/>
              </a:spcAft>
              <a:buFont typeface="Arial" panose="020B0604020202020204" pitchFamily="34" charset="0"/>
              <a:buChar char="•"/>
            </a:pPr>
            <a:r>
              <a:rPr lang="en-CA" sz="2000" b="1" i="1" dirty="0">
                <a:hlinkClick r:id="rId4"/>
              </a:rPr>
              <a:t>Immanuel Kant </a:t>
            </a:r>
            <a:r>
              <a:rPr lang="en-CA" sz="2000" b="1" i="1" dirty="0"/>
              <a:t>(chemistry</a:t>
            </a:r>
            <a:r>
              <a:rPr lang="en-CA" sz="2000" dirty="0"/>
              <a:t>)... How long has the Sun been burning? </a:t>
            </a:r>
          </a:p>
          <a:p>
            <a:pPr marL="355600" lvl="1" indent="-355600">
              <a:spcAft>
                <a:spcPts val="600"/>
              </a:spcAft>
              <a:buFont typeface="Arial" panose="020B0604020202020204" pitchFamily="34" charset="0"/>
              <a:buChar char="•"/>
            </a:pPr>
            <a:r>
              <a:rPr lang="en-CA" sz="2000" b="1" i="1" dirty="0">
                <a:hlinkClick r:id="rId5"/>
              </a:rPr>
              <a:t>James Hutton </a:t>
            </a:r>
            <a:r>
              <a:rPr lang="en-CA" sz="2000" b="1" i="1" dirty="0"/>
              <a:t>(1785, father of geology) </a:t>
            </a:r>
            <a:r>
              <a:rPr lang="en-CA" sz="2000" dirty="0"/>
              <a:t>– Why has Hadrian’s wall not shown more erosion? </a:t>
            </a:r>
          </a:p>
          <a:p>
            <a:pPr marL="355600" lvl="1" indent="-355600">
              <a:spcAft>
                <a:spcPts val="600"/>
              </a:spcAft>
              <a:buFont typeface="Arial" panose="020B0604020202020204" pitchFamily="34" charset="0"/>
              <a:buChar char="•"/>
            </a:pPr>
            <a:r>
              <a:rPr lang="en-CA" sz="2000" b="1" i="1" dirty="0">
                <a:hlinkClick r:id="rId6"/>
              </a:rPr>
              <a:t>von Helmholtz </a:t>
            </a:r>
            <a:r>
              <a:rPr lang="en-CA" sz="2000" b="1" i="1" dirty="0"/>
              <a:t>(introducing physics</a:t>
            </a:r>
            <a:r>
              <a:rPr lang="en-CA" sz="2000" dirty="0"/>
              <a:t>) – The gravitational energy accumulated in the Sun’s formation could account for 20 Ma!</a:t>
            </a:r>
          </a:p>
          <a:p>
            <a:pPr marL="355600" lvl="1" indent="-355600">
              <a:spcAft>
                <a:spcPts val="600"/>
              </a:spcAft>
              <a:buFont typeface="Arial" panose="020B0604020202020204" pitchFamily="34" charset="0"/>
              <a:buChar char="•"/>
            </a:pPr>
            <a:r>
              <a:rPr lang="en-CA" sz="2000" b="1" i="1" dirty="0"/>
              <a:t> </a:t>
            </a:r>
            <a:r>
              <a:rPr lang="en-CA" sz="2000" b="1" i="1" dirty="0">
                <a:hlinkClick r:id="rId7"/>
              </a:rPr>
              <a:t>Lord Kelvin </a:t>
            </a:r>
            <a:r>
              <a:rPr lang="en-CA" sz="2000" b="1" i="1" dirty="0"/>
              <a:t>(1897, geophysics cooling of Earth and in 1900, solar physics) </a:t>
            </a:r>
            <a:r>
              <a:rPr lang="en-CA" sz="2000" dirty="0"/>
              <a:t>– less than 100 million years</a:t>
            </a:r>
          </a:p>
          <a:p>
            <a:pPr marL="355600" lvl="1" indent="-355600">
              <a:spcAft>
                <a:spcPts val="600"/>
              </a:spcAft>
              <a:buFont typeface="Arial" panose="020B0604020202020204" pitchFamily="34" charset="0"/>
              <a:buChar char="•"/>
            </a:pPr>
            <a:r>
              <a:rPr lang="en-CA" sz="2000" b="1" i="1" dirty="0">
                <a:hlinkClick r:id="rId8"/>
              </a:rPr>
              <a:t>John Joly </a:t>
            </a:r>
            <a:r>
              <a:rPr lang="en-CA" sz="2000" b="1" i="1" dirty="0"/>
              <a:t>(evaporation of river waters into salt water oceans</a:t>
            </a:r>
            <a:r>
              <a:rPr lang="en-CA" sz="2000" dirty="0"/>
              <a:t>) at least 90-100 million years</a:t>
            </a:r>
          </a:p>
          <a:p>
            <a:pPr marL="355600" lvl="1" indent="-355600">
              <a:spcAft>
                <a:spcPts val="600"/>
              </a:spcAft>
              <a:buFont typeface="Arial" panose="020B0604020202020204" pitchFamily="34" charset="0"/>
              <a:buChar char="•"/>
            </a:pPr>
            <a:r>
              <a:rPr lang="en-CA" sz="2000" b="1" i="1" dirty="0">
                <a:hlinkClick r:id="rId9"/>
              </a:rPr>
              <a:t>Charles Walcott </a:t>
            </a:r>
            <a:r>
              <a:rPr lang="en-CA" sz="2000" b="1" i="1" dirty="0"/>
              <a:t>(paleontology - fossils and the geological clock</a:t>
            </a:r>
            <a:r>
              <a:rPr lang="en-CA" sz="2000" dirty="0"/>
              <a:t>) at least 1.6 billion years</a:t>
            </a:r>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lvl="1">
              <a:spcAft>
                <a:spcPts val="600"/>
              </a:spcAft>
              <a:buSzPct val="50000"/>
            </a:pPr>
            <a:endParaRPr lang="en-CA" dirty="0"/>
          </a:p>
          <a:p>
            <a:endParaRPr lang="en-CA" dirty="0"/>
          </a:p>
          <a:p>
            <a:endParaRPr lang="en-CA" dirty="0"/>
          </a:p>
        </p:txBody>
      </p:sp>
    </p:spTree>
    <p:extLst>
      <p:ext uri="{BB962C8B-B14F-4D97-AF65-F5344CB8AC3E}">
        <p14:creationId xmlns:p14="http://schemas.microsoft.com/office/powerpoint/2010/main" val="3039446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The Geological Clock</a:t>
            </a:r>
            <a:endParaRPr lang="en-CA" b="1" dirty="0"/>
          </a:p>
        </p:txBody>
      </p:sp>
      <p:sp>
        <p:nvSpPr>
          <p:cNvPr id="3" name="TextBox 2"/>
          <p:cNvSpPr txBox="1"/>
          <p:nvPr/>
        </p:nvSpPr>
        <p:spPr>
          <a:xfrm>
            <a:off x="583988" y="1255963"/>
            <a:ext cx="7999078" cy="615553"/>
          </a:xfrm>
          <a:prstGeom prst="rect">
            <a:avLst/>
          </a:prstGeom>
          <a:noFill/>
        </p:spPr>
        <p:txBody>
          <a:bodyPr wrap="square" rtlCol="0">
            <a:spAutoFit/>
          </a:bodyPr>
          <a:lstStyle/>
          <a:p>
            <a:pPr lvl="1">
              <a:buSzPct val="50000"/>
            </a:pPr>
            <a:endParaRPr lang="en-CA" sz="1400" dirty="0"/>
          </a:p>
          <a:p>
            <a:pPr>
              <a:spcAft>
                <a:spcPts val="600"/>
              </a:spcAft>
            </a:pPr>
            <a:r>
              <a:rPr lang="en-CA" sz="2000" dirty="0"/>
              <a:t>The Geological clock orders events in the geological record… </a:t>
            </a:r>
          </a:p>
        </p:txBody>
      </p:sp>
      <p:pic>
        <p:nvPicPr>
          <p:cNvPr id="1026" name="Picture 2" descr="https://stoneshop.se/userfiles/image/geological_timesc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384" y="1871514"/>
            <a:ext cx="5149931" cy="46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65347" y="6581003"/>
            <a:ext cx="4635684" cy="276999"/>
          </a:xfrm>
          <a:prstGeom prst="rect">
            <a:avLst/>
          </a:prstGeom>
          <a:noFill/>
        </p:spPr>
        <p:txBody>
          <a:bodyPr wrap="square" rtlCol="0">
            <a:spAutoFit/>
          </a:bodyPr>
          <a:lstStyle/>
          <a:p>
            <a:r>
              <a:rPr lang="en-CA" sz="1200" dirty="0">
                <a:hlinkClick r:id="rId4"/>
              </a:rPr>
              <a:t>Source: https://stoneshop.se/userfiles/image/geological_timescale.png </a:t>
            </a:r>
            <a:endParaRPr lang="en-CA" sz="1200" dirty="0"/>
          </a:p>
        </p:txBody>
      </p:sp>
    </p:spTree>
    <p:extLst>
      <p:ext uri="{BB962C8B-B14F-4D97-AF65-F5344CB8AC3E}">
        <p14:creationId xmlns:p14="http://schemas.microsoft.com/office/powerpoint/2010/main" val="2501163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33" y="119595"/>
            <a:ext cx="8759799" cy="1325563"/>
          </a:xfrm>
        </p:spPr>
        <p:txBody>
          <a:bodyPr/>
          <a:lstStyle/>
          <a:p>
            <a:pPr algn="ctr"/>
            <a:r>
              <a:rPr lang="en-CA" b="1" dirty="0" smtClean="0"/>
              <a:t>Modern physics gives us a clock</a:t>
            </a:r>
            <a:endParaRPr lang="en-CA" b="1" dirty="0"/>
          </a:p>
        </p:txBody>
      </p:sp>
      <p:sp>
        <p:nvSpPr>
          <p:cNvPr id="3" name="TextBox 2"/>
          <p:cNvSpPr txBox="1"/>
          <p:nvPr/>
        </p:nvSpPr>
        <p:spPr>
          <a:xfrm>
            <a:off x="1027860" y="1690689"/>
            <a:ext cx="7457119" cy="2631490"/>
          </a:xfrm>
          <a:prstGeom prst="rect">
            <a:avLst/>
          </a:prstGeom>
          <a:noFill/>
        </p:spPr>
        <p:txBody>
          <a:bodyPr wrap="square" rtlCol="0">
            <a:spAutoFit/>
          </a:bodyPr>
          <a:lstStyle/>
          <a:p>
            <a:pPr lvl="1">
              <a:buSzPct val="50000"/>
            </a:pPr>
            <a:endParaRPr lang="en-CA" sz="1400" dirty="0"/>
          </a:p>
          <a:p>
            <a:pPr>
              <a:spcAft>
                <a:spcPts val="600"/>
              </a:spcAft>
            </a:pPr>
            <a:endParaRPr lang="en-CA" dirty="0"/>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lvl="1">
              <a:spcAft>
                <a:spcPts val="600"/>
              </a:spcAft>
              <a:buSzPct val="50000"/>
            </a:pPr>
            <a:endParaRPr lang="en-CA" dirty="0"/>
          </a:p>
          <a:p>
            <a:endParaRPr lang="en-CA" dirty="0"/>
          </a:p>
          <a:p>
            <a:endParaRPr lang="en-CA" dirty="0"/>
          </a:p>
        </p:txBody>
      </p:sp>
      <p:sp>
        <p:nvSpPr>
          <p:cNvPr id="4" name="TextBox 3"/>
          <p:cNvSpPr txBox="1"/>
          <p:nvPr/>
        </p:nvSpPr>
        <p:spPr>
          <a:xfrm>
            <a:off x="423332" y="1292758"/>
            <a:ext cx="8356600" cy="7648248"/>
          </a:xfrm>
          <a:prstGeom prst="rect">
            <a:avLst/>
          </a:prstGeom>
          <a:noFill/>
        </p:spPr>
        <p:txBody>
          <a:bodyPr wrap="square" rtlCol="0">
            <a:spAutoFit/>
          </a:bodyPr>
          <a:lstStyle/>
          <a:p>
            <a:pPr marL="0" lvl="1">
              <a:spcAft>
                <a:spcPts val="600"/>
              </a:spcAft>
              <a:buSzPct val="50000"/>
            </a:pPr>
            <a:r>
              <a:rPr lang="en-CA" sz="2400" dirty="0"/>
              <a:t>The discovery of radioactivity by </a:t>
            </a:r>
            <a:r>
              <a:rPr lang="en-CA" sz="2400" b="1" i="1" dirty="0">
                <a:hlinkClick r:id="rId3"/>
              </a:rPr>
              <a:t>Becquerel</a:t>
            </a:r>
            <a:r>
              <a:rPr lang="en-CA" sz="2400" b="1" dirty="0"/>
              <a:t> (1896) </a:t>
            </a:r>
            <a:r>
              <a:rPr lang="en-CA" sz="2400" dirty="0"/>
              <a:t>provided science a “clock” with which the actual “age” of rocks could be measured .... numbers in years could be assigned to events in the geological record.</a:t>
            </a:r>
            <a:endParaRPr lang="en-CA" dirty="0"/>
          </a:p>
          <a:p>
            <a:pPr marL="271463" lvl="1" indent="-177800">
              <a:spcAft>
                <a:spcPts val="600"/>
              </a:spcAft>
              <a:buFont typeface="Arial" panose="020B0604020202020204" pitchFamily="34" charset="0"/>
              <a:buChar char="•"/>
            </a:pPr>
            <a:r>
              <a:rPr lang="en-CA" sz="2200" b="1" i="1" dirty="0">
                <a:hlinkClick r:id="rId4"/>
              </a:rPr>
              <a:t>John William </a:t>
            </a:r>
            <a:r>
              <a:rPr lang="en-CA" sz="2200" b="1" i="1" dirty="0" err="1">
                <a:hlinkClick r:id="rId4"/>
              </a:rPr>
              <a:t>Strutt</a:t>
            </a:r>
            <a:r>
              <a:rPr lang="en-CA" sz="2200" b="1" i="1" dirty="0">
                <a:hlinkClick r:id="rId4"/>
              </a:rPr>
              <a:t> </a:t>
            </a:r>
            <a:r>
              <a:rPr lang="en-CA" sz="2200" b="1" dirty="0"/>
              <a:t>(Lord Rayleigh, 1905) </a:t>
            </a:r>
            <a:r>
              <a:rPr lang="en-CA" sz="2200" dirty="0"/>
              <a:t>measured the radium content of </a:t>
            </a:r>
            <a:r>
              <a:rPr lang="en-CA" sz="2200" dirty="0" err="1"/>
              <a:t>uranite</a:t>
            </a:r>
            <a:r>
              <a:rPr lang="en-CA" sz="2200" dirty="0"/>
              <a:t> containing rocks to find an age of 1.65 billion years,</a:t>
            </a:r>
          </a:p>
          <a:p>
            <a:pPr marL="271463" lvl="1" indent="-177800">
              <a:spcAft>
                <a:spcPts val="600"/>
              </a:spcAft>
              <a:buFont typeface="Arial" panose="020B0604020202020204" pitchFamily="34" charset="0"/>
              <a:buChar char="•"/>
            </a:pPr>
            <a:r>
              <a:rPr lang="en-CA" sz="2200" b="1" i="1" dirty="0">
                <a:hlinkClick r:id="rId5"/>
              </a:rPr>
              <a:t>Bertram B. Boltwood </a:t>
            </a:r>
            <a:r>
              <a:rPr lang="en-CA" sz="2200" b="1" dirty="0"/>
              <a:t>(also 1905)</a:t>
            </a:r>
            <a:r>
              <a:rPr lang="en-CA" sz="2200" dirty="0"/>
              <a:t>, working with the more stable uranium-lead system, calculated the numerical ages of 43 minerals to be in the range of 400 million to 2.2 billion years</a:t>
            </a:r>
          </a:p>
          <a:p>
            <a:pPr marL="271463" lvl="1" indent="-177800">
              <a:spcAft>
                <a:spcPts val="600"/>
              </a:spcAft>
              <a:buFont typeface="Arial" panose="020B0604020202020204" pitchFamily="34" charset="0"/>
              <a:buChar char="•"/>
            </a:pPr>
            <a:r>
              <a:rPr lang="en-CA" sz="2200" dirty="0"/>
              <a:t> by the 1950s, the oldest materials found on Earth were </a:t>
            </a:r>
            <a:r>
              <a:rPr lang="en-CA" sz="2200" dirty="0" err="1"/>
              <a:t>geochronologically</a:t>
            </a:r>
            <a:r>
              <a:rPr lang="en-CA" sz="2200" dirty="0"/>
              <a:t> dated using a radioactive clock, based upon the U-</a:t>
            </a:r>
            <a:r>
              <a:rPr lang="en-CA" sz="2200" dirty="0" err="1"/>
              <a:t>Pb</a:t>
            </a:r>
            <a:r>
              <a:rPr lang="en-CA" sz="2200" dirty="0"/>
              <a:t> (uranium-lead) decay sequence, to more than 4.5 billion years...</a:t>
            </a:r>
          </a:p>
          <a:p>
            <a:pPr marL="271463" lvl="1" indent="-177800">
              <a:spcAft>
                <a:spcPts val="600"/>
              </a:spcAft>
              <a:buFont typeface="Arial" panose="020B0604020202020204" pitchFamily="34" charset="0"/>
              <a:buChar char="•"/>
            </a:pPr>
            <a:r>
              <a:rPr lang="en-CA" sz="2200" dirty="0"/>
              <a:t>Now we could assign dates to the events in the Geological Clock originally based on the work of Steno and Walcott.</a:t>
            </a:r>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lvl="1">
              <a:spcAft>
                <a:spcPts val="600"/>
              </a:spcAft>
              <a:buSzPct val="50000"/>
            </a:pPr>
            <a:endParaRPr lang="en-CA" dirty="0"/>
          </a:p>
          <a:p>
            <a:endParaRPr lang="en-CA" dirty="0"/>
          </a:p>
          <a:p>
            <a:endParaRPr lang="en-CA" dirty="0"/>
          </a:p>
        </p:txBody>
      </p:sp>
    </p:spTree>
    <p:extLst>
      <p:ext uri="{BB962C8B-B14F-4D97-AF65-F5344CB8AC3E}">
        <p14:creationId xmlns:p14="http://schemas.microsoft.com/office/powerpoint/2010/main" val="330252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Radioactivity and clocks</a:t>
            </a:r>
            <a:endParaRPr lang="en-CA" b="1" dirty="0"/>
          </a:p>
        </p:txBody>
      </p:sp>
      <p:sp>
        <p:nvSpPr>
          <p:cNvPr id="3" name="TextBox 2"/>
          <p:cNvSpPr txBox="1"/>
          <p:nvPr/>
        </p:nvSpPr>
        <p:spPr>
          <a:xfrm>
            <a:off x="1027860" y="1690689"/>
            <a:ext cx="7457119" cy="2631490"/>
          </a:xfrm>
          <a:prstGeom prst="rect">
            <a:avLst/>
          </a:prstGeom>
          <a:noFill/>
        </p:spPr>
        <p:txBody>
          <a:bodyPr wrap="square" rtlCol="0">
            <a:spAutoFit/>
          </a:bodyPr>
          <a:lstStyle/>
          <a:p>
            <a:pPr lvl="1">
              <a:buSzPct val="50000"/>
            </a:pPr>
            <a:endParaRPr lang="en-CA" sz="1400" dirty="0"/>
          </a:p>
          <a:p>
            <a:pPr>
              <a:spcAft>
                <a:spcPts val="600"/>
              </a:spcAft>
            </a:pPr>
            <a:endParaRPr lang="en-CA" dirty="0"/>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lvl="1">
              <a:spcAft>
                <a:spcPts val="600"/>
              </a:spcAft>
              <a:buSzPct val="50000"/>
            </a:pPr>
            <a:endParaRPr lang="en-CA" dirty="0"/>
          </a:p>
          <a:p>
            <a:endParaRPr lang="en-CA" dirty="0"/>
          </a:p>
          <a:p>
            <a:endParaRPr lang="en-CA" dirty="0"/>
          </a:p>
        </p:txBody>
      </p:sp>
      <mc:AlternateContent xmlns:mc="http://schemas.openxmlformats.org/markup-compatibility/2006" xmlns:a14="http://schemas.microsoft.com/office/drawing/2010/main">
        <mc:Choice Requires="a14">
          <p:sp>
            <p:nvSpPr>
              <p:cNvPr id="4" name="TextBox 3"/>
              <p:cNvSpPr txBox="1"/>
              <p:nvPr/>
            </p:nvSpPr>
            <p:spPr>
              <a:xfrm>
                <a:off x="683878" y="1621535"/>
                <a:ext cx="7881001" cy="5101012"/>
              </a:xfrm>
              <a:prstGeom prst="rect">
                <a:avLst/>
              </a:prstGeom>
              <a:noFill/>
            </p:spPr>
            <p:txBody>
              <a:bodyPr wrap="square" rtlCol="0">
                <a:spAutoFit/>
              </a:bodyPr>
              <a:lstStyle/>
              <a:p>
                <a:pPr>
                  <a:spcAft>
                    <a:spcPts val="600"/>
                  </a:spcAft>
                </a:pPr>
                <a:r>
                  <a:rPr lang="en-CA" sz="2200" dirty="0"/>
                  <a:t>Given a sufficiently large number, </a:t>
                </a:r>
                <a14:m>
                  <m:oMath xmlns:m="http://schemas.openxmlformats.org/officeDocument/2006/math">
                    <m:r>
                      <a:rPr lang="en-CA" sz="2200" b="1" i="1">
                        <a:latin typeface="Cambria Math" panose="02040503050406030204" pitchFamily="18" charset="0"/>
                        <a:ea typeface="Cambria Math" panose="02040503050406030204" pitchFamily="18" charset="0"/>
                      </a:rPr>
                      <m:t>𝑵</m:t>
                    </m:r>
                    <m:r>
                      <a:rPr lang="en-CA" sz="2200" b="1" i="1">
                        <a:latin typeface="Cambria Math" panose="02040503050406030204" pitchFamily="18" charset="0"/>
                        <a:ea typeface="Cambria Math" panose="02040503050406030204" pitchFamily="18" charset="0"/>
                      </a:rPr>
                      <m:t>(</m:t>
                    </m:r>
                    <m:r>
                      <a:rPr lang="en-CA" sz="2200" b="1" i="1">
                        <a:latin typeface="Cambria Math" panose="02040503050406030204" pitchFamily="18" charset="0"/>
                        <a:ea typeface="Cambria Math" panose="02040503050406030204" pitchFamily="18" charset="0"/>
                      </a:rPr>
                      <m:t>𝒕</m:t>
                    </m:r>
                    <m:r>
                      <a:rPr lang="en-CA" sz="2200" b="1" i="1">
                        <a:latin typeface="Cambria Math" panose="02040503050406030204" pitchFamily="18" charset="0"/>
                        <a:ea typeface="Cambria Math" panose="02040503050406030204" pitchFamily="18" charset="0"/>
                      </a:rPr>
                      <m:t>)</m:t>
                    </m:r>
                  </m:oMath>
                </a14:m>
                <a:r>
                  <a:rPr lang="en-CA" sz="2200" b="1" dirty="0">
                    <a:latin typeface="Cambria Math" panose="02040503050406030204" pitchFamily="18" charset="0"/>
                    <a:ea typeface="Cambria Math" panose="02040503050406030204" pitchFamily="18" charset="0"/>
                  </a:rPr>
                  <a:t>, </a:t>
                </a:r>
                <a:r>
                  <a:rPr lang="en-CA" sz="2200" dirty="0"/>
                  <a:t>of radioactive atoms... their nuclei would decay according to a simple statistical law, here described as a differential equation: </a:t>
                </a:r>
              </a:p>
              <a:p>
                <a:pPr>
                  <a:spcAft>
                    <a:spcPts val="600"/>
                  </a:spcAft>
                </a:pPr>
                <a14:m>
                  <m:oMathPara xmlns:m="http://schemas.openxmlformats.org/officeDocument/2006/math">
                    <m:oMathParaPr>
                      <m:jc m:val="centerGroup"/>
                    </m:oMathParaPr>
                    <m:oMath xmlns:m="http://schemas.openxmlformats.org/officeDocument/2006/math">
                      <m:f>
                        <m:fPr>
                          <m:ctrlPr>
                            <a:rPr lang="en-CA" sz="2400" b="1" i="1">
                              <a:latin typeface="Cambria Math" panose="02040503050406030204" pitchFamily="18" charset="0"/>
                            </a:rPr>
                          </m:ctrlPr>
                        </m:fPr>
                        <m:num>
                          <m:r>
                            <a:rPr lang="en-CA" sz="2400" b="1" i="1">
                              <a:latin typeface="Cambria Math" panose="02040503050406030204" pitchFamily="18" charset="0"/>
                            </a:rPr>
                            <m:t>𝒅𝑵</m:t>
                          </m:r>
                          <m:d>
                            <m:dPr>
                              <m:ctrlPr>
                                <a:rPr lang="en-CA" sz="2400" b="1" i="1">
                                  <a:latin typeface="Cambria Math" panose="02040503050406030204" pitchFamily="18" charset="0"/>
                                </a:rPr>
                              </m:ctrlPr>
                            </m:dPr>
                            <m:e>
                              <m:r>
                                <a:rPr lang="en-CA" sz="2400" b="1" i="1">
                                  <a:latin typeface="Cambria Math" panose="02040503050406030204" pitchFamily="18" charset="0"/>
                                </a:rPr>
                                <m:t>𝒕</m:t>
                              </m:r>
                            </m:e>
                          </m:d>
                        </m:num>
                        <m:den>
                          <m:r>
                            <a:rPr lang="en-CA" sz="2400" b="1" i="1">
                              <a:latin typeface="Cambria Math" panose="02040503050406030204" pitchFamily="18" charset="0"/>
                            </a:rPr>
                            <m:t>𝒅𝒕</m:t>
                          </m:r>
                        </m:den>
                      </m:f>
                      <m:r>
                        <a:rPr lang="en-CA" sz="2400" b="1" i="1">
                          <a:latin typeface="Cambria Math" panose="02040503050406030204" pitchFamily="18" charset="0"/>
                        </a:rPr>
                        <m:t>=−</m:t>
                      </m:r>
                      <m:f>
                        <m:fPr>
                          <m:ctrlPr>
                            <a:rPr lang="en-CA" sz="2400" b="1" i="1">
                              <a:latin typeface="Cambria Math" panose="02040503050406030204" pitchFamily="18" charset="0"/>
                            </a:rPr>
                          </m:ctrlPr>
                        </m:fPr>
                        <m:num>
                          <m:r>
                            <a:rPr lang="en-CA" sz="2400" b="1" i="1">
                              <a:latin typeface="Cambria Math" panose="02040503050406030204" pitchFamily="18" charset="0"/>
                            </a:rPr>
                            <m:t>𝑵</m:t>
                          </m:r>
                          <m:d>
                            <m:dPr>
                              <m:ctrlPr>
                                <a:rPr lang="en-CA" sz="2400" b="1" i="1">
                                  <a:latin typeface="Cambria Math" panose="02040503050406030204" pitchFamily="18" charset="0"/>
                                </a:rPr>
                              </m:ctrlPr>
                            </m:dPr>
                            <m:e>
                              <m:r>
                                <a:rPr lang="en-CA" sz="2400" b="1" i="1">
                                  <a:latin typeface="Cambria Math" panose="02040503050406030204" pitchFamily="18" charset="0"/>
                                </a:rPr>
                                <m:t>𝒕</m:t>
                              </m:r>
                            </m:e>
                          </m:d>
                        </m:num>
                        <m:den>
                          <m:r>
                            <a:rPr lang="el-GR" sz="2400" b="1" i="1">
                              <a:latin typeface="Cambria Math" panose="02040503050406030204" pitchFamily="18" charset="0"/>
                            </a:rPr>
                            <m:t>𝝉</m:t>
                          </m:r>
                        </m:den>
                      </m:f>
                    </m:oMath>
                  </m:oMathPara>
                </a14:m>
                <a:endParaRPr lang="en-CA" sz="2400" b="1" i="1" dirty="0"/>
              </a:p>
              <a:p>
                <a:pPr>
                  <a:spcAft>
                    <a:spcPts val="600"/>
                  </a:spcAft>
                </a:pPr>
                <a:r>
                  <a:rPr lang="en-CA" sz="2200" dirty="0"/>
                  <a:t>where </a:t>
                </a:r>
                <a:r>
                  <a:rPr lang="el-GR" sz="2400" b="1" i="1" dirty="0" smtClean="0">
                    <a:latin typeface="Cambria Math" panose="02040503050406030204" pitchFamily="18" charset="0"/>
                    <a:ea typeface="Cambria Math" panose="02040503050406030204" pitchFamily="18" charset="0"/>
                  </a:rPr>
                  <a:t>τ</a:t>
                </a:r>
                <a:r>
                  <a:rPr lang="en-CA" sz="2400" b="1" i="1" dirty="0" smtClean="0">
                    <a:latin typeface="Cambria Math" panose="02040503050406030204" pitchFamily="18" charset="0"/>
                    <a:ea typeface="Cambria Math" panose="02040503050406030204" pitchFamily="18" charset="0"/>
                  </a:rPr>
                  <a:t> </a:t>
                </a:r>
                <a:r>
                  <a:rPr lang="en-CA" sz="2200" dirty="0" smtClean="0"/>
                  <a:t> </a:t>
                </a:r>
                <a:r>
                  <a:rPr lang="en-CA" sz="2200" dirty="0"/>
                  <a:t>is a time constant related to the half-life </a:t>
                </a:r>
                <a:r>
                  <a:rPr lang="en-CA" sz="2200" b="1" dirty="0">
                    <a:latin typeface="Cambria Math" panose="02040503050406030204" pitchFamily="18" charset="0"/>
                    <a:ea typeface="Cambria Math" panose="02040503050406030204" pitchFamily="18" charset="0"/>
                  </a:rPr>
                  <a:t>t</a:t>
                </a:r>
                <a:r>
                  <a:rPr lang="en-CA" sz="2200" b="1" baseline="-25000" dirty="0">
                    <a:latin typeface="Cambria Math" panose="02040503050406030204" pitchFamily="18" charset="0"/>
                    <a:ea typeface="Cambria Math" panose="02040503050406030204" pitchFamily="18" charset="0"/>
                  </a:rPr>
                  <a:t>½</a:t>
                </a:r>
                <a:r>
                  <a:rPr lang="en-CA" sz="2200" dirty="0">
                    <a:latin typeface="Cambria Math" panose="02040503050406030204" pitchFamily="18" charset="0"/>
                    <a:ea typeface="Cambria Math" panose="02040503050406030204" pitchFamily="18" charset="0"/>
                  </a:rPr>
                  <a:t> </a:t>
                </a:r>
                <a:r>
                  <a:rPr lang="en-CA" sz="2200" dirty="0"/>
                  <a:t>as </a:t>
                </a:r>
                <a:r>
                  <a:rPr lang="el-GR" sz="2400" b="1" i="1" dirty="0">
                    <a:latin typeface="Cambria Math" panose="02040503050406030204" pitchFamily="18" charset="0"/>
                    <a:ea typeface="Cambria Math" panose="02040503050406030204" pitchFamily="18" charset="0"/>
                  </a:rPr>
                  <a:t>τ</a:t>
                </a:r>
                <a:r>
                  <a:rPr lang="en-CA" sz="2400" b="1" i="1" dirty="0">
                    <a:latin typeface="Cambria Math" panose="02040503050406030204" pitchFamily="18" charset="0"/>
                    <a:ea typeface="Cambria Math" panose="02040503050406030204" pitchFamily="18" charset="0"/>
                  </a:rPr>
                  <a:t> </a:t>
                </a:r>
                <a:r>
                  <a:rPr lang="en-CA" sz="2200" b="1" dirty="0">
                    <a:latin typeface="Cambria Math" panose="02040503050406030204" pitchFamily="18" charset="0"/>
                    <a:ea typeface="Cambria Math" panose="02040503050406030204" pitchFamily="18" charset="0"/>
                  </a:rPr>
                  <a:t>= t</a:t>
                </a:r>
                <a:r>
                  <a:rPr lang="en-CA" sz="2200" b="1" baseline="-25000" dirty="0">
                    <a:latin typeface="Cambria Math" panose="02040503050406030204" pitchFamily="18" charset="0"/>
                    <a:ea typeface="Cambria Math" panose="02040503050406030204" pitchFamily="18" charset="0"/>
                  </a:rPr>
                  <a:t>½</a:t>
                </a:r>
                <a:r>
                  <a:rPr lang="en-CA" sz="2200" b="1" dirty="0">
                    <a:latin typeface="Cambria Math" panose="02040503050406030204" pitchFamily="18" charset="0"/>
                    <a:ea typeface="Cambria Math" panose="02040503050406030204" pitchFamily="18" charset="0"/>
                  </a:rPr>
                  <a:t>/ln 2 </a:t>
                </a:r>
                <a:r>
                  <a:rPr lang="en-CA" sz="2200" dirty="0"/>
                  <a:t>and </a:t>
                </a:r>
                <a:r>
                  <a:rPr lang="en-CA" sz="2200" b="1" dirty="0">
                    <a:latin typeface="Cambria Math" panose="02040503050406030204" pitchFamily="18" charset="0"/>
                    <a:ea typeface="Cambria Math" panose="02040503050406030204" pitchFamily="18" charset="0"/>
                  </a:rPr>
                  <a:t>ln 2 </a:t>
                </a:r>
                <a:r>
                  <a:rPr lang="en-CA" sz="2200" b="1" dirty="0"/>
                  <a:t>= 0.69314718... </a:t>
                </a:r>
                <a:r>
                  <a:rPr lang="en-CA" sz="2200" dirty="0" smtClean="0"/>
                  <a:t>. </a:t>
                </a:r>
                <a:endParaRPr lang="en-CA" sz="2800" b="1" dirty="0">
                  <a:solidFill>
                    <a:prstClr val="black"/>
                  </a:solidFill>
                  <a:latin typeface="Cambria Math" panose="02040503050406030204" pitchFamily="18" charset="0"/>
                  <a:ea typeface="Cambria Math" panose="02040503050406030204" pitchFamily="18" charset="0"/>
                </a:endParaRPr>
              </a:p>
              <a:p>
                <a:pPr>
                  <a:spcAft>
                    <a:spcPts val="600"/>
                  </a:spcAft>
                </a:pPr>
                <a:r>
                  <a:rPr lang="en-CA" sz="2200" dirty="0" smtClean="0"/>
                  <a:t>If </a:t>
                </a:r>
                <a:r>
                  <a:rPr lang="en-CA" sz="2200" dirty="0"/>
                  <a:t>we start at time </a:t>
                </a:r>
                <a:r>
                  <a:rPr lang="en-CA" sz="2200" b="1" dirty="0">
                    <a:latin typeface="Cambria Math" panose="02040503050406030204" pitchFamily="18" charset="0"/>
                    <a:ea typeface="Cambria Math" panose="02040503050406030204" pitchFamily="18" charset="0"/>
                  </a:rPr>
                  <a:t>t = 0  </a:t>
                </a:r>
                <a:r>
                  <a:rPr lang="en-CA" sz="2200" dirty="0"/>
                  <a:t>with</a:t>
                </a:r>
                <a:r>
                  <a:rPr lang="en-CA" sz="2200" b="1" i="1" dirty="0"/>
                  <a:t> </a:t>
                </a:r>
                <a:r>
                  <a:rPr lang="en-CA" sz="2200" b="1" dirty="0"/>
                  <a:t>𝑵</a:t>
                </a:r>
                <a:r>
                  <a:rPr lang="en-CA" sz="2200" b="1" baseline="-25000" dirty="0"/>
                  <a:t>𝟎</a:t>
                </a:r>
                <a:r>
                  <a:rPr lang="en-CA" sz="2200" b="1" i="1" dirty="0"/>
                  <a:t> </a:t>
                </a:r>
                <a:r>
                  <a:rPr lang="en-CA" sz="2200" dirty="0"/>
                  <a:t>radioactive atoms, at any later time </a:t>
                </a:r>
                <a:r>
                  <a:rPr lang="en-CA" sz="2200" b="1" i="1" dirty="0">
                    <a:latin typeface="Cambria Math" panose="02040503050406030204" pitchFamily="18" charset="0"/>
                    <a:ea typeface="Cambria Math" panose="02040503050406030204" pitchFamily="18" charset="0"/>
                  </a:rPr>
                  <a:t>t </a:t>
                </a:r>
                <a:r>
                  <a:rPr lang="en-CA" sz="2200" b="1" i="1" dirty="0"/>
                  <a:t>, </a:t>
                </a:r>
                <a:r>
                  <a:rPr lang="en-CA" sz="2200" dirty="0"/>
                  <a:t>we would have:</a:t>
                </a:r>
                <a:endParaRPr lang="en-CA" sz="2200" dirty="0">
                  <a:latin typeface="Cambria Math" panose="02040503050406030204" pitchFamily="18" charset="0"/>
                </a:endParaRPr>
              </a:p>
              <a:p>
                <a:pPr>
                  <a:spcAft>
                    <a:spcPts val="600"/>
                  </a:spcAft>
                </a:pPr>
                <a14:m>
                  <m:oMathPara xmlns:m="http://schemas.openxmlformats.org/officeDocument/2006/math">
                    <m:oMathParaPr>
                      <m:jc m:val="centerGroup"/>
                    </m:oMathParaPr>
                    <m:oMath xmlns:m="http://schemas.openxmlformats.org/officeDocument/2006/math">
                      <m:r>
                        <a:rPr lang="en-CA" sz="2400" b="1" i="1">
                          <a:latin typeface="Cambria Math" panose="02040503050406030204" pitchFamily="18" charset="0"/>
                        </a:rPr>
                        <m:t>𝑵</m:t>
                      </m:r>
                      <m:d>
                        <m:dPr>
                          <m:ctrlPr>
                            <a:rPr lang="en-CA" sz="2400" b="1" i="1">
                              <a:latin typeface="Cambria Math" panose="02040503050406030204" pitchFamily="18" charset="0"/>
                            </a:rPr>
                          </m:ctrlPr>
                        </m:dPr>
                        <m:e>
                          <m:r>
                            <a:rPr lang="en-CA" sz="2400" b="1" i="1">
                              <a:latin typeface="Cambria Math" panose="02040503050406030204" pitchFamily="18" charset="0"/>
                            </a:rPr>
                            <m:t>𝒕</m:t>
                          </m:r>
                        </m:e>
                      </m:d>
                      <m:r>
                        <a:rPr lang="en-CA" sz="2400" b="1" i="1">
                          <a:latin typeface="Cambria Math" panose="02040503050406030204" pitchFamily="18" charset="0"/>
                        </a:rPr>
                        <m:t>=</m:t>
                      </m:r>
                      <m:r>
                        <a:rPr lang="en-CA" sz="2400" b="1" i="1">
                          <a:latin typeface="Cambria Math" panose="02040503050406030204" pitchFamily="18" charset="0"/>
                        </a:rPr>
                        <m:t>𝑵</m:t>
                      </m:r>
                      <m:r>
                        <a:rPr lang="en-CA" sz="2400" b="1" i="1" baseline="-25000">
                          <a:latin typeface="Cambria Math" panose="02040503050406030204" pitchFamily="18" charset="0"/>
                        </a:rPr>
                        <m:t>𝟎</m:t>
                      </m:r>
                      <m:sSup>
                        <m:sSupPr>
                          <m:ctrlPr>
                            <a:rPr lang="en-CA" sz="2400" b="1" i="1">
                              <a:latin typeface="Cambria Math" panose="02040503050406030204" pitchFamily="18" charset="0"/>
                            </a:rPr>
                          </m:ctrlPr>
                        </m:sSupPr>
                        <m:e>
                          <m:r>
                            <a:rPr lang="en-CA" sz="2400" b="1" i="1">
                              <a:latin typeface="Cambria Math" panose="02040503050406030204" pitchFamily="18" charset="0"/>
                            </a:rPr>
                            <m:t>𝒆</m:t>
                          </m:r>
                        </m:e>
                        <m:sup>
                          <m:r>
                            <a:rPr lang="en-CA" sz="2400" b="1" i="1">
                              <a:latin typeface="Cambria Math" panose="02040503050406030204" pitchFamily="18" charset="0"/>
                            </a:rPr>
                            <m:t>−</m:t>
                          </m:r>
                          <m:r>
                            <a:rPr lang="en-CA" sz="2400" b="1" i="1">
                              <a:latin typeface="Cambria Math" panose="02040503050406030204" pitchFamily="18" charset="0"/>
                            </a:rPr>
                            <m:t>𝒕</m:t>
                          </m:r>
                          <m:r>
                            <a:rPr lang="en-CA" sz="2400" b="1" i="1">
                              <a:latin typeface="Cambria Math" panose="02040503050406030204" pitchFamily="18" charset="0"/>
                            </a:rPr>
                            <m:t>/</m:t>
                          </m:r>
                          <m:r>
                            <a:rPr lang="en-CA" sz="2400" b="1" i="1">
                              <a:latin typeface="Cambria Math" panose="02040503050406030204" pitchFamily="18" charset="0"/>
                            </a:rPr>
                            <m:t>𝝉</m:t>
                          </m:r>
                          <m:r>
                            <a:rPr lang="en-CA" sz="2400" b="1" i="1">
                              <a:latin typeface="Cambria Math" panose="02040503050406030204" pitchFamily="18" charset="0"/>
                            </a:rPr>
                            <m:t> </m:t>
                          </m:r>
                        </m:sup>
                      </m:sSup>
                    </m:oMath>
                  </m:oMathPara>
                </a14:m>
                <a:endParaRPr lang="en-CA" sz="2000" b="1" i="1" dirty="0"/>
              </a:p>
              <a:p>
                <a:pPr lvl="1">
                  <a:spcAft>
                    <a:spcPts val="600"/>
                  </a:spcAft>
                  <a:buSzPct val="50000"/>
                </a:pPr>
                <a:r>
                  <a:rPr lang="en-CA" sz="2200" dirty="0"/>
                  <a:t>Let us look at a graphical example.</a:t>
                </a:r>
              </a:p>
              <a:p>
                <a:endParaRPr lang="en-CA" dirty="0"/>
              </a:p>
              <a:p>
                <a:endParaRPr lang="en-CA" dirty="0"/>
              </a:p>
            </p:txBody>
          </p:sp>
        </mc:Choice>
        <mc:Fallback xmlns="">
          <p:sp>
            <p:nvSpPr>
              <p:cNvPr id="4" name="TextBox 3"/>
              <p:cNvSpPr txBox="1">
                <a:spLocks noRot="1" noChangeAspect="1" noMove="1" noResize="1" noEditPoints="1" noAdjustHandles="1" noChangeArrowheads="1" noChangeShapeType="1" noTextEdit="1"/>
              </p:cNvSpPr>
              <p:nvPr/>
            </p:nvSpPr>
            <p:spPr>
              <a:xfrm>
                <a:off x="683878" y="1621535"/>
                <a:ext cx="7881001" cy="5101012"/>
              </a:xfrm>
              <a:prstGeom prst="rect">
                <a:avLst/>
              </a:prstGeom>
              <a:blipFill rotWithShape="0">
                <a:blip r:embed="rId3"/>
                <a:stretch>
                  <a:fillRect l="-1005" t="-1075" r="-1083"/>
                </a:stretch>
              </a:blipFill>
            </p:spPr>
            <p:txBody>
              <a:bodyPr/>
              <a:lstStyle/>
              <a:p>
                <a:r>
                  <a:rPr lang="en-CA">
                    <a:noFill/>
                  </a:rPr>
                  <a:t> </a:t>
                </a:r>
              </a:p>
            </p:txBody>
          </p:sp>
        </mc:Fallback>
      </mc:AlternateContent>
    </p:spTree>
    <p:extLst>
      <p:ext uri="{BB962C8B-B14F-4D97-AF65-F5344CB8AC3E}">
        <p14:creationId xmlns:p14="http://schemas.microsoft.com/office/powerpoint/2010/main" val="1990639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Radioactivity and clocks</a:t>
            </a:r>
            <a:endParaRPr lang="en-CA" b="1" dirty="0"/>
          </a:p>
        </p:txBody>
      </p:sp>
      <p:sp>
        <p:nvSpPr>
          <p:cNvPr id="3" name="TextBox 2"/>
          <p:cNvSpPr txBox="1"/>
          <p:nvPr/>
        </p:nvSpPr>
        <p:spPr>
          <a:xfrm>
            <a:off x="1027860" y="1690689"/>
            <a:ext cx="7457119" cy="2631490"/>
          </a:xfrm>
          <a:prstGeom prst="rect">
            <a:avLst/>
          </a:prstGeom>
          <a:noFill/>
        </p:spPr>
        <p:txBody>
          <a:bodyPr wrap="square" rtlCol="0">
            <a:spAutoFit/>
          </a:bodyPr>
          <a:lstStyle/>
          <a:p>
            <a:pPr lvl="1">
              <a:buSzPct val="50000"/>
            </a:pPr>
            <a:endParaRPr lang="en-CA" sz="1400" dirty="0"/>
          </a:p>
          <a:p>
            <a:pPr>
              <a:spcAft>
                <a:spcPts val="600"/>
              </a:spcAft>
            </a:pPr>
            <a:endParaRPr lang="en-CA" dirty="0"/>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marL="285750" indent="-285750">
              <a:spcAft>
                <a:spcPts val="600"/>
              </a:spcAft>
              <a:buFont typeface="Arial" panose="020B0604020202020204" pitchFamily="34" charset="0"/>
              <a:buChar char="•"/>
            </a:pPr>
            <a:endParaRPr lang="en-CA" b="1" i="1" dirty="0"/>
          </a:p>
          <a:p>
            <a:pPr lvl="1">
              <a:spcAft>
                <a:spcPts val="600"/>
              </a:spcAft>
              <a:buSzPct val="50000"/>
            </a:pPr>
            <a:endParaRPr lang="en-CA" dirty="0"/>
          </a:p>
          <a:p>
            <a:endParaRPr lang="en-CA" dirty="0"/>
          </a:p>
          <a:p>
            <a:endParaRPr lang="en-CA" dirty="0"/>
          </a:p>
        </p:txBody>
      </p:sp>
      <p:pic>
        <p:nvPicPr>
          <p:cNvPr id="6" name="Picture 5"/>
          <p:cNvPicPr>
            <a:picLocks noChangeAspect="1"/>
          </p:cNvPicPr>
          <p:nvPr/>
        </p:nvPicPr>
        <p:blipFill>
          <a:blip r:embed="rId3"/>
          <a:stretch>
            <a:fillRect/>
          </a:stretch>
        </p:blipFill>
        <p:spPr>
          <a:xfrm>
            <a:off x="1156417" y="1488585"/>
            <a:ext cx="7200000" cy="4428409"/>
          </a:xfrm>
          <a:prstGeom prst="rect">
            <a:avLst/>
          </a:prstGeom>
        </p:spPr>
      </p:pic>
    </p:spTree>
    <p:extLst>
      <p:ext uri="{BB962C8B-B14F-4D97-AF65-F5344CB8AC3E}">
        <p14:creationId xmlns:p14="http://schemas.microsoft.com/office/powerpoint/2010/main" val="492041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baseline="30000" dirty="0" smtClean="0"/>
              <a:t>14</a:t>
            </a:r>
            <a:r>
              <a:rPr lang="en-CA" b="1" dirty="0" smtClean="0"/>
              <a:t>C dating method</a:t>
            </a:r>
            <a:endParaRPr lang="en-CA" b="1" dirty="0"/>
          </a:p>
        </p:txBody>
      </p:sp>
      <p:sp>
        <p:nvSpPr>
          <p:cNvPr id="4" name="TextBox 3"/>
          <p:cNvSpPr txBox="1"/>
          <p:nvPr/>
        </p:nvSpPr>
        <p:spPr>
          <a:xfrm>
            <a:off x="1147092" y="2221180"/>
            <a:ext cx="7018867" cy="2800767"/>
          </a:xfrm>
          <a:prstGeom prst="rect">
            <a:avLst/>
          </a:prstGeom>
          <a:noFill/>
        </p:spPr>
        <p:txBody>
          <a:bodyPr wrap="square" rtlCol="0">
            <a:spAutoFit/>
          </a:bodyPr>
          <a:lstStyle/>
          <a:p>
            <a:pPr>
              <a:buSzPct val="50000"/>
            </a:pPr>
            <a:r>
              <a:rPr lang="en-CA" sz="2200" dirty="0"/>
              <a:t>The half life of a particular isotope of carbon, </a:t>
            </a:r>
            <a:r>
              <a:rPr lang="en-CA" sz="2200" b="1" baseline="30000" dirty="0"/>
              <a:t>14</a:t>
            </a:r>
            <a:r>
              <a:rPr lang="en-CA" sz="2200" b="1" dirty="0"/>
              <a:t>C</a:t>
            </a:r>
            <a:r>
              <a:rPr lang="en-CA" sz="2200" dirty="0"/>
              <a:t>, is 5730 years. </a:t>
            </a:r>
            <a:r>
              <a:rPr lang="en-CA" sz="2200" b="1" baseline="30000" dirty="0"/>
              <a:t>14</a:t>
            </a:r>
            <a:r>
              <a:rPr lang="en-CA" sz="2200" b="1" dirty="0"/>
              <a:t>C</a:t>
            </a:r>
            <a:r>
              <a:rPr lang="en-CA" sz="2200" dirty="0"/>
              <a:t> is created in the upper atmosphere through bombardment of </a:t>
            </a:r>
            <a:r>
              <a:rPr lang="en-CA" sz="2200" b="1" baseline="30000" dirty="0"/>
              <a:t>14</a:t>
            </a:r>
            <a:r>
              <a:rPr lang="en-CA" sz="2200" b="1" dirty="0"/>
              <a:t>N</a:t>
            </a:r>
            <a:r>
              <a:rPr lang="en-CA" sz="2200" dirty="0"/>
              <a:t> by cosmic rays from the depths of the Universe. This is the radio-isotope used in the method of radio-carbon dating. </a:t>
            </a:r>
            <a:r>
              <a:rPr lang="en-CA" sz="2200" b="1" baseline="30000" dirty="0"/>
              <a:t>14</a:t>
            </a:r>
            <a:r>
              <a:rPr lang="en-CA" sz="2200" b="1" dirty="0"/>
              <a:t>C</a:t>
            </a:r>
            <a:r>
              <a:rPr lang="en-CA" sz="2200" dirty="0"/>
              <a:t> (6 p</a:t>
            </a:r>
            <a:r>
              <a:rPr lang="en-CA" sz="2200" baseline="30000" dirty="0"/>
              <a:t>+</a:t>
            </a:r>
            <a:r>
              <a:rPr lang="en-CA" sz="2200" dirty="0"/>
              <a:t> and 8 n</a:t>
            </a:r>
            <a:r>
              <a:rPr lang="en-CA" sz="2200" baseline="30000" dirty="0"/>
              <a:t>0</a:t>
            </a:r>
            <a:r>
              <a:rPr lang="en-CA" sz="2200" dirty="0"/>
              <a:t>) decays via β-decay back to stable </a:t>
            </a:r>
            <a:r>
              <a:rPr lang="en-CA" sz="2200" b="1" baseline="30000" dirty="0"/>
              <a:t>14</a:t>
            </a:r>
            <a:r>
              <a:rPr lang="en-CA" sz="2200" b="1" dirty="0"/>
              <a:t>N</a:t>
            </a:r>
            <a:r>
              <a:rPr lang="en-CA" sz="2200" dirty="0"/>
              <a:t> (7 p</a:t>
            </a:r>
            <a:r>
              <a:rPr lang="en-CA" sz="2200" baseline="30000" dirty="0"/>
              <a:t>+</a:t>
            </a:r>
            <a:r>
              <a:rPr lang="en-CA" sz="2200" dirty="0"/>
              <a:t> and 7 n</a:t>
            </a:r>
            <a:r>
              <a:rPr lang="en-CA" sz="2200" baseline="30000" dirty="0"/>
              <a:t>0</a:t>
            </a:r>
            <a:r>
              <a:rPr lang="en-CA" sz="2200" dirty="0"/>
              <a:t>) according to a rule determined by its 5730-year half life. </a:t>
            </a:r>
            <a:r>
              <a:rPr lang="el-GR" sz="2200" dirty="0"/>
              <a:t>β</a:t>
            </a:r>
            <a:r>
              <a:rPr lang="en-CA" sz="2200" dirty="0"/>
              <a:t>-decay is not pressure or temperature dependent.</a:t>
            </a:r>
          </a:p>
        </p:txBody>
      </p:sp>
    </p:spTree>
    <p:extLst>
      <p:ext uri="{BB962C8B-B14F-4D97-AF65-F5344CB8AC3E}">
        <p14:creationId xmlns:p14="http://schemas.microsoft.com/office/powerpoint/2010/main" val="2872208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baseline="30000" dirty="0" smtClean="0"/>
              <a:t>14</a:t>
            </a:r>
            <a:r>
              <a:rPr lang="en-CA" b="1" dirty="0" smtClean="0"/>
              <a:t>C dating method</a:t>
            </a:r>
            <a:endParaRPr lang="en-CA" b="1" dirty="0"/>
          </a:p>
        </p:txBody>
      </p:sp>
      <p:sp>
        <p:nvSpPr>
          <p:cNvPr id="5" name="TextBox 4"/>
          <p:cNvSpPr txBox="1"/>
          <p:nvPr/>
        </p:nvSpPr>
        <p:spPr>
          <a:xfrm>
            <a:off x="1217431" y="2186010"/>
            <a:ext cx="6930254" cy="2800767"/>
          </a:xfrm>
          <a:prstGeom prst="rect">
            <a:avLst/>
          </a:prstGeom>
          <a:noFill/>
        </p:spPr>
        <p:txBody>
          <a:bodyPr wrap="square" rtlCol="0">
            <a:spAutoFit/>
          </a:bodyPr>
          <a:lstStyle/>
          <a:p>
            <a:pPr>
              <a:buSzPct val="50000"/>
            </a:pPr>
            <a:r>
              <a:rPr lang="en-CA" sz="2200" dirty="0"/>
              <a:t>Common </a:t>
            </a:r>
            <a:r>
              <a:rPr lang="en-CA" sz="2200" b="1" baseline="30000" dirty="0"/>
              <a:t>12</a:t>
            </a:r>
            <a:r>
              <a:rPr lang="en-CA" sz="2200" b="1" dirty="0"/>
              <a:t>C</a:t>
            </a:r>
            <a:r>
              <a:rPr lang="en-CA" sz="2200" dirty="0"/>
              <a:t> is not radioactive.  The ratio of </a:t>
            </a:r>
            <a:r>
              <a:rPr lang="en-CA" sz="2200" b="1" baseline="30000" dirty="0"/>
              <a:t>14</a:t>
            </a:r>
            <a:r>
              <a:rPr lang="en-CA" sz="2200" b="1" dirty="0"/>
              <a:t>C/</a:t>
            </a:r>
            <a:r>
              <a:rPr lang="en-CA" sz="2200" b="1" baseline="30000" dirty="0"/>
              <a:t>12</a:t>
            </a:r>
            <a:r>
              <a:rPr lang="en-CA" sz="2200" b="1" dirty="0"/>
              <a:t>C</a:t>
            </a:r>
            <a:r>
              <a:rPr lang="en-CA" sz="2200" dirty="0"/>
              <a:t> in the atmosphere is maintained at a nearly constant level through the continuing bombardment of cosmic rays.  Plants and animals take in carbon from the atmosphere with the constant </a:t>
            </a:r>
            <a:r>
              <a:rPr lang="en-CA" sz="2200" b="1" baseline="30000" dirty="0"/>
              <a:t>14</a:t>
            </a:r>
            <a:r>
              <a:rPr lang="en-CA" sz="2200" b="1" dirty="0"/>
              <a:t>C/</a:t>
            </a:r>
            <a:r>
              <a:rPr lang="en-CA" sz="2200" b="1" baseline="30000" dirty="0"/>
              <a:t>12</a:t>
            </a:r>
            <a:r>
              <a:rPr lang="en-CA" sz="2200" b="1" dirty="0"/>
              <a:t>C</a:t>
            </a:r>
            <a:r>
              <a:rPr lang="en-CA" sz="2200" dirty="0"/>
              <a:t> ratio.  </a:t>
            </a:r>
            <a:r>
              <a:rPr lang="en-CA" sz="2200" dirty="0" smtClean="0"/>
              <a:t>While </a:t>
            </a:r>
            <a:r>
              <a:rPr lang="en-CA" sz="2200" dirty="0"/>
              <a:t>living, they maintain the atmospheric ratio but when they die they cease taking in atmospheric carbon.  Within their bodies, then, </a:t>
            </a:r>
            <a:r>
              <a:rPr lang="en-CA" sz="2200" b="1" baseline="30000" dirty="0"/>
              <a:t>14</a:t>
            </a:r>
            <a:r>
              <a:rPr lang="en-CA" sz="2200" b="1" dirty="0"/>
              <a:t>C</a:t>
            </a:r>
            <a:r>
              <a:rPr lang="en-CA" sz="2200" dirty="0"/>
              <a:t> decays and the </a:t>
            </a:r>
            <a:r>
              <a:rPr lang="en-CA" sz="2200" b="1" baseline="30000" dirty="0"/>
              <a:t>14</a:t>
            </a:r>
            <a:r>
              <a:rPr lang="en-CA" sz="2200" b="1" dirty="0"/>
              <a:t>C/</a:t>
            </a:r>
            <a:r>
              <a:rPr lang="en-CA" sz="2200" b="1" baseline="30000" dirty="0"/>
              <a:t>12</a:t>
            </a:r>
            <a:r>
              <a:rPr lang="en-CA" sz="2200" b="1" dirty="0"/>
              <a:t>C</a:t>
            </a:r>
            <a:r>
              <a:rPr lang="en-CA" sz="2200" dirty="0"/>
              <a:t> ratio decreases with a 5730 half life.</a:t>
            </a:r>
          </a:p>
        </p:txBody>
      </p:sp>
    </p:spTree>
    <p:extLst>
      <p:ext uri="{BB962C8B-B14F-4D97-AF65-F5344CB8AC3E}">
        <p14:creationId xmlns:p14="http://schemas.microsoft.com/office/powerpoint/2010/main" val="372603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baseline="30000" dirty="0" smtClean="0"/>
              <a:t>14</a:t>
            </a:r>
            <a:r>
              <a:rPr lang="en-CA" b="1" dirty="0" smtClean="0"/>
              <a:t>C dating method</a:t>
            </a:r>
            <a:endParaRPr lang="en-CA" b="1" dirty="0"/>
          </a:p>
        </p:txBody>
      </p:sp>
      <p:pic>
        <p:nvPicPr>
          <p:cNvPr id="4" name="Picture 3"/>
          <p:cNvPicPr>
            <a:picLocks noChangeAspect="1"/>
          </p:cNvPicPr>
          <p:nvPr/>
        </p:nvPicPr>
        <p:blipFill>
          <a:blip r:embed="rId3"/>
          <a:stretch>
            <a:fillRect/>
          </a:stretch>
        </p:blipFill>
        <p:spPr>
          <a:xfrm>
            <a:off x="933033" y="1495179"/>
            <a:ext cx="7755767" cy="4680000"/>
          </a:xfrm>
          <a:prstGeom prst="rect">
            <a:avLst/>
          </a:prstGeom>
        </p:spPr>
      </p:pic>
    </p:spTree>
    <p:extLst>
      <p:ext uri="{BB962C8B-B14F-4D97-AF65-F5344CB8AC3E}">
        <p14:creationId xmlns:p14="http://schemas.microsoft.com/office/powerpoint/2010/main" val="3580420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Dating on geological time scales </a:t>
            </a:r>
            <a:endParaRPr lang="en-CA" b="1" dirty="0"/>
          </a:p>
        </p:txBody>
      </p:sp>
      <p:sp>
        <p:nvSpPr>
          <p:cNvPr id="3" name="Rectangle 2"/>
          <p:cNvSpPr/>
          <p:nvPr/>
        </p:nvSpPr>
        <p:spPr>
          <a:xfrm>
            <a:off x="719667" y="1588344"/>
            <a:ext cx="8047816" cy="5109091"/>
          </a:xfrm>
          <a:prstGeom prst="rect">
            <a:avLst/>
          </a:prstGeom>
        </p:spPr>
        <p:txBody>
          <a:bodyPr wrap="square">
            <a:spAutoFit/>
          </a:bodyPr>
          <a:lstStyle/>
          <a:p>
            <a:r>
              <a:rPr lang="en-CA" sz="2200" b="1" baseline="30000" dirty="0"/>
              <a:t>14</a:t>
            </a:r>
            <a:r>
              <a:rPr lang="en-CA" sz="2200" b="1" dirty="0"/>
              <a:t>C</a:t>
            </a:r>
            <a:r>
              <a:rPr lang="en-CA" sz="2200" dirty="0"/>
              <a:t> dating methods are only useful for dating during short past intervals… to perhaps 40000 years past.  The geological record is more than 10000 times longer than that.  Luckily there are many other clocks.  </a:t>
            </a:r>
          </a:p>
          <a:p>
            <a:endParaRPr lang="en-CA" sz="2200" dirty="0"/>
          </a:p>
          <a:p>
            <a:r>
              <a:rPr lang="en-CA" sz="2200" b="1" u="sng" dirty="0"/>
              <a:t>Potassium-Argon dating:   </a:t>
            </a:r>
            <a:r>
              <a:rPr lang="en-CA" sz="2200" dirty="0"/>
              <a:t>There are many, many radioactive decay </a:t>
            </a:r>
            <a:r>
              <a:rPr lang="en-CA" sz="2200" dirty="0" smtClean="0"/>
              <a:t>clocks available </a:t>
            </a:r>
            <a:r>
              <a:rPr lang="en-CA" sz="2200" dirty="0"/>
              <a:t>to us that may be used in determining the “age” of minerals within rocks.   </a:t>
            </a:r>
            <a:r>
              <a:rPr lang="en-CA" sz="2200" b="1" baseline="30000" dirty="0"/>
              <a:t>40</a:t>
            </a:r>
            <a:r>
              <a:rPr lang="en-CA" sz="2200" b="1" dirty="0"/>
              <a:t>K</a:t>
            </a:r>
            <a:r>
              <a:rPr lang="en-CA" sz="2200" dirty="0"/>
              <a:t> decays to </a:t>
            </a:r>
            <a:r>
              <a:rPr lang="en-CA" sz="2200" b="1" baseline="30000" dirty="0"/>
              <a:t>40</a:t>
            </a:r>
            <a:r>
              <a:rPr lang="en-CA" sz="2200" b="1" dirty="0"/>
              <a:t>Ar</a:t>
            </a:r>
            <a:r>
              <a:rPr lang="en-CA" sz="2200" dirty="0"/>
              <a:t> (10.9% of decays via β-capture)  and to </a:t>
            </a:r>
            <a:r>
              <a:rPr lang="en-CA" sz="2200" b="1" baseline="30000" dirty="0"/>
              <a:t>40</a:t>
            </a:r>
            <a:r>
              <a:rPr lang="en-CA" sz="2200" b="1" dirty="0"/>
              <a:t>Ca</a:t>
            </a:r>
            <a:r>
              <a:rPr lang="en-CA" sz="2200" dirty="0"/>
              <a:t> (89.1% of decays via β-emission) with a half-life of about 1.3 Ga (1.3 × 10</a:t>
            </a:r>
            <a:r>
              <a:rPr lang="en-CA" sz="2200" baseline="30000" dirty="0"/>
              <a:t>9</a:t>
            </a:r>
            <a:r>
              <a:rPr lang="en-CA" sz="2200" dirty="0"/>
              <a:t> years).  This long half life makes it a useful tool in aging the oldest materials on Earth.  </a:t>
            </a:r>
          </a:p>
          <a:p>
            <a:endParaRPr lang="en-CA" sz="2200" dirty="0"/>
          </a:p>
          <a:p>
            <a:r>
              <a:rPr lang="en-CA" sz="2200" dirty="0"/>
              <a:t>It does, however, introduce a complication in that </a:t>
            </a:r>
            <a:r>
              <a:rPr lang="en-CA" sz="2200" b="1" baseline="30000" dirty="0"/>
              <a:t>40</a:t>
            </a:r>
            <a:r>
              <a:rPr lang="en-CA" sz="2200" b="1" dirty="0"/>
              <a:t>K</a:t>
            </a:r>
            <a:r>
              <a:rPr lang="en-CA" sz="2200" dirty="0"/>
              <a:t> decays by two modes into different daughters and </a:t>
            </a:r>
            <a:r>
              <a:rPr lang="el-GR" sz="2200" dirty="0"/>
              <a:t>β-</a:t>
            </a:r>
            <a:r>
              <a:rPr lang="en-CA" sz="2200" dirty="0"/>
              <a:t>capture is pressure dependent.  </a:t>
            </a:r>
          </a:p>
          <a:p>
            <a:endParaRPr lang="en-CA" dirty="0"/>
          </a:p>
        </p:txBody>
      </p:sp>
    </p:spTree>
    <p:extLst>
      <p:ext uri="{BB962C8B-B14F-4D97-AF65-F5344CB8AC3E}">
        <p14:creationId xmlns:p14="http://schemas.microsoft.com/office/powerpoint/2010/main" val="162936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89" y="883654"/>
            <a:ext cx="7886700" cy="1325563"/>
          </a:xfrm>
        </p:spPr>
        <p:txBody>
          <a:bodyPr>
            <a:normAutofit/>
          </a:bodyPr>
          <a:lstStyle/>
          <a:p>
            <a:pPr algn="ctr"/>
            <a:r>
              <a:rPr lang="en-CA" b="1" dirty="0"/>
              <a:t>Creation of the universe, solar </a:t>
            </a:r>
            <a:r>
              <a:rPr lang="en-CA" b="1" dirty="0" smtClean="0"/>
              <a:t>system, planets </a:t>
            </a:r>
            <a:r>
              <a:rPr lang="en-CA" b="1" dirty="0"/>
              <a:t>and satellites</a:t>
            </a:r>
          </a:p>
        </p:txBody>
      </p:sp>
      <p:sp>
        <p:nvSpPr>
          <p:cNvPr id="3" name="TextBox 2"/>
          <p:cNvSpPr txBox="1"/>
          <p:nvPr/>
        </p:nvSpPr>
        <p:spPr>
          <a:xfrm flipH="1">
            <a:off x="889001" y="3165020"/>
            <a:ext cx="7332133" cy="800219"/>
          </a:xfrm>
          <a:prstGeom prst="rect">
            <a:avLst/>
          </a:prstGeom>
          <a:noFill/>
        </p:spPr>
        <p:txBody>
          <a:bodyPr wrap="square" rtlCol="0">
            <a:spAutoFit/>
          </a:bodyPr>
          <a:lstStyle/>
          <a:p>
            <a:r>
              <a:rPr lang="en-CA" sz="2800" b="1" i="1" dirty="0" err="1"/>
              <a:t>Pluritas</a:t>
            </a:r>
            <a:r>
              <a:rPr lang="en-CA" sz="2800" b="1" i="1" dirty="0"/>
              <a:t> non </a:t>
            </a:r>
            <a:r>
              <a:rPr lang="en-CA" sz="2800" b="1" i="1" dirty="0" err="1"/>
              <a:t>est</a:t>
            </a:r>
            <a:r>
              <a:rPr lang="en-CA" sz="2800" b="1" i="1" dirty="0"/>
              <a:t> </a:t>
            </a:r>
            <a:r>
              <a:rPr lang="en-CA" sz="2800" b="1" i="1" dirty="0" err="1"/>
              <a:t>ponenda</a:t>
            </a:r>
            <a:r>
              <a:rPr lang="en-CA" sz="2800" b="1" i="1" dirty="0"/>
              <a:t> sine necessitate. </a:t>
            </a:r>
          </a:p>
          <a:p>
            <a:r>
              <a:rPr lang="en-CA" dirty="0"/>
              <a:t>                                                                 ... William Ockham (c 1285?-1349)</a:t>
            </a:r>
          </a:p>
        </p:txBody>
      </p:sp>
      <p:sp>
        <p:nvSpPr>
          <p:cNvPr id="4" name="TextBox 3"/>
          <p:cNvSpPr txBox="1"/>
          <p:nvPr/>
        </p:nvSpPr>
        <p:spPr>
          <a:xfrm flipH="1">
            <a:off x="643468" y="4278339"/>
            <a:ext cx="7916333" cy="830997"/>
          </a:xfrm>
          <a:prstGeom prst="rect">
            <a:avLst/>
          </a:prstGeom>
          <a:noFill/>
        </p:spPr>
        <p:txBody>
          <a:bodyPr wrap="square" rtlCol="0">
            <a:spAutoFit/>
          </a:bodyPr>
          <a:lstStyle/>
          <a:p>
            <a:r>
              <a:rPr lang="en-CA" sz="2400" dirty="0"/>
              <a:t>Paraphrasing  </a:t>
            </a:r>
            <a:r>
              <a:rPr lang="en-CA" sz="2400" b="1" i="1" dirty="0">
                <a:hlinkClick r:id="rId2"/>
              </a:rPr>
              <a:t>Ockham’s Razor</a:t>
            </a:r>
            <a:r>
              <a:rPr lang="en-CA" sz="2400" dirty="0"/>
              <a:t>:   KISS (Keep it simple stupid!)                                                         … I shall try!</a:t>
            </a:r>
          </a:p>
        </p:txBody>
      </p:sp>
    </p:spTree>
    <p:extLst>
      <p:ext uri="{BB962C8B-B14F-4D97-AF65-F5344CB8AC3E}">
        <p14:creationId xmlns:p14="http://schemas.microsoft.com/office/powerpoint/2010/main" val="27848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baseline="30000" dirty="0" smtClean="0"/>
              <a:t>40</a:t>
            </a:r>
            <a:r>
              <a:rPr lang="en-CA" b="1" dirty="0" smtClean="0"/>
              <a:t>Ar geochronology</a:t>
            </a:r>
            <a:endParaRPr lang="en-CA" b="1" dirty="0"/>
          </a:p>
        </p:txBody>
      </p:sp>
      <p:pic>
        <p:nvPicPr>
          <p:cNvPr id="3" name="Picture 2"/>
          <p:cNvPicPr>
            <a:picLocks noChangeAspect="1"/>
          </p:cNvPicPr>
          <p:nvPr/>
        </p:nvPicPr>
        <p:blipFill>
          <a:blip r:embed="rId3"/>
          <a:stretch>
            <a:fillRect/>
          </a:stretch>
        </p:blipFill>
        <p:spPr>
          <a:xfrm>
            <a:off x="708353" y="1304191"/>
            <a:ext cx="7966961" cy="4680000"/>
          </a:xfrm>
          <a:prstGeom prst="rect">
            <a:avLst/>
          </a:prstGeom>
        </p:spPr>
      </p:pic>
    </p:spTree>
    <p:extLst>
      <p:ext uri="{BB962C8B-B14F-4D97-AF65-F5344CB8AC3E}">
        <p14:creationId xmlns:p14="http://schemas.microsoft.com/office/powerpoint/2010/main" val="2295229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baseline="30000" dirty="0" smtClean="0"/>
              <a:t>40</a:t>
            </a:r>
            <a:r>
              <a:rPr lang="en-CA" b="1" dirty="0" smtClean="0"/>
              <a:t>Ar geochronology</a:t>
            </a:r>
            <a:endParaRPr lang="en-CA" b="1" dirty="0"/>
          </a:p>
        </p:txBody>
      </p:sp>
      <p:pic>
        <p:nvPicPr>
          <p:cNvPr id="4" name="Picture 3"/>
          <p:cNvPicPr>
            <a:picLocks noChangeAspect="1"/>
          </p:cNvPicPr>
          <p:nvPr/>
        </p:nvPicPr>
        <p:blipFill>
          <a:blip r:embed="rId3"/>
          <a:stretch>
            <a:fillRect/>
          </a:stretch>
        </p:blipFill>
        <p:spPr>
          <a:xfrm>
            <a:off x="1068845" y="1390890"/>
            <a:ext cx="7668000" cy="5095309"/>
          </a:xfrm>
          <a:prstGeom prst="rect">
            <a:avLst/>
          </a:prstGeom>
        </p:spPr>
      </p:pic>
    </p:spTree>
    <p:extLst>
      <p:ext uri="{BB962C8B-B14F-4D97-AF65-F5344CB8AC3E}">
        <p14:creationId xmlns:p14="http://schemas.microsoft.com/office/powerpoint/2010/main" val="1385558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Dating on geological time scales </a:t>
            </a:r>
            <a:endParaRPr lang="en-CA" b="1" dirty="0"/>
          </a:p>
        </p:txBody>
      </p:sp>
      <p:sp>
        <p:nvSpPr>
          <p:cNvPr id="4" name="Rectangle 3"/>
          <p:cNvSpPr/>
          <p:nvPr/>
        </p:nvSpPr>
        <p:spPr>
          <a:xfrm>
            <a:off x="454641" y="1416042"/>
            <a:ext cx="8006763" cy="5324535"/>
          </a:xfrm>
          <a:prstGeom prst="rect">
            <a:avLst/>
          </a:prstGeom>
        </p:spPr>
        <p:txBody>
          <a:bodyPr wrap="square">
            <a:spAutoFit/>
          </a:bodyPr>
          <a:lstStyle/>
          <a:p>
            <a:pPr>
              <a:spcAft>
                <a:spcPts val="600"/>
              </a:spcAft>
            </a:pPr>
            <a:r>
              <a:rPr lang="en-CA" sz="2200" b="1" u="sng" dirty="0"/>
              <a:t>Rubidium-Strontium dating: </a:t>
            </a:r>
            <a:r>
              <a:rPr lang="en-CA" sz="2200" b="1" baseline="30000" dirty="0"/>
              <a:t>87</a:t>
            </a:r>
            <a:r>
              <a:rPr lang="en-CA" sz="2200" b="1" dirty="0"/>
              <a:t>Rb</a:t>
            </a:r>
            <a:r>
              <a:rPr lang="en-CA" sz="2200" dirty="0"/>
              <a:t> decays to </a:t>
            </a:r>
            <a:r>
              <a:rPr lang="en-CA" sz="2200" b="1" baseline="30000" dirty="0"/>
              <a:t>87</a:t>
            </a:r>
            <a:r>
              <a:rPr lang="en-CA" sz="2200" b="1" dirty="0"/>
              <a:t>Sr</a:t>
            </a:r>
            <a:r>
              <a:rPr lang="en-CA" sz="2200" dirty="0"/>
              <a:t> via β-decay (emission of an electron) with a half-life of about 47 Ga. (A very slow ticking clock</a:t>
            </a:r>
            <a:r>
              <a:rPr lang="en-CA" sz="2200" dirty="0" smtClean="0"/>
              <a:t>!)</a:t>
            </a:r>
            <a:endParaRPr lang="en-CA" sz="2200" dirty="0"/>
          </a:p>
          <a:p>
            <a:pPr>
              <a:spcAft>
                <a:spcPts val="600"/>
              </a:spcAft>
            </a:pPr>
            <a:r>
              <a:rPr lang="en-CA" sz="2200" b="1" u="sng" dirty="0"/>
              <a:t>Uranium-Lead dating (a double, self-checking clock): </a:t>
            </a:r>
            <a:r>
              <a:rPr lang="en-CA" sz="2200" b="1" baseline="30000" dirty="0"/>
              <a:t>238</a:t>
            </a:r>
            <a:r>
              <a:rPr lang="en-CA" sz="2200" b="1" dirty="0"/>
              <a:t>U</a:t>
            </a:r>
            <a:r>
              <a:rPr lang="en-CA" sz="2200" dirty="0"/>
              <a:t>  decays in a complicated  cascade of processes involving α-decay, β-decay and β-capture to </a:t>
            </a:r>
            <a:r>
              <a:rPr lang="en-CA" sz="2200" b="1" baseline="30000" dirty="0"/>
              <a:t>206</a:t>
            </a:r>
            <a:r>
              <a:rPr lang="en-CA" sz="2200" b="1" dirty="0"/>
              <a:t>Pb </a:t>
            </a:r>
            <a:r>
              <a:rPr lang="en-CA" sz="2200" dirty="0"/>
              <a:t>with a half-life of 4.47Ga. </a:t>
            </a:r>
            <a:r>
              <a:rPr lang="en-CA" sz="2200" b="1" baseline="30000" dirty="0"/>
              <a:t>235</a:t>
            </a:r>
            <a:r>
              <a:rPr lang="en-CA" sz="2200" b="1" dirty="0"/>
              <a:t>U</a:t>
            </a:r>
            <a:r>
              <a:rPr lang="en-CA" sz="2200" dirty="0"/>
              <a:t>  decays similarly to </a:t>
            </a:r>
            <a:r>
              <a:rPr lang="en-CA" sz="2200" b="1" baseline="30000" dirty="0"/>
              <a:t>207</a:t>
            </a:r>
            <a:r>
              <a:rPr lang="en-CA" sz="2200" b="1" dirty="0"/>
              <a:t>Pb</a:t>
            </a:r>
            <a:r>
              <a:rPr lang="en-CA" sz="2200" dirty="0"/>
              <a:t> with a half-life of 704 Ma.  Uranium lead dating on zircon crystals is regarded by most geologists as the most secure method of dating old geological materials</a:t>
            </a:r>
            <a:r>
              <a:rPr lang="en-CA" sz="2200" dirty="0" smtClean="0"/>
              <a:t>.</a:t>
            </a:r>
            <a:endParaRPr lang="en-CA" sz="2200" dirty="0"/>
          </a:p>
          <a:p>
            <a:pPr>
              <a:spcAft>
                <a:spcPts val="600"/>
              </a:spcAft>
            </a:pPr>
            <a:r>
              <a:rPr lang="en-CA" sz="2200" dirty="0"/>
              <a:t>Zircon crystals take up small amounts of environmental uranium when they form or “close”.  They are very reliable closed “vaults” to contain the uranium and its lead decay products through billions of years.  Chemically, both isotopes of </a:t>
            </a:r>
            <a:r>
              <a:rPr lang="en-CA" sz="2200" b="1" dirty="0"/>
              <a:t>U</a:t>
            </a:r>
            <a:r>
              <a:rPr lang="en-CA" sz="2200" dirty="0"/>
              <a:t> behave identically during their containment and both isotopes of </a:t>
            </a:r>
            <a:r>
              <a:rPr lang="en-CA" sz="2200" b="1" dirty="0" err="1"/>
              <a:t>Pb</a:t>
            </a:r>
            <a:r>
              <a:rPr lang="en-CA" sz="2200" dirty="0"/>
              <a:t> do as well.  Their ratios only change through the physical decay processes.</a:t>
            </a:r>
          </a:p>
        </p:txBody>
      </p:sp>
    </p:spTree>
    <p:extLst>
      <p:ext uri="{BB962C8B-B14F-4D97-AF65-F5344CB8AC3E}">
        <p14:creationId xmlns:p14="http://schemas.microsoft.com/office/powerpoint/2010/main" val="3796300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normAutofit/>
          </a:bodyPr>
          <a:lstStyle/>
          <a:p>
            <a:pPr algn="ctr"/>
            <a:r>
              <a:rPr lang="en-CA" b="1" dirty="0" smtClean="0"/>
              <a:t>Uranium-Lead dating:</a:t>
            </a:r>
            <a:br>
              <a:rPr lang="en-CA" b="1" dirty="0" smtClean="0"/>
            </a:br>
            <a:r>
              <a:rPr lang="en-CA" b="1" dirty="0" smtClean="0"/>
              <a:t>Concordia Plots</a:t>
            </a:r>
            <a:endParaRPr lang="en-CA" b="1" dirty="0"/>
          </a:p>
        </p:txBody>
      </p:sp>
      <p:pic>
        <p:nvPicPr>
          <p:cNvPr id="3" name="Picture 2"/>
          <p:cNvPicPr>
            <a:picLocks noChangeAspect="1"/>
          </p:cNvPicPr>
          <p:nvPr/>
        </p:nvPicPr>
        <p:blipFill>
          <a:blip r:embed="rId3"/>
          <a:stretch>
            <a:fillRect/>
          </a:stretch>
        </p:blipFill>
        <p:spPr>
          <a:xfrm>
            <a:off x="864672" y="1530480"/>
            <a:ext cx="7778298" cy="4680000"/>
          </a:xfrm>
          <a:prstGeom prst="rect">
            <a:avLst/>
          </a:prstGeom>
        </p:spPr>
      </p:pic>
    </p:spTree>
    <p:extLst>
      <p:ext uri="{BB962C8B-B14F-4D97-AF65-F5344CB8AC3E}">
        <p14:creationId xmlns:p14="http://schemas.microsoft.com/office/powerpoint/2010/main" val="1224573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normAutofit/>
          </a:bodyPr>
          <a:lstStyle/>
          <a:p>
            <a:pPr algn="ctr"/>
            <a:r>
              <a:rPr lang="en-CA" b="1" dirty="0" smtClean="0"/>
              <a:t>Uranium-Lead dating:</a:t>
            </a:r>
            <a:br>
              <a:rPr lang="en-CA" b="1" dirty="0" smtClean="0"/>
            </a:br>
            <a:r>
              <a:rPr lang="en-CA" b="1" dirty="0" smtClean="0"/>
              <a:t>Concordia Plots</a:t>
            </a:r>
            <a:endParaRPr lang="en-CA" b="1" dirty="0"/>
          </a:p>
        </p:txBody>
      </p:sp>
      <p:pic>
        <p:nvPicPr>
          <p:cNvPr id="5" name="Picture 4"/>
          <p:cNvPicPr>
            <a:picLocks noChangeAspect="1"/>
          </p:cNvPicPr>
          <p:nvPr/>
        </p:nvPicPr>
        <p:blipFill>
          <a:blip r:embed="rId3"/>
          <a:stretch>
            <a:fillRect/>
          </a:stretch>
        </p:blipFill>
        <p:spPr>
          <a:xfrm>
            <a:off x="1309503" y="1552061"/>
            <a:ext cx="7005866" cy="4680000"/>
          </a:xfrm>
          <a:prstGeom prst="rect">
            <a:avLst/>
          </a:prstGeom>
        </p:spPr>
      </p:pic>
    </p:spTree>
    <p:extLst>
      <p:ext uri="{BB962C8B-B14F-4D97-AF65-F5344CB8AC3E}">
        <p14:creationId xmlns:p14="http://schemas.microsoft.com/office/powerpoint/2010/main" val="1211359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What do we learn?</a:t>
            </a:r>
            <a:endParaRPr lang="en-CA" b="1" dirty="0"/>
          </a:p>
        </p:txBody>
      </p:sp>
      <p:sp>
        <p:nvSpPr>
          <p:cNvPr id="3" name="Rectangle 2"/>
          <p:cNvSpPr/>
          <p:nvPr/>
        </p:nvSpPr>
        <p:spPr>
          <a:xfrm>
            <a:off x="852147" y="1433520"/>
            <a:ext cx="8083603" cy="5093702"/>
          </a:xfrm>
          <a:prstGeom prst="rect">
            <a:avLst/>
          </a:prstGeom>
        </p:spPr>
        <p:txBody>
          <a:bodyPr wrap="square">
            <a:spAutoFit/>
          </a:bodyPr>
          <a:lstStyle/>
          <a:p>
            <a:r>
              <a:rPr lang="en-CA" sz="2400" b="1" i="1" dirty="0">
                <a:solidFill>
                  <a:srgbClr val="000000"/>
                </a:solidFill>
                <a:latin typeface="CMBXTI10"/>
              </a:rPr>
              <a:t>The setting of the clock and the “Oldest Materials”</a:t>
            </a:r>
          </a:p>
          <a:p>
            <a:endParaRPr lang="en-CA" sz="2400" b="1" i="1" dirty="0">
              <a:solidFill>
                <a:srgbClr val="000000"/>
              </a:solidFill>
              <a:latin typeface="CMBXTI10"/>
            </a:endParaRPr>
          </a:p>
          <a:p>
            <a:pPr>
              <a:spcAft>
                <a:spcPts val="600"/>
              </a:spcAft>
            </a:pPr>
            <a:r>
              <a:rPr lang="en-CA" sz="2200" b="1" i="1" dirty="0">
                <a:solidFill>
                  <a:srgbClr val="000000"/>
                </a:solidFill>
              </a:rPr>
              <a:t>“Age” </a:t>
            </a:r>
            <a:r>
              <a:rPr lang="en-CA" sz="2200" dirty="0">
                <a:solidFill>
                  <a:srgbClr val="000000"/>
                </a:solidFill>
              </a:rPr>
              <a:t>in the context of rocks and minerals is the time since the radio-decay clock was last set: the </a:t>
            </a:r>
            <a:r>
              <a:rPr lang="en-CA" sz="2200" b="1" dirty="0">
                <a:solidFill>
                  <a:srgbClr val="000000"/>
                </a:solidFill>
              </a:rPr>
              <a:t>“closure”</a:t>
            </a:r>
          </a:p>
          <a:p>
            <a:pPr lvl="1">
              <a:spcAft>
                <a:spcPts val="600"/>
              </a:spcAft>
            </a:pPr>
            <a:r>
              <a:rPr lang="en-CA" sz="2200" dirty="0">
                <a:solidFill>
                  <a:srgbClr val="000000"/>
                </a:solidFill>
              </a:rPr>
              <a:t>• </a:t>
            </a:r>
            <a:r>
              <a:rPr lang="en-CA" sz="2200" b="1" u="sng" dirty="0">
                <a:solidFill>
                  <a:srgbClr val="000000"/>
                </a:solidFill>
              </a:rPr>
              <a:t>Oldest mineral</a:t>
            </a:r>
            <a:r>
              <a:rPr lang="en-CA" sz="2200" dirty="0">
                <a:solidFill>
                  <a:srgbClr val="000000"/>
                </a:solidFill>
              </a:rPr>
              <a:t>... </a:t>
            </a:r>
            <a:r>
              <a:rPr lang="en-CA" sz="2200" b="1" dirty="0">
                <a:solidFill>
                  <a:srgbClr val="000000"/>
                </a:solidFill>
                <a:hlinkClick r:id="rId3"/>
              </a:rPr>
              <a:t>zircons</a:t>
            </a:r>
            <a:r>
              <a:rPr lang="en-CA" sz="2200" dirty="0">
                <a:solidFill>
                  <a:srgbClr val="FF0000"/>
                </a:solidFill>
              </a:rPr>
              <a:t> </a:t>
            </a:r>
            <a:r>
              <a:rPr lang="en-CA" sz="2200" dirty="0">
                <a:solidFill>
                  <a:srgbClr val="000000"/>
                </a:solidFill>
              </a:rPr>
              <a:t>found in Australia have been dated by the uranium-lead decay sequence to approximately 4.4 × 10</a:t>
            </a:r>
            <a:r>
              <a:rPr lang="en-CA" sz="2200" baseline="30000" dirty="0">
                <a:solidFill>
                  <a:srgbClr val="000000"/>
                </a:solidFill>
              </a:rPr>
              <a:t>9</a:t>
            </a:r>
            <a:r>
              <a:rPr lang="en-CA" sz="2200" dirty="0">
                <a:solidFill>
                  <a:srgbClr val="000000"/>
                </a:solidFill>
              </a:rPr>
              <a:t> years.</a:t>
            </a:r>
          </a:p>
          <a:p>
            <a:pPr lvl="1">
              <a:spcAft>
                <a:spcPts val="600"/>
              </a:spcAft>
            </a:pPr>
            <a:r>
              <a:rPr lang="en-CA" sz="2200" dirty="0">
                <a:solidFill>
                  <a:srgbClr val="000000"/>
                </a:solidFill>
              </a:rPr>
              <a:t>• </a:t>
            </a:r>
            <a:r>
              <a:rPr lang="en-CA" sz="2200" b="1" u="sng" dirty="0">
                <a:solidFill>
                  <a:srgbClr val="000000"/>
                </a:solidFill>
              </a:rPr>
              <a:t>Oldest rocks</a:t>
            </a:r>
            <a:r>
              <a:rPr lang="en-CA" sz="2200" dirty="0">
                <a:solidFill>
                  <a:srgbClr val="000000"/>
                </a:solidFill>
              </a:rPr>
              <a:t>... zircons within a large assembly of rocks in Northern Canada and Greenland date to between 3.96 × 10</a:t>
            </a:r>
            <a:r>
              <a:rPr lang="en-CA" sz="2200" baseline="30000" dirty="0">
                <a:solidFill>
                  <a:srgbClr val="000000"/>
                </a:solidFill>
              </a:rPr>
              <a:t>9 </a:t>
            </a:r>
            <a:r>
              <a:rPr lang="en-CA" sz="2200" dirty="0">
                <a:solidFill>
                  <a:srgbClr val="000000"/>
                </a:solidFill>
              </a:rPr>
              <a:t>and 4.03 × 10</a:t>
            </a:r>
            <a:r>
              <a:rPr lang="en-CA" sz="2200" baseline="30000" dirty="0">
                <a:solidFill>
                  <a:srgbClr val="000000"/>
                </a:solidFill>
              </a:rPr>
              <a:t>9</a:t>
            </a:r>
            <a:r>
              <a:rPr lang="en-CA" sz="2200" dirty="0">
                <a:solidFill>
                  <a:srgbClr val="000000"/>
                </a:solidFill>
              </a:rPr>
              <a:t> years - the </a:t>
            </a:r>
            <a:r>
              <a:rPr lang="en-CA" sz="2200" b="1" dirty="0">
                <a:solidFill>
                  <a:srgbClr val="000000"/>
                </a:solidFill>
                <a:hlinkClick r:id="rId4"/>
              </a:rPr>
              <a:t>Acasta Gneiss</a:t>
            </a:r>
            <a:r>
              <a:rPr lang="en-CA" sz="2200" dirty="0">
                <a:solidFill>
                  <a:srgbClr val="FF0000"/>
                </a:solidFill>
              </a:rPr>
              <a:t> </a:t>
            </a:r>
            <a:r>
              <a:rPr lang="en-CA" sz="2200" dirty="0">
                <a:solidFill>
                  <a:srgbClr val="000000"/>
                </a:solidFill>
              </a:rPr>
              <a:t>complex. The Acasta Gneiss is a metamorphic rock, one which has undergone some important physical and even mineralogical-chemical transformations but zircons within the rock secure the age date.</a:t>
            </a:r>
          </a:p>
          <a:p>
            <a:pPr lvl="1"/>
            <a:endParaRPr lang="en-CA" sz="2000" dirty="0">
              <a:latin typeface="+mj-lt"/>
            </a:endParaRPr>
          </a:p>
        </p:txBody>
      </p:sp>
    </p:spTree>
    <p:extLst>
      <p:ext uri="{BB962C8B-B14F-4D97-AF65-F5344CB8AC3E}">
        <p14:creationId xmlns:p14="http://schemas.microsoft.com/office/powerpoint/2010/main" val="1121808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94" y="2"/>
            <a:ext cx="8759799" cy="1325563"/>
          </a:xfrm>
        </p:spPr>
        <p:txBody>
          <a:bodyPr/>
          <a:lstStyle/>
          <a:p>
            <a:pPr algn="ctr"/>
            <a:r>
              <a:rPr lang="en-CA" b="1" dirty="0" smtClean="0"/>
              <a:t>Older rocks?</a:t>
            </a:r>
            <a:endParaRPr lang="en-CA" b="1" dirty="0"/>
          </a:p>
        </p:txBody>
      </p:sp>
      <p:sp>
        <p:nvSpPr>
          <p:cNvPr id="3" name="Rectangle 2"/>
          <p:cNvSpPr/>
          <p:nvPr/>
        </p:nvSpPr>
        <p:spPr>
          <a:xfrm>
            <a:off x="860614" y="1619785"/>
            <a:ext cx="8083603" cy="400110"/>
          </a:xfrm>
          <a:prstGeom prst="rect">
            <a:avLst/>
          </a:prstGeom>
        </p:spPr>
        <p:txBody>
          <a:bodyPr wrap="square">
            <a:spAutoFit/>
          </a:bodyPr>
          <a:lstStyle/>
          <a:p>
            <a:pPr lvl="1"/>
            <a:endParaRPr lang="en-CA" sz="2000" dirty="0">
              <a:latin typeface="+mj-lt"/>
            </a:endParaRPr>
          </a:p>
        </p:txBody>
      </p:sp>
      <p:sp>
        <p:nvSpPr>
          <p:cNvPr id="4" name="Rectangle 3"/>
          <p:cNvSpPr/>
          <p:nvPr/>
        </p:nvSpPr>
        <p:spPr>
          <a:xfrm>
            <a:off x="465667" y="1039002"/>
            <a:ext cx="8365065" cy="6078587"/>
          </a:xfrm>
          <a:prstGeom prst="rect">
            <a:avLst/>
          </a:prstGeom>
        </p:spPr>
        <p:txBody>
          <a:bodyPr wrap="square">
            <a:spAutoFit/>
          </a:bodyPr>
          <a:lstStyle/>
          <a:p>
            <a:r>
              <a:rPr lang="en-CA" sz="2400" b="1" i="1" dirty="0"/>
              <a:t>The </a:t>
            </a:r>
            <a:r>
              <a:rPr lang="en-CA" sz="2400" b="1" i="1" dirty="0" err="1">
                <a:hlinkClick r:id="rId3"/>
              </a:rPr>
              <a:t>Nuvvuagittuq</a:t>
            </a:r>
            <a:r>
              <a:rPr lang="en-CA" sz="2400" b="1" i="1" dirty="0">
                <a:hlinkClick r:id="rId3"/>
              </a:rPr>
              <a:t> faux </a:t>
            </a:r>
            <a:r>
              <a:rPr lang="en-CA" sz="2400" b="1" i="1" dirty="0" err="1">
                <a:hlinkClick r:id="rId3"/>
              </a:rPr>
              <a:t>amphibolites</a:t>
            </a:r>
            <a:r>
              <a:rPr lang="en-CA" sz="2400" b="1" i="1" dirty="0">
                <a:hlinkClick r:id="rId3"/>
              </a:rPr>
              <a:t> </a:t>
            </a:r>
            <a:endParaRPr lang="en-CA" sz="2400" b="1" i="1" dirty="0"/>
          </a:p>
          <a:p>
            <a:endParaRPr lang="en-CA" sz="2400" b="1" i="1" dirty="0"/>
          </a:p>
          <a:p>
            <a:pPr marL="285750" indent="-285750">
              <a:spcAft>
                <a:spcPts val="600"/>
              </a:spcAft>
              <a:buFont typeface="Arial" panose="020B0604020202020204" pitchFamily="34" charset="0"/>
              <a:buChar char="•"/>
            </a:pPr>
            <a:r>
              <a:rPr lang="en-CA" sz="2200" dirty="0"/>
              <a:t>A mantle-derived igneous rock that has maintained its physical integrity since its solidification has been found near Porpoise Cove in northwestern Quebec with zircon </a:t>
            </a:r>
            <a:r>
              <a:rPr lang="en-CA" sz="2200" b="1" dirty="0"/>
              <a:t>U−</a:t>
            </a:r>
            <a:r>
              <a:rPr lang="en-CA" sz="2200" b="1" dirty="0" err="1"/>
              <a:t>Pb</a:t>
            </a:r>
            <a:r>
              <a:rPr lang="en-CA" sz="2200" b="1" dirty="0"/>
              <a:t> </a:t>
            </a:r>
            <a:r>
              <a:rPr lang="en-CA" sz="2200" dirty="0"/>
              <a:t>ages of about 3.86×10</a:t>
            </a:r>
            <a:r>
              <a:rPr lang="en-CA" sz="2200" baseline="30000" dirty="0"/>
              <a:t>9</a:t>
            </a:r>
            <a:r>
              <a:rPr lang="en-CA" sz="2200" dirty="0"/>
              <a:t> years. </a:t>
            </a:r>
          </a:p>
          <a:p>
            <a:pPr marL="285750" indent="-285750">
              <a:spcAft>
                <a:spcPts val="600"/>
              </a:spcAft>
              <a:buFont typeface="Arial" panose="020B0604020202020204" pitchFamily="34" charset="0"/>
              <a:buChar char="•"/>
            </a:pPr>
            <a:r>
              <a:rPr lang="en-CA" sz="2200" dirty="0"/>
              <a:t>More recent isotopic analysis (using </a:t>
            </a:r>
            <a:r>
              <a:rPr lang="en-CA" sz="2200" b="1" dirty="0"/>
              <a:t>Sm−</a:t>
            </a:r>
            <a:r>
              <a:rPr lang="en-CA" sz="2200" b="1" dirty="0" err="1"/>
              <a:t>Nd</a:t>
            </a:r>
            <a:r>
              <a:rPr lang="en-CA" sz="2200" b="1" dirty="0"/>
              <a:t> </a:t>
            </a:r>
            <a:r>
              <a:rPr lang="en-CA" sz="2200" dirty="0"/>
              <a:t>dating) on bulk samples of the now-famous faux-</a:t>
            </a:r>
            <a:r>
              <a:rPr lang="en-CA" sz="2200" dirty="0" err="1"/>
              <a:t>amphibolites</a:t>
            </a:r>
            <a:r>
              <a:rPr lang="en-CA" sz="2200" dirty="0"/>
              <a:t> in this </a:t>
            </a:r>
            <a:r>
              <a:rPr lang="en-CA" sz="2200" dirty="0" err="1"/>
              <a:t>Nuvvuagittuq</a:t>
            </a:r>
            <a:r>
              <a:rPr lang="en-CA" sz="2200" dirty="0"/>
              <a:t> greenstone belt show a deficiency of </a:t>
            </a:r>
            <a:r>
              <a:rPr lang="en-CA" sz="2200" b="1" baseline="30000" dirty="0"/>
              <a:t>142</a:t>
            </a:r>
            <a:r>
              <a:rPr lang="en-CA" sz="2200" b="1" dirty="0"/>
              <a:t>Nd</a:t>
            </a:r>
            <a:r>
              <a:rPr lang="en-CA" sz="2200" dirty="0"/>
              <a:t> in comparison to all other known rock masses on Earth. The </a:t>
            </a:r>
            <a:r>
              <a:rPr lang="en-CA" sz="2200" b="1" baseline="30000" dirty="0"/>
              <a:t>142</a:t>
            </a:r>
            <a:r>
              <a:rPr lang="en-CA" sz="2200" b="1" dirty="0"/>
              <a:t>Nd</a:t>
            </a:r>
            <a:r>
              <a:rPr lang="en-CA" sz="2200" dirty="0"/>
              <a:t> deficiency is argued to result from the crystallization of the rock minerals from a magmatic mass that was originally deficient in </a:t>
            </a:r>
            <a:r>
              <a:rPr lang="en-CA" sz="2200" b="1" baseline="30000" dirty="0"/>
              <a:t>146</a:t>
            </a:r>
            <a:r>
              <a:rPr lang="en-CA" sz="2200" b="1" dirty="0"/>
              <a:t>Sm</a:t>
            </a:r>
            <a:r>
              <a:rPr lang="en-CA" sz="2200" dirty="0"/>
              <a:t> and therefore a magma that was not well mixed with the mantle and crust during the formation of the early Earth. </a:t>
            </a:r>
          </a:p>
          <a:p>
            <a:pPr marL="285750" indent="-285750">
              <a:spcAft>
                <a:spcPts val="600"/>
              </a:spcAft>
              <a:buFont typeface="Arial" panose="020B0604020202020204" pitchFamily="34" charset="0"/>
              <a:buChar char="•"/>
            </a:pPr>
            <a:r>
              <a:rPr lang="en-CA" sz="2200" dirty="0"/>
              <a:t>The deficiency argues for an age of 4.28 × 10</a:t>
            </a:r>
            <a:r>
              <a:rPr lang="en-CA" sz="2200" baseline="30000" dirty="0"/>
              <a:t>9</a:t>
            </a:r>
            <a:r>
              <a:rPr lang="en-CA" sz="2200" dirty="0"/>
              <a:t> years. This source mass has retained its negative isotopic anomaly in </a:t>
            </a:r>
            <a:r>
              <a:rPr lang="en-CA" sz="2200" b="1" baseline="30000" dirty="0"/>
              <a:t>142</a:t>
            </a:r>
            <a:r>
              <a:rPr lang="en-CA" sz="2200" b="1" dirty="0"/>
              <a:t>Nd</a:t>
            </a:r>
            <a:r>
              <a:rPr lang="en-CA" sz="2200" dirty="0"/>
              <a:t> since its original accretion.  Some areas of the continental surfaces are very, very old.</a:t>
            </a:r>
          </a:p>
          <a:p>
            <a:endParaRPr lang="en-CA" dirty="0"/>
          </a:p>
        </p:txBody>
      </p:sp>
    </p:spTree>
    <p:extLst>
      <p:ext uri="{BB962C8B-B14F-4D97-AF65-F5344CB8AC3E}">
        <p14:creationId xmlns:p14="http://schemas.microsoft.com/office/powerpoint/2010/main" val="367598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Meteorites are older!</a:t>
            </a:r>
            <a:endParaRPr lang="en-CA" b="1" dirty="0"/>
          </a:p>
        </p:txBody>
      </p:sp>
      <p:sp>
        <p:nvSpPr>
          <p:cNvPr id="3" name="Rectangle 2"/>
          <p:cNvSpPr/>
          <p:nvPr/>
        </p:nvSpPr>
        <p:spPr>
          <a:xfrm>
            <a:off x="860614" y="1619785"/>
            <a:ext cx="8083603" cy="400110"/>
          </a:xfrm>
          <a:prstGeom prst="rect">
            <a:avLst/>
          </a:prstGeom>
        </p:spPr>
        <p:txBody>
          <a:bodyPr wrap="square">
            <a:spAutoFit/>
          </a:bodyPr>
          <a:lstStyle/>
          <a:p>
            <a:pPr lvl="1"/>
            <a:endParaRPr lang="en-CA" sz="2000" dirty="0">
              <a:latin typeface="+mj-lt"/>
            </a:endParaRPr>
          </a:p>
        </p:txBody>
      </p:sp>
      <p:sp>
        <p:nvSpPr>
          <p:cNvPr id="4" name="Rectangle 3"/>
          <p:cNvSpPr/>
          <p:nvPr/>
        </p:nvSpPr>
        <p:spPr>
          <a:xfrm>
            <a:off x="445477" y="1690691"/>
            <a:ext cx="8405446"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en-CA" sz="2400" dirty="0"/>
              <a:t>The </a:t>
            </a:r>
            <a:r>
              <a:rPr lang="en-CA" sz="2400" b="1" dirty="0"/>
              <a:t>Allende meteorite</a:t>
            </a:r>
            <a:r>
              <a:rPr lang="en-CA" sz="2400" dirty="0"/>
              <a:t> is the largest </a:t>
            </a:r>
            <a:r>
              <a:rPr lang="en-CA" sz="2400" dirty="0">
                <a:hlinkClick r:id="rId3" tooltip="Carbonaceous chondrite"/>
              </a:rPr>
              <a:t>carbonaceous chondrite</a:t>
            </a:r>
            <a:r>
              <a:rPr lang="en-CA" sz="2400" dirty="0"/>
              <a:t> ever found on Earth. The </a:t>
            </a:r>
            <a:r>
              <a:rPr lang="en-CA" sz="2400" dirty="0">
                <a:hlinkClick r:id="rId4" tooltip="Meteoroid"/>
              </a:rPr>
              <a:t>fireball</a:t>
            </a:r>
            <a:r>
              <a:rPr lang="en-CA" sz="2400" dirty="0"/>
              <a:t> was witnessed at 01:05 on February 8, 1969, falling over the Mexican state of Chihuahua</a:t>
            </a:r>
            <a:r>
              <a:rPr lang="en-CA" sz="2400" dirty="0" smtClean="0"/>
              <a:t>. </a:t>
            </a:r>
            <a:r>
              <a:rPr lang="en-CA" sz="2200" dirty="0" smtClean="0"/>
              <a:t>The CAI (calcium-aluminum silicate inclusions) date to </a:t>
            </a:r>
            <a:r>
              <a:rPr lang="en-CA" sz="2200" b="1" dirty="0" smtClean="0"/>
              <a:t>4.567 </a:t>
            </a:r>
            <a:r>
              <a:rPr lang="en-CA" sz="2200" b="1" dirty="0"/>
              <a:t>× 10</a:t>
            </a:r>
            <a:r>
              <a:rPr lang="en-CA" sz="2200" b="1" baseline="30000" dirty="0"/>
              <a:t>9</a:t>
            </a:r>
            <a:r>
              <a:rPr lang="en-CA" sz="2200" b="1" dirty="0"/>
              <a:t> years</a:t>
            </a:r>
            <a:r>
              <a:rPr lang="en-CA" sz="2200" dirty="0"/>
              <a:t>. </a:t>
            </a:r>
            <a:r>
              <a:rPr lang="en-CA" sz="2200" dirty="0" smtClean="0"/>
              <a:t>This </a:t>
            </a:r>
            <a:r>
              <a:rPr lang="en-CA" sz="2200" dirty="0"/>
              <a:t>is taken to be the </a:t>
            </a:r>
            <a:r>
              <a:rPr lang="en-CA" sz="2200" b="1" dirty="0"/>
              <a:t>“age” </a:t>
            </a:r>
            <a:r>
              <a:rPr lang="en-CA" sz="2200" b="1" dirty="0" smtClean="0"/>
              <a:t>of the terrestrial planets including </a:t>
            </a:r>
            <a:r>
              <a:rPr lang="en-CA" sz="2200" b="1" dirty="0"/>
              <a:t>the Earth</a:t>
            </a:r>
            <a:r>
              <a:rPr lang="en-CA" sz="2200" dirty="0"/>
              <a:t>: 4,567,000,000 years!</a:t>
            </a:r>
          </a:p>
          <a:p>
            <a:pPr marL="342900" indent="-342900">
              <a:spcAft>
                <a:spcPts val="600"/>
              </a:spcAft>
              <a:buFont typeface="Arial" panose="020B0604020202020204" pitchFamily="34" charset="0"/>
              <a:buChar char="•"/>
            </a:pPr>
            <a:r>
              <a:rPr lang="en-CA" sz="2200" dirty="0" smtClean="0"/>
              <a:t>Interestingly, the CAI also comprise a small amount of </a:t>
            </a:r>
            <a:r>
              <a:rPr lang="en-CA" sz="2200" b="1" baseline="30000" dirty="0" smtClean="0"/>
              <a:t>26</a:t>
            </a:r>
            <a:r>
              <a:rPr lang="en-CA" sz="2200" b="1" dirty="0" smtClean="0"/>
              <a:t>Mg</a:t>
            </a:r>
            <a:r>
              <a:rPr lang="en-CA" sz="2200" dirty="0" smtClean="0"/>
              <a:t>.  It should not have condensed with the CAI-silicates.  </a:t>
            </a:r>
            <a:r>
              <a:rPr lang="en-CA" sz="2200" b="1" baseline="30000" dirty="0" smtClean="0"/>
              <a:t>26</a:t>
            </a:r>
            <a:r>
              <a:rPr lang="en-CA" sz="2200" b="1" dirty="0" smtClean="0"/>
              <a:t>Al</a:t>
            </a:r>
            <a:r>
              <a:rPr lang="en-CA" sz="2200" dirty="0" smtClean="0"/>
              <a:t> could/would!  But </a:t>
            </a:r>
            <a:r>
              <a:rPr lang="en-CA" sz="2200" b="1" baseline="30000" dirty="0">
                <a:solidFill>
                  <a:prstClr val="black"/>
                </a:solidFill>
              </a:rPr>
              <a:t>26</a:t>
            </a:r>
            <a:r>
              <a:rPr lang="en-CA" sz="2200" b="1" dirty="0">
                <a:solidFill>
                  <a:prstClr val="black"/>
                </a:solidFill>
              </a:rPr>
              <a:t>Al </a:t>
            </a:r>
            <a:r>
              <a:rPr lang="en-CA" sz="2200" dirty="0" smtClean="0"/>
              <a:t>decays with a very short half-life to common </a:t>
            </a:r>
            <a:r>
              <a:rPr lang="en-CA" sz="2200" b="1" baseline="30000" dirty="0" smtClean="0">
                <a:solidFill>
                  <a:prstClr val="black"/>
                </a:solidFill>
              </a:rPr>
              <a:t>26</a:t>
            </a:r>
            <a:r>
              <a:rPr lang="en-CA" sz="2200" b="1" dirty="0" smtClean="0">
                <a:solidFill>
                  <a:prstClr val="black"/>
                </a:solidFill>
              </a:rPr>
              <a:t>Mg</a:t>
            </a:r>
            <a:r>
              <a:rPr lang="en-CA" sz="2200" dirty="0" smtClean="0">
                <a:solidFill>
                  <a:prstClr val="black"/>
                </a:solidFill>
              </a:rPr>
              <a:t>.  This is the source of the</a:t>
            </a:r>
            <a:r>
              <a:rPr lang="en-CA" sz="2200" b="1" baseline="30000" dirty="0">
                <a:solidFill>
                  <a:prstClr val="black"/>
                </a:solidFill>
              </a:rPr>
              <a:t> </a:t>
            </a:r>
            <a:r>
              <a:rPr lang="en-CA" sz="2200" b="1" baseline="30000" dirty="0" smtClean="0">
                <a:solidFill>
                  <a:prstClr val="black"/>
                </a:solidFill>
              </a:rPr>
              <a:t> 26</a:t>
            </a:r>
            <a:r>
              <a:rPr lang="en-CA" sz="2200" b="1" dirty="0" smtClean="0">
                <a:solidFill>
                  <a:prstClr val="black"/>
                </a:solidFill>
              </a:rPr>
              <a:t>Mg.</a:t>
            </a:r>
            <a:r>
              <a:rPr lang="en-CA" sz="2200" dirty="0" smtClean="0">
                <a:solidFill>
                  <a:prstClr val="black"/>
                </a:solidFill>
              </a:rPr>
              <a:t> </a:t>
            </a:r>
          </a:p>
          <a:p>
            <a:pPr marL="342900" indent="-342900">
              <a:spcAft>
                <a:spcPts val="600"/>
              </a:spcAft>
              <a:buFont typeface="Arial" panose="020B0604020202020204" pitchFamily="34" charset="0"/>
              <a:buChar char="•"/>
            </a:pPr>
            <a:r>
              <a:rPr lang="en-CA" sz="2200" dirty="0" smtClean="0">
                <a:solidFill>
                  <a:prstClr val="black"/>
                </a:solidFill>
              </a:rPr>
              <a:t>That there is magnesium in these CAI tells us that the minerals that condensed into the Allende meteorite had been formed very shortly before condensation in a prior </a:t>
            </a:r>
            <a:r>
              <a:rPr lang="en-CA" sz="2200" dirty="0" err="1" smtClean="0">
                <a:solidFill>
                  <a:prstClr val="black"/>
                </a:solidFill>
              </a:rPr>
              <a:t>supernoval</a:t>
            </a:r>
            <a:r>
              <a:rPr lang="en-CA" sz="2200" dirty="0" smtClean="0">
                <a:solidFill>
                  <a:prstClr val="black"/>
                </a:solidFill>
              </a:rPr>
              <a:t> explosion.</a:t>
            </a:r>
            <a:endParaRPr lang="en-CA" sz="2200" dirty="0"/>
          </a:p>
          <a:p>
            <a:endParaRPr lang="en-CA" dirty="0"/>
          </a:p>
        </p:txBody>
      </p:sp>
    </p:spTree>
    <p:extLst>
      <p:ext uri="{BB962C8B-B14F-4D97-AF65-F5344CB8AC3E}">
        <p14:creationId xmlns:p14="http://schemas.microsoft.com/office/powerpoint/2010/main" val="3808929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Meteorites are older!</a:t>
            </a:r>
            <a:endParaRPr lang="en-CA" b="1" dirty="0"/>
          </a:p>
        </p:txBody>
      </p:sp>
      <p:sp>
        <p:nvSpPr>
          <p:cNvPr id="3" name="Rectangle 2"/>
          <p:cNvSpPr/>
          <p:nvPr/>
        </p:nvSpPr>
        <p:spPr>
          <a:xfrm>
            <a:off x="860614" y="1619785"/>
            <a:ext cx="8083603" cy="400110"/>
          </a:xfrm>
          <a:prstGeom prst="rect">
            <a:avLst/>
          </a:prstGeom>
        </p:spPr>
        <p:txBody>
          <a:bodyPr wrap="square">
            <a:spAutoFit/>
          </a:bodyPr>
          <a:lstStyle/>
          <a:p>
            <a:pPr lvl="1"/>
            <a:endParaRPr lang="en-CA" sz="20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9" y="1720556"/>
            <a:ext cx="5201920" cy="4917440"/>
          </a:xfrm>
          <a:prstGeom prst="rect">
            <a:avLst/>
          </a:prstGeom>
        </p:spPr>
      </p:pic>
      <p:sp>
        <p:nvSpPr>
          <p:cNvPr id="7" name="TextBox 6"/>
          <p:cNvSpPr txBox="1"/>
          <p:nvPr/>
        </p:nvSpPr>
        <p:spPr>
          <a:xfrm>
            <a:off x="6154614" y="2438400"/>
            <a:ext cx="2297724" cy="2246769"/>
          </a:xfrm>
          <a:prstGeom prst="rect">
            <a:avLst/>
          </a:prstGeom>
          <a:noFill/>
        </p:spPr>
        <p:txBody>
          <a:bodyPr wrap="square" rtlCol="0">
            <a:spAutoFit/>
          </a:bodyPr>
          <a:lstStyle/>
          <a:p>
            <a:r>
              <a:rPr lang="en-CA" sz="2000" dirty="0" smtClean="0"/>
              <a:t>Calcium-Aluminum-Silicate inclusion containing </a:t>
            </a:r>
            <a:r>
              <a:rPr lang="en-CA" sz="2000" baseline="30000" dirty="0" smtClean="0"/>
              <a:t>26</a:t>
            </a:r>
            <a:r>
              <a:rPr lang="en-CA" sz="2000" dirty="0" smtClean="0"/>
              <a:t>Mg.</a:t>
            </a:r>
          </a:p>
          <a:p>
            <a:endParaRPr lang="en-CA" sz="2000" dirty="0"/>
          </a:p>
          <a:p>
            <a:r>
              <a:rPr lang="en-CA" sz="2000" dirty="0" smtClean="0"/>
              <a:t>This CAI has been dated to 4.567 billion years of age.</a:t>
            </a:r>
            <a:endParaRPr lang="en-CA" sz="2000" dirty="0"/>
          </a:p>
        </p:txBody>
      </p:sp>
      <p:sp>
        <p:nvSpPr>
          <p:cNvPr id="8" name="Oval 7"/>
          <p:cNvSpPr/>
          <p:nvPr/>
        </p:nvSpPr>
        <p:spPr>
          <a:xfrm>
            <a:off x="1922583" y="3317631"/>
            <a:ext cx="1441940" cy="1430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6576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27" y="365128"/>
            <a:ext cx="8759799" cy="1325563"/>
          </a:xfrm>
        </p:spPr>
        <p:txBody>
          <a:bodyPr/>
          <a:lstStyle/>
          <a:p>
            <a:pPr algn="ctr"/>
            <a:r>
              <a:rPr lang="en-CA" b="1" dirty="0" smtClean="0"/>
              <a:t>Meteorites are older!</a:t>
            </a:r>
            <a:endParaRPr lang="en-CA" b="1" dirty="0"/>
          </a:p>
        </p:txBody>
      </p:sp>
      <p:sp>
        <p:nvSpPr>
          <p:cNvPr id="3" name="Rectangle 2"/>
          <p:cNvSpPr/>
          <p:nvPr/>
        </p:nvSpPr>
        <p:spPr>
          <a:xfrm>
            <a:off x="860614" y="1619785"/>
            <a:ext cx="8083603" cy="400110"/>
          </a:xfrm>
          <a:prstGeom prst="rect">
            <a:avLst/>
          </a:prstGeom>
        </p:spPr>
        <p:txBody>
          <a:bodyPr wrap="square">
            <a:spAutoFit/>
          </a:bodyPr>
          <a:lstStyle/>
          <a:p>
            <a:pPr lvl="1"/>
            <a:endParaRPr lang="en-CA" sz="2000" dirty="0">
              <a:latin typeface="+mj-lt"/>
            </a:endParaRPr>
          </a:p>
        </p:txBody>
      </p:sp>
      <p:sp>
        <p:nvSpPr>
          <p:cNvPr id="4" name="Rectangle 3"/>
          <p:cNvSpPr/>
          <p:nvPr/>
        </p:nvSpPr>
        <p:spPr>
          <a:xfrm>
            <a:off x="768405" y="1690691"/>
            <a:ext cx="7741521" cy="4324261"/>
          </a:xfrm>
          <a:prstGeom prst="rect">
            <a:avLst/>
          </a:prstGeom>
        </p:spPr>
        <p:txBody>
          <a:bodyPr wrap="square">
            <a:spAutoFit/>
          </a:bodyPr>
          <a:lstStyle/>
          <a:p>
            <a:pPr marL="342900" indent="-342900">
              <a:spcAft>
                <a:spcPts val="600"/>
              </a:spcAft>
              <a:buFont typeface="Arial" panose="020B0604020202020204" pitchFamily="34" charset="0"/>
              <a:buChar char="•"/>
            </a:pPr>
            <a:r>
              <a:rPr lang="en-CA" sz="2200" b="1" dirty="0">
                <a:hlinkClick r:id="rId3"/>
              </a:rPr>
              <a:t>Meteorites</a:t>
            </a:r>
            <a:r>
              <a:rPr lang="en-CA" sz="2200" dirty="0"/>
              <a:t> which fall upon the Earth – almost all seem to have set their clocks before 4.55 × 10</a:t>
            </a:r>
            <a:r>
              <a:rPr lang="en-CA" sz="2200" baseline="30000" dirty="0"/>
              <a:t>9</a:t>
            </a:r>
            <a:r>
              <a:rPr lang="en-CA" sz="2200" dirty="0"/>
              <a:t> years ago (4.55 Ga). The oldest cluster has been dated to </a:t>
            </a:r>
            <a:r>
              <a:rPr lang="en-CA" sz="2200" b="1" dirty="0"/>
              <a:t>4.567 × 10</a:t>
            </a:r>
            <a:r>
              <a:rPr lang="en-CA" sz="2200" b="1" baseline="30000" dirty="0"/>
              <a:t>9</a:t>
            </a:r>
            <a:r>
              <a:rPr lang="en-CA" sz="2200" b="1" dirty="0"/>
              <a:t> years</a:t>
            </a:r>
            <a:r>
              <a:rPr lang="en-CA" sz="2200" dirty="0"/>
              <a:t>. This latter date is now attributed to be the age of condensation of minerals in the inner part of the solar nebula from which the Sun and planets formed.  </a:t>
            </a:r>
          </a:p>
          <a:p>
            <a:pPr marL="342900" indent="-342900">
              <a:spcAft>
                <a:spcPts val="600"/>
              </a:spcAft>
              <a:buFont typeface="Arial" panose="020B0604020202020204" pitchFamily="34" charset="0"/>
              <a:buChar char="•"/>
            </a:pPr>
            <a:r>
              <a:rPr lang="en-CA" sz="2200" dirty="0"/>
              <a:t>This is taken to be the </a:t>
            </a:r>
            <a:r>
              <a:rPr lang="en-CA" sz="2200" b="1" dirty="0"/>
              <a:t>“age” of the Earth</a:t>
            </a:r>
            <a:r>
              <a:rPr lang="en-CA" sz="2200" dirty="0"/>
              <a:t>: 4,567,000,000 years!</a:t>
            </a:r>
          </a:p>
          <a:p>
            <a:pPr marL="342900" indent="-342900">
              <a:spcAft>
                <a:spcPts val="600"/>
              </a:spcAft>
              <a:buFont typeface="Arial" panose="020B0604020202020204" pitchFamily="34" charset="0"/>
              <a:buChar char="•"/>
            </a:pPr>
            <a:r>
              <a:rPr lang="en-CA" sz="2200" b="1" i="1" dirty="0"/>
              <a:t>What characterizes these minerals and materials? </a:t>
            </a:r>
            <a:r>
              <a:rPr lang="en-CA" sz="2200" dirty="0"/>
              <a:t>The unique </a:t>
            </a:r>
            <a:r>
              <a:rPr lang="en-CA" sz="2200" b="1" dirty="0">
                <a:hlinkClick r:id="rId4"/>
              </a:rPr>
              <a:t>Tagish Lake meteorite </a:t>
            </a:r>
            <a:r>
              <a:rPr lang="en-CA" sz="2200" dirty="0"/>
              <a:t>that fell on the lake in northern British Columbia in 2000 is believed to represent the most primitive materials from the condensing solar nebula.</a:t>
            </a:r>
          </a:p>
          <a:p>
            <a:endParaRPr lang="en-CA" dirty="0"/>
          </a:p>
        </p:txBody>
      </p:sp>
    </p:spTree>
    <p:extLst>
      <p:ext uri="{BB962C8B-B14F-4D97-AF65-F5344CB8AC3E}">
        <p14:creationId xmlns:p14="http://schemas.microsoft.com/office/powerpoint/2010/main" val="403650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Creation mythologies</a:t>
            </a:r>
          </a:p>
        </p:txBody>
      </p:sp>
      <p:sp>
        <p:nvSpPr>
          <p:cNvPr id="3" name="TextBox 2"/>
          <p:cNvSpPr txBox="1"/>
          <p:nvPr/>
        </p:nvSpPr>
        <p:spPr>
          <a:xfrm>
            <a:off x="474134" y="1459877"/>
            <a:ext cx="8466667" cy="53783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2000" dirty="0"/>
              <a:t>Prehistory…  every human tribe holds to a creation myth that sufficiently explains their existence.</a:t>
            </a:r>
          </a:p>
          <a:p>
            <a:pPr marL="285750" indent="-285750">
              <a:spcAft>
                <a:spcPts val="600"/>
              </a:spcAft>
              <a:buFont typeface="Arial" panose="020B0604020202020204" pitchFamily="34" charset="0"/>
              <a:buChar char="•"/>
            </a:pPr>
            <a:r>
              <a:rPr lang="en-CA" sz="2000" dirty="0"/>
              <a:t>Middle eastern and western religions commonly hold to one that involves their creating “god”.</a:t>
            </a:r>
          </a:p>
          <a:p>
            <a:pPr marL="742950" lvl="1" indent="-285750">
              <a:spcAft>
                <a:spcPts val="300"/>
              </a:spcAft>
              <a:buSzPct val="60000"/>
              <a:buFont typeface="Wingdings" panose="05000000000000000000" pitchFamily="2" charset="2"/>
              <a:buChar char="§"/>
            </a:pPr>
            <a:r>
              <a:rPr lang="en-CA" sz="2000" dirty="0"/>
              <a:t>Sumerians: The </a:t>
            </a:r>
            <a:r>
              <a:rPr lang="en-CA" sz="2000" dirty="0">
                <a:hlinkClick r:id="rId2"/>
              </a:rPr>
              <a:t>Epic of Gilgamesh </a:t>
            </a:r>
            <a:r>
              <a:rPr lang="en-CA" sz="2000" dirty="0"/>
              <a:t>describes the adventures of the King of </a:t>
            </a:r>
            <a:r>
              <a:rPr lang="en-CA" sz="2000" dirty="0" err="1"/>
              <a:t>Uruk</a:t>
            </a:r>
            <a:r>
              <a:rPr lang="en-CA" sz="2000" dirty="0"/>
              <a:t> leading to the edge of creation. (circa 2700BCE)</a:t>
            </a:r>
          </a:p>
          <a:p>
            <a:pPr marL="742950" lvl="1" indent="-285750">
              <a:spcAft>
                <a:spcPts val="300"/>
              </a:spcAft>
              <a:buSzPct val="60000"/>
              <a:buFont typeface="Wingdings" panose="05000000000000000000" pitchFamily="2" charset="2"/>
              <a:buChar char="§"/>
            </a:pPr>
            <a:r>
              <a:rPr lang="en-CA" sz="2000" dirty="0"/>
              <a:t>Judaic-Christian: </a:t>
            </a:r>
            <a:r>
              <a:rPr lang="en-CA" sz="2000" dirty="0">
                <a:hlinkClick r:id="rId3"/>
              </a:rPr>
              <a:t>Genesis 1:1 </a:t>
            </a:r>
            <a:r>
              <a:rPr lang="en-CA" sz="2000" dirty="0"/>
              <a:t>“ In the beginning God created the heaven and the Earth....”  (when? 5777 years ago)</a:t>
            </a:r>
          </a:p>
          <a:p>
            <a:pPr marL="742950" lvl="1" indent="-285750">
              <a:spcAft>
                <a:spcPts val="300"/>
              </a:spcAft>
              <a:buSzPct val="60000"/>
              <a:buFont typeface="Wingdings" panose="05000000000000000000" pitchFamily="2" charset="2"/>
              <a:buChar char="§"/>
            </a:pPr>
            <a:r>
              <a:rPr lang="en-CA" sz="2000" dirty="0"/>
              <a:t>Islam: </a:t>
            </a:r>
            <a:r>
              <a:rPr lang="en-CA" sz="2000" dirty="0" err="1">
                <a:hlinkClick r:id="rId4"/>
              </a:rPr>
              <a:t>Sura</a:t>
            </a:r>
            <a:r>
              <a:rPr lang="en-CA" sz="2000" dirty="0">
                <a:hlinkClick r:id="rId4"/>
              </a:rPr>
              <a:t> 57:4 </a:t>
            </a:r>
            <a:r>
              <a:rPr lang="en-CA" sz="2000" dirty="0"/>
              <a:t>(</a:t>
            </a:r>
            <a:r>
              <a:rPr lang="en-CA" sz="2000" dirty="0" err="1"/>
              <a:t>Q’aran</a:t>
            </a:r>
            <a:r>
              <a:rPr lang="en-CA" sz="2000" dirty="0"/>
              <a:t>)  “He is the One who created the heavens and the earth” </a:t>
            </a:r>
          </a:p>
          <a:p>
            <a:pPr marL="285750" indent="-285750">
              <a:spcAft>
                <a:spcPts val="600"/>
              </a:spcAft>
              <a:buFont typeface="Arial" panose="020B0604020202020204" pitchFamily="34" charset="0"/>
              <a:buChar char="•"/>
            </a:pPr>
            <a:r>
              <a:rPr lang="en-CA" sz="2000" dirty="0"/>
              <a:t>The indigenous people of North America, Europe and northern Asia all describe agents of creation.</a:t>
            </a:r>
          </a:p>
          <a:p>
            <a:pPr marL="285750" indent="-285750">
              <a:spcAft>
                <a:spcPts val="600"/>
              </a:spcAft>
              <a:buFont typeface="Arial" panose="020B0604020202020204" pitchFamily="34" charset="0"/>
              <a:buChar char="•"/>
            </a:pPr>
            <a:r>
              <a:rPr lang="en-CA" sz="2000" dirty="0"/>
              <a:t>The great civilizations of the Indian subcontinent, south east Asia, China and Japan all hold to stories of their creation. </a:t>
            </a:r>
          </a:p>
          <a:p>
            <a:endParaRPr lang="en-CA" dirty="0"/>
          </a:p>
          <a:p>
            <a:endParaRPr lang="en-CA" dirty="0"/>
          </a:p>
        </p:txBody>
      </p:sp>
    </p:spTree>
    <p:extLst>
      <p:ext uri="{BB962C8B-B14F-4D97-AF65-F5344CB8AC3E}">
        <p14:creationId xmlns:p14="http://schemas.microsoft.com/office/powerpoint/2010/main" val="2636041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684" y="1025267"/>
            <a:ext cx="8280000" cy="4662819"/>
          </a:xfrm>
          <a:prstGeom prst="rect">
            <a:avLst/>
          </a:prstGeom>
        </p:spPr>
      </p:pic>
      <p:sp>
        <p:nvSpPr>
          <p:cNvPr id="3" name="Rectangle 2"/>
          <p:cNvSpPr/>
          <p:nvPr/>
        </p:nvSpPr>
        <p:spPr>
          <a:xfrm>
            <a:off x="5613501" y="5973344"/>
            <a:ext cx="3305646" cy="307777"/>
          </a:xfrm>
          <a:prstGeom prst="rect">
            <a:avLst/>
          </a:prstGeom>
        </p:spPr>
        <p:txBody>
          <a:bodyPr wrap="square">
            <a:spAutoFit/>
          </a:bodyPr>
          <a:lstStyle/>
          <a:p>
            <a:r>
              <a:rPr lang="en-CA" sz="1400" dirty="0">
                <a:hlinkClick r:id="rId3"/>
              </a:rPr>
              <a:t>By Design Alex </a:t>
            </a:r>
            <a:r>
              <a:rPr lang="en-CA" sz="1400" dirty="0" err="1">
                <a:hlinkClick r:id="rId3"/>
              </a:rPr>
              <a:t>Mittelmann</a:t>
            </a:r>
            <a:r>
              <a:rPr lang="en-CA" sz="1400" dirty="0">
                <a:hlinkClick r:id="rId3"/>
              </a:rPr>
              <a:t>, </a:t>
            </a:r>
            <a:r>
              <a:rPr lang="en-CA" sz="1400" dirty="0" err="1">
                <a:hlinkClick r:id="rId3"/>
              </a:rPr>
              <a:t>Coldcreation</a:t>
            </a:r>
            <a:endParaRPr lang="en-CA" sz="1400" dirty="0"/>
          </a:p>
        </p:txBody>
      </p:sp>
      <p:sp>
        <p:nvSpPr>
          <p:cNvPr id="4" name="Rectangle 3"/>
          <p:cNvSpPr/>
          <p:nvPr/>
        </p:nvSpPr>
        <p:spPr>
          <a:xfrm>
            <a:off x="682642" y="103138"/>
            <a:ext cx="7778091" cy="769441"/>
          </a:xfrm>
          <a:prstGeom prst="rect">
            <a:avLst/>
          </a:prstGeom>
        </p:spPr>
        <p:txBody>
          <a:bodyPr wrap="none">
            <a:spAutoFit/>
          </a:bodyPr>
          <a:lstStyle/>
          <a:p>
            <a:r>
              <a:rPr lang="en-CA" sz="4400" b="1" dirty="0"/>
              <a:t>The </a:t>
            </a:r>
            <a:r>
              <a:rPr lang="el-GR" sz="4400" b="1" dirty="0"/>
              <a:t>Λ-</a:t>
            </a:r>
            <a:r>
              <a:rPr lang="en-CA" sz="4400" b="1" dirty="0"/>
              <a:t>CDM Concordance Model </a:t>
            </a:r>
          </a:p>
        </p:txBody>
      </p:sp>
      <p:sp>
        <p:nvSpPr>
          <p:cNvPr id="6" name="TextBox 5"/>
          <p:cNvSpPr txBox="1"/>
          <p:nvPr/>
        </p:nvSpPr>
        <p:spPr>
          <a:xfrm>
            <a:off x="4728104" y="4943007"/>
            <a:ext cx="3523785" cy="338554"/>
          </a:xfrm>
          <a:prstGeom prst="rect">
            <a:avLst/>
          </a:prstGeom>
          <a:noFill/>
        </p:spPr>
        <p:txBody>
          <a:bodyPr wrap="none" rtlCol="0">
            <a:spAutoFit/>
          </a:bodyPr>
          <a:lstStyle/>
          <a:p>
            <a:r>
              <a:rPr lang="en-CA" sz="1600" dirty="0">
                <a:solidFill>
                  <a:srgbClr val="FFC000"/>
                </a:solidFill>
              </a:rPr>
              <a:t>← Moment of “creation” and “inflation”</a:t>
            </a:r>
          </a:p>
        </p:txBody>
      </p:sp>
      <p:sp>
        <p:nvSpPr>
          <p:cNvPr id="7" name="TextBox 6"/>
          <p:cNvSpPr txBox="1"/>
          <p:nvPr/>
        </p:nvSpPr>
        <p:spPr>
          <a:xfrm>
            <a:off x="5050782" y="4684159"/>
            <a:ext cx="2878427" cy="338554"/>
          </a:xfrm>
          <a:prstGeom prst="rect">
            <a:avLst/>
          </a:prstGeom>
          <a:noFill/>
        </p:spPr>
        <p:txBody>
          <a:bodyPr wrap="square" rtlCol="0">
            <a:spAutoFit/>
          </a:bodyPr>
          <a:lstStyle/>
          <a:p>
            <a:r>
              <a:rPr lang="en-CA" sz="1600" dirty="0">
                <a:solidFill>
                  <a:srgbClr val="FFC000"/>
                </a:solidFill>
              </a:rPr>
              <a:t>←Plasma expansion and cooling</a:t>
            </a:r>
          </a:p>
        </p:txBody>
      </p:sp>
      <p:sp>
        <p:nvSpPr>
          <p:cNvPr id="8" name="TextBox 7"/>
          <p:cNvSpPr txBox="1"/>
          <p:nvPr/>
        </p:nvSpPr>
        <p:spPr>
          <a:xfrm>
            <a:off x="1656414" y="4390816"/>
            <a:ext cx="2525842" cy="338554"/>
          </a:xfrm>
          <a:prstGeom prst="rect">
            <a:avLst/>
          </a:prstGeom>
          <a:noFill/>
        </p:spPr>
        <p:txBody>
          <a:bodyPr wrap="square" rtlCol="0">
            <a:spAutoFit/>
          </a:bodyPr>
          <a:lstStyle/>
          <a:p>
            <a:r>
              <a:rPr lang="en-CA" sz="1600" dirty="0">
                <a:solidFill>
                  <a:srgbClr val="FFC000"/>
                </a:solidFill>
              </a:rPr>
              <a:t>Transparency of space →</a:t>
            </a:r>
          </a:p>
        </p:txBody>
      </p:sp>
      <p:sp>
        <p:nvSpPr>
          <p:cNvPr id="9" name="TextBox 8"/>
          <p:cNvSpPr txBox="1"/>
          <p:nvPr/>
        </p:nvSpPr>
        <p:spPr>
          <a:xfrm>
            <a:off x="5321510" y="4092666"/>
            <a:ext cx="2765685" cy="338554"/>
          </a:xfrm>
          <a:prstGeom prst="rect">
            <a:avLst/>
          </a:prstGeom>
          <a:noFill/>
        </p:spPr>
        <p:txBody>
          <a:bodyPr wrap="square" rtlCol="0">
            <a:spAutoFit/>
          </a:bodyPr>
          <a:lstStyle/>
          <a:p>
            <a:r>
              <a:rPr lang="en-CA" sz="1600" dirty="0">
                <a:solidFill>
                  <a:srgbClr val="FFC000"/>
                </a:solidFill>
              </a:rPr>
              <a:t>←First stars form (~100Ma)</a:t>
            </a:r>
          </a:p>
        </p:txBody>
      </p:sp>
      <p:sp>
        <p:nvSpPr>
          <p:cNvPr id="10" name="TextBox 8"/>
          <p:cNvSpPr txBox="1"/>
          <p:nvPr/>
        </p:nvSpPr>
        <p:spPr>
          <a:xfrm>
            <a:off x="3345685" y="2051135"/>
            <a:ext cx="197582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dirty="0">
                <a:solidFill>
                  <a:srgbClr val="FFC000"/>
                </a:solidFill>
              </a:rPr>
              <a:t>← Sun and planets →</a:t>
            </a:r>
          </a:p>
        </p:txBody>
      </p:sp>
    </p:spTree>
    <p:extLst>
      <p:ext uri="{BB962C8B-B14F-4D97-AF65-F5344CB8AC3E}">
        <p14:creationId xmlns:p14="http://schemas.microsoft.com/office/powerpoint/2010/main" val="24583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Creation </a:t>
            </a:r>
            <a:r>
              <a:rPr lang="en-CA" b="1" dirty="0" smtClean="0"/>
              <a:t>mythologies II</a:t>
            </a:r>
            <a:endParaRPr lang="en-CA" b="1" dirty="0"/>
          </a:p>
        </p:txBody>
      </p:sp>
      <p:sp>
        <p:nvSpPr>
          <p:cNvPr id="3" name="TextBox 2"/>
          <p:cNvSpPr txBox="1"/>
          <p:nvPr/>
        </p:nvSpPr>
        <p:spPr>
          <a:xfrm>
            <a:off x="550335" y="1690691"/>
            <a:ext cx="7857067" cy="5786199"/>
          </a:xfrm>
          <a:prstGeom prst="rect">
            <a:avLst/>
          </a:prstGeom>
          <a:noFill/>
        </p:spPr>
        <p:txBody>
          <a:bodyPr wrap="square" rtlCol="0">
            <a:spAutoFit/>
          </a:bodyPr>
          <a:lstStyle/>
          <a:p>
            <a:r>
              <a:rPr lang="en-CA" sz="2600" b="1" dirty="0"/>
              <a:t>Philosophies and contemporary pseudo-religious cults:</a:t>
            </a:r>
          </a:p>
          <a:p>
            <a:endParaRPr lang="en-CA" b="1" dirty="0"/>
          </a:p>
          <a:p>
            <a:pPr marL="355600" lvl="1" indent="-177800">
              <a:spcAft>
                <a:spcPts val="600"/>
              </a:spcAft>
              <a:buSzPct val="50000"/>
              <a:buFont typeface="Wingdings" panose="05000000000000000000" pitchFamily="2" charset="2"/>
              <a:buChar char="§"/>
            </a:pPr>
            <a:r>
              <a:rPr lang="en-CA" sz="2200" b="1" i="1" dirty="0"/>
              <a:t>Raëlism</a:t>
            </a:r>
            <a:r>
              <a:rPr lang="en-CA" sz="2200" dirty="0"/>
              <a:t> – a UFO religion:  Humans are a creation or genetic engineering experiment by more advanced beings.</a:t>
            </a:r>
          </a:p>
          <a:p>
            <a:pPr marL="355600" lvl="1" indent="-177800">
              <a:spcAft>
                <a:spcPts val="600"/>
              </a:spcAft>
              <a:buSzPct val="50000"/>
              <a:buFont typeface="Wingdings" panose="05000000000000000000" pitchFamily="2" charset="2"/>
              <a:buChar char="§"/>
            </a:pPr>
            <a:r>
              <a:rPr lang="en-CA" sz="2200" b="1" i="1" dirty="0"/>
              <a:t>Scientology: </a:t>
            </a:r>
            <a:r>
              <a:rPr lang="en-CA" sz="2200" dirty="0"/>
              <a:t>Xenu, the dictator of the "Galactic Confederacy“ brought billions of his people to Earth 75 million years ago </a:t>
            </a:r>
          </a:p>
          <a:p>
            <a:pPr marL="355600" lvl="1" indent="-177800">
              <a:spcAft>
                <a:spcPts val="600"/>
              </a:spcAft>
              <a:buSzPct val="50000"/>
              <a:buFont typeface="Wingdings" panose="05000000000000000000" pitchFamily="2" charset="2"/>
              <a:buChar char="§"/>
            </a:pPr>
            <a:r>
              <a:rPr lang="en-CA" sz="2200" b="1" i="1" dirty="0">
                <a:hlinkClick r:id="rId2"/>
              </a:rPr>
              <a:t>Intelligent Design</a:t>
            </a:r>
            <a:r>
              <a:rPr lang="en-CA" sz="2200" b="1" i="1" dirty="0"/>
              <a:t>:  </a:t>
            </a:r>
            <a:r>
              <a:rPr lang="en-CA" sz="2200" dirty="0"/>
              <a:t>A “God” must have directly created humans and other living things because nothing so complex could have arisen without explicit design…  a contemporary take on </a:t>
            </a:r>
            <a:r>
              <a:rPr lang="en-CA" sz="2200" b="1" i="1" dirty="0"/>
              <a:t>Creationism</a:t>
            </a:r>
          </a:p>
          <a:p>
            <a:pPr marL="355600" lvl="1" indent="-177800">
              <a:spcAft>
                <a:spcPts val="600"/>
              </a:spcAft>
              <a:buSzPct val="50000"/>
              <a:buFont typeface="Wingdings" panose="05000000000000000000" pitchFamily="2" charset="2"/>
              <a:buChar char="§"/>
            </a:pPr>
            <a:r>
              <a:rPr lang="en-CA" sz="2200" dirty="0"/>
              <a:t>… and there are many, many others that we tend to discount as fanciful.  But then, who decides what is fancy?</a:t>
            </a:r>
          </a:p>
          <a:p>
            <a:pPr marL="742950" lvl="1" indent="-285750">
              <a:buSzPct val="50000"/>
              <a:buFont typeface="Wingdings" panose="05000000000000000000" pitchFamily="2" charset="2"/>
              <a:buChar char="§"/>
            </a:pPr>
            <a:endParaRPr lang="en-CA" sz="1400" dirty="0"/>
          </a:p>
          <a:p>
            <a:endParaRPr lang="en-CA" dirty="0"/>
          </a:p>
          <a:p>
            <a:pPr marL="285750" indent="-285750">
              <a:buFont typeface="Arial" panose="020B0604020202020204" pitchFamily="34" charset="0"/>
              <a:buChar char="•"/>
            </a:pPr>
            <a:endParaRPr lang="en-CA" dirty="0"/>
          </a:p>
          <a:p>
            <a:endParaRPr lang="en-CA" dirty="0"/>
          </a:p>
          <a:p>
            <a:endParaRPr lang="en-CA" dirty="0"/>
          </a:p>
        </p:txBody>
      </p:sp>
    </p:spTree>
    <p:extLst>
      <p:ext uri="{BB962C8B-B14F-4D97-AF65-F5344CB8AC3E}">
        <p14:creationId xmlns:p14="http://schemas.microsoft.com/office/powerpoint/2010/main" val="353321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Creation </a:t>
            </a:r>
            <a:r>
              <a:rPr lang="en-CA" b="1" dirty="0" smtClean="0"/>
              <a:t>mythologies II</a:t>
            </a:r>
            <a:r>
              <a:rPr lang="en-CA" b="1" dirty="0"/>
              <a:t>I</a:t>
            </a:r>
          </a:p>
        </p:txBody>
      </p:sp>
      <p:sp>
        <p:nvSpPr>
          <p:cNvPr id="3" name="TextBox 2"/>
          <p:cNvSpPr txBox="1"/>
          <p:nvPr/>
        </p:nvSpPr>
        <p:spPr>
          <a:xfrm>
            <a:off x="814511" y="1628070"/>
            <a:ext cx="7567491" cy="1046440"/>
          </a:xfrm>
          <a:prstGeom prst="rect">
            <a:avLst/>
          </a:prstGeom>
          <a:noFill/>
        </p:spPr>
        <p:txBody>
          <a:bodyPr wrap="square" rtlCol="0">
            <a:spAutoFit/>
          </a:bodyPr>
          <a:lstStyle/>
          <a:p>
            <a:pPr lvl="1">
              <a:buSzPct val="50000"/>
            </a:pPr>
            <a:endParaRPr lang="en-CA" sz="1400" dirty="0"/>
          </a:p>
          <a:p>
            <a:pPr marL="285750" indent="-285750">
              <a:buFont typeface="Arial" panose="020B0604020202020204" pitchFamily="34" charset="0"/>
              <a:buChar char="•"/>
            </a:pPr>
            <a:r>
              <a:rPr lang="en-CA" sz="2400" b="1" dirty="0"/>
              <a:t>The scientific model; this is the narrative that we shall follow it in this course:</a:t>
            </a:r>
            <a:endParaRPr lang="en-CA" dirty="0"/>
          </a:p>
        </p:txBody>
      </p:sp>
      <p:sp>
        <p:nvSpPr>
          <p:cNvPr id="6" name="TextBox 5"/>
          <p:cNvSpPr txBox="1"/>
          <p:nvPr/>
        </p:nvSpPr>
        <p:spPr>
          <a:xfrm flipH="1">
            <a:off x="2111586" y="3674533"/>
            <a:ext cx="4390814" cy="369332"/>
          </a:xfrm>
          <a:prstGeom prst="rect">
            <a:avLst/>
          </a:prstGeom>
          <a:noFill/>
        </p:spPr>
        <p:txBody>
          <a:bodyPr wrap="square" rtlCol="0">
            <a:spAutoFit/>
          </a:bodyPr>
          <a:lstStyle/>
          <a:p>
            <a:endParaRPr lang="en-CA" dirty="0"/>
          </a:p>
        </p:txBody>
      </p:sp>
      <p:sp>
        <p:nvSpPr>
          <p:cNvPr id="7" name="TextBox 6"/>
          <p:cNvSpPr txBox="1"/>
          <p:nvPr/>
        </p:nvSpPr>
        <p:spPr>
          <a:xfrm>
            <a:off x="814509" y="2951260"/>
            <a:ext cx="7247466" cy="1200329"/>
          </a:xfrm>
          <a:prstGeom prst="rect">
            <a:avLst/>
          </a:prstGeom>
          <a:noFill/>
        </p:spPr>
        <p:txBody>
          <a:bodyPr wrap="square" rtlCol="0">
            <a:spAutoFit/>
          </a:bodyPr>
          <a:lstStyle/>
          <a:p>
            <a:pPr lvl="1">
              <a:spcAft>
                <a:spcPts val="600"/>
              </a:spcAft>
              <a:buSzPct val="50000"/>
            </a:pPr>
            <a:r>
              <a:rPr lang="en-CA" sz="2400" dirty="0"/>
              <a:t>What should distinguish the scientific model of creation and evolution is that it is “testable” and </a:t>
            </a:r>
            <a:r>
              <a:rPr lang="en-CA" sz="2400" b="1" i="1" dirty="0"/>
              <a:t>any</a:t>
            </a:r>
            <a:r>
              <a:rPr lang="en-CA" sz="2400" dirty="0"/>
              <a:t> model that fails a test must be discarded or modified. </a:t>
            </a:r>
          </a:p>
        </p:txBody>
      </p:sp>
    </p:spTree>
    <p:extLst>
      <p:ext uri="{BB962C8B-B14F-4D97-AF65-F5344CB8AC3E}">
        <p14:creationId xmlns:p14="http://schemas.microsoft.com/office/powerpoint/2010/main" val="3270754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Creation </a:t>
            </a:r>
            <a:r>
              <a:rPr lang="en-CA" b="1" dirty="0" smtClean="0"/>
              <a:t>mythologies II</a:t>
            </a:r>
            <a:r>
              <a:rPr lang="en-CA" b="1" dirty="0"/>
              <a:t>I</a:t>
            </a:r>
          </a:p>
        </p:txBody>
      </p:sp>
      <p:sp>
        <p:nvSpPr>
          <p:cNvPr id="3" name="TextBox 2"/>
          <p:cNvSpPr txBox="1"/>
          <p:nvPr/>
        </p:nvSpPr>
        <p:spPr>
          <a:xfrm>
            <a:off x="814511" y="1628070"/>
            <a:ext cx="7567491" cy="1046440"/>
          </a:xfrm>
          <a:prstGeom prst="rect">
            <a:avLst/>
          </a:prstGeom>
          <a:noFill/>
        </p:spPr>
        <p:txBody>
          <a:bodyPr wrap="square" rtlCol="0">
            <a:spAutoFit/>
          </a:bodyPr>
          <a:lstStyle/>
          <a:p>
            <a:pPr lvl="1">
              <a:buSzPct val="50000"/>
            </a:pPr>
            <a:endParaRPr lang="en-CA" sz="1400" dirty="0"/>
          </a:p>
          <a:p>
            <a:pPr marL="285750" indent="-285750">
              <a:buFont typeface="Arial" panose="020B0604020202020204" pitchFamily="34" charset="0"/>
              <a:buChar char="•"/>
            </a:pPr>
            <a:r>
              <a:rPr lang="en-CA" sz="2400" b="1" dirty="0"/>
              <a:t>The scientific model; this is the narrative that we shall follow it in this course:</a:t>
            </a:r>
            <a:endParaRPr lang="en-CA" dirty="0"/>
          </a:p>
        </p:txBody>
      </p:sp>
      <p:sp>
        <p:nvSpPr>
          <p:cNvPr id="6" name="TextBox 5"/>
          <p:cNvSpPr txBox="1"/>
          <p:nvPr/>
        </p:nvSpPr>
        <p:spPr>
          <a:xfrm flipH="1">
            <a:off x="2111586" y="3674533"/>
            <a:ext cx="4390814" cy="369332"/>
          </a:xfrm>
          <a:prstGeom prst="rect">
            <a:avLst/>
          </a:prstGeom>
          <a:noFill/>
        </p:spPr>
        <p:txBody>
          <a:bodyPr wrap="square" rtlCol="0">
            <a:spAutoFit/>
          </a:bodyPr>
          <a:lstStyle/>
          <a:p>
            <a:endParaRPr lang="en-CA" dirty="0"/>
          </a:p>
        </p:txBody>
      </p:sp>
      <p:sp>
        <p:nvSpPr>
          <p:cNvPr id="9" name="TextBox 8"/>
          <p:cNvSpPr txBox="1"/>
          <p:nvPr/>
        </p:nvSpPr>
        <p:spPr>
          <a:xfrm>
            <a:off x="849679" y="3115382"/>
            <a:ext cx="7560733" cy="1569660"/>
          </a:xfrm>
          <a:prstGeom prst="rect">
            <a:avLst/>
          </a:prstGeom>
          <a:noFill/>
        </p:spPr>
        <p:txBody>
          <a:bodyPr wrap="square" rtlCol="0">
            <a:spAutoFit/>
          </a:bodyPr>
          <a:lstStyle/>
          <a:p>
            <a:pPr lvl="1">
              <a:spcAft>
                <a:spcPts val="600"/>
              </a:spcAft>
              <a:buSzPct val="50000"/>
            </a:pPr>
            <a:r>
              <a:rPr lang="en-CA" sz="2400" dirty="0"/>
              <a:t>Scientists of all stripes, physicists, astrophysicists, geologists, biologists, even psychologists continually test models for failures.  We are left with our contemporary narrative.</a:t>
            </a:r>
          </a:p>
        </p:txBody>
      </p:sp>
    </p:spTree>
    <p:extLst>
      <p:ext uri="{BB962C8B-B14F-4D97-AF65-F5344CB8AC3E}">
        <p14:creationId xmlns:p14="http://schemas.microsoft.com/office/powerpoint/2010/main" val="7419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Creation </a:t>
            </a:r>
            <a:r>
              <a:rPr lang="en-CA" b="1" dirty="0" smtClean="0"/>
              <a:t>mythologies II</a:t>
            </a:r>
            <a:r>
              <a:rPr lang="en-CA" b="1" dirty="0"/>
              <a:t>I</a:t>
            </a:r>
          </a:p>
        </p:txBody>
      </p:sp>
      <p:sp>
        <p:nvSpPr>
          <p:cNvPr id="3" name="TextBox 2"/>
          <p:cNvSpPr txBox="1"/>
          <p:nvPr/>
        </p:nvSpPr>
        <p:spPr>
          <a:xfrm>
            <a:off x="814511" y="1628070"/>
            <a:ext cx="7567491" cy="1046440"/>
          </a:xfrm>
          <a:prstGeom prst="rect">
            <a:avLst/>
          </a:prstGeom>
          <a:noFill/>
        </p:spPr>
        <p:txBody>
          <a:bodyPr wrap="square" rtlCol="0">
            <a:spAutoFit/>
          </a:bodyPr>
          <a:lstStyle/>
          <a:p>
            <a:pPr lvl="1">
              <a:buSzPct val="50000"/>
            </a:pPr>
            <a:endParaRPr lang="en-CA" sz="1400" dirty="0"/>
          </a:p>
          <a:p>
            <a:pPr marL="285750" indent="-285750">
              <a:buFont typeface="Arial" panose="020B0604020202020204" pitchFamily="34" charset="0"/>
              <a:buChar char="•"/>
            </a:pPr>
            <a:r>
              <a:rPr lang="en-CA" sz="2400" b="1" dirty="0"/>
              <a:t>The scientific model; this is the narrative that we shall follow it in this course:</a:t>
            </a:r>
            <a:endParaRPr lang="en-CA" dirty="0"/>
          </a:p>
        </p:txBody>
      </p:sp>
      <p:sp>
        <p:nvSpPr>
          <p:cNvPr id="6" name="TextBox 5"/>
          <p:cNvSpPr txBox="1"/>
          <p:nvPr/>
        </p:nvSpPr>
        <p:spPr>
          <a:xfrm flipH="1">
            <a:off x="2111586" y="3674533"/>
            <a:ext cx="4390814" cy="369332"/>
          </a:xfrm>
          <a:prstGeom prst="rect">
            <a:avLst/>
          </a:prstGeom>
          <a:noFill/>
        </p:spPr>
        <p:txBody>
          <a:bodyPr wrap="square" rtlCol="0">
            <a:spAutoFit/>
          </a:bodyPr>
          <a:lstStyle/>
          <a:p>
            <a:endParaRPr lang="en-CA" dirty="0"/>
          </a:p>
        </p:txBody>
      </p:sp>
      <p:sp>
        <p:nvSpPr>
          <p:cNvPr id="10" name="TextBox 9"/>
          <p:cNvSpPr txBox="1"/>
          <p:nvPr/>
        </p:nvSpPr>
        <p:spPr>
          <a:xfrm>
            <a:off x="1040505" y="3036898"/>
            <a:ext cx="6798732" cy="1938992"/>
          </a:xfrm>
          <a:prstGeom prst="rect">
            <a:avLst/>
          </a:prstGeom>
          <a:noFill/>
        </p:spPr>
        <p:txBody>
          <a:bodyPr wrap="square" rtlCol="0">
            <a:spAutoFit/>
          </a:bodyPr>
          <a:lstStyle/>
          <a:p>
            <a:r>
              <a:rPr lang="en-CA" sz="2400" dirty="0"/>
              <a:t>We shall see that in arriving at our currently-favoured </a:t>
            </a:r>
            <a:r>
              <a:rPr lang="en-CA" sz="2400" b="1" i="1" dirty="0"/>
              <a:t>Λ-CDM Concordance Model </a:t>
            </a:r>
            <a:r>
              <a:rPr lang="en-CA" sz="2400" dirty="0"/>
              <a:t>of the Universe, we have discarded many prior models and modified those that once satisfied all their tests except for the one they failed. </a:t>
            </a:r>
          </a:p>
        </p:txBody>
      </p:sp>
    </p:spTree>
    <p:extLst>
      <p:ext uri="{BB962C8B-B14F-4D97-AF65-F5344CB8AC3E}">
        <p14:creationId xmlns:p14="http://schemas.microsoft.com/office/powerpoint/2010/main" val="35284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Creation </a:t>
            </a:r>
            <a:r>
              <a:rPr lang="en-CA" b="1" dirty="0" smtClean="0"/>
              <a:t>mythologies II</a:t>
            </a:r>
            <a:r>
              <a:rPr lang="en-CA" b="1" dirty="0"/>
              <a:t>I</a:t>
            </a:r>
          </a:p>
        </p:txBody>
      </p:sp>
      <p:sp>
        <p:nvSpPr>
          <p:cNvPr id="3" name="TextBox 2"/>
          <p:cNvSpPr txBox="1"/>
          <p:nvPr/>
        </p:nvSpPr>
        <p:spPr>
          <a:xfrm>
            <a:off x="814511" y="1628070"/>
            <a:ext cx="7567491" cy="1046440"/>
          </a:xfrm>
          <a:prstGeom prst="rect">
            <a:avLst/>
          </a:prstGeom>
          <a:noFill/>
        </p:spPr>
        <p:txBody>
          <a:bodyPr wrap="square" rtlCol="0">
            <a:spAutoFit/>
          </a:bodyPr>
          <a:lstStyle/>
          <a:p>
            <a:pPr lvl="1">
              <a:buSzPct val="50000"/>
            </a:pPr>
            <a:endParaRPr lang="en-CA" sz="1400" dirty="0"/>
          </a:p>
          <a:p>
            <a:pPr marL="285750" indent="-285750">
              <a:buFont typeface="Arial" panose="020B0604020202020204" pitchFamily="34" charset="0"/>
              <a:buChar char="•"/>
            </a:pPr>
            <a:r>
              <a:rPr lang="en-CA" sz="2400" b="1" dirty="0"/>
              <a:t>The scientific model; this is the narrative that we shall follow it in this course:</a:t>
            </a:r>
            <a:endParaRPr lang="en-CA" dirty="0"/>
          </a:p>
        </p:txBody>
      </p:sp>
      <p:sp>
        <p:nvSpPr>
          <p:cNvPr id="6" name="TextBox 5"/>
          <p:cNvSpPr txBox="1"/>
          <p:nvPr/>
        </p:nvSpPr>
        <p:spPr>
          <a:xfrm flipH="1">
            <a:off x="2111586" y="3674533"/>
            <a:ext cx="4390814" cy="369332"/>
          </a:xfrm>
          <a:prstGeom prst="rect">
            <a:avLst/>
          </a:prstGeom>
          <a:noFill/>
        </p:spPr>
        <p:txBody>
          <a:bodyPr wrap="square" rtlCol="0">
            <a:spAutoFit/>
          </a:bodyPr>
          <a:lstStyle/>
          <a:p>
            <a:endParaRPr lang="en-CA" dirty="0"/>
          </a:p>
        </p:txBody>
      </p:sp>
      <p:sp>
        <p:nvSpPr>
          <p:cNvPr id="10" name="TextBox 9"/>
          <p:cNvSpPr txBox="1"/>
          <p:nvPr/>
        </p:nvSpPr>
        <p:spPr>
          <a:xfrm>
            <a:off x="1239797" y="2884499"/>
            <a:ext cx="6798732" cy="3046988"/>
          </a:xfrm>
          <a:prstGeom prst="rect">
            <a:avLst/>
          </a:prstGeom>
          <a:noFill/>
        </p:spPr>
        <p:txBody>
          <a:bodyPr wrap="square" rtlCol="0">
            <a:spAutoFit/>
          </a:bodyPr>
          <a:lstStyle/>
          <a:p>
            <a:r>
              <a:rPr lang="en-CA" sz="2400" dirty="0"/>
              <a:t>We shall see that in arriving at our currently-favoured </a:t>
            </a:r>
            <a:r>
              <a:rPr lang="en-CA" sz="2400" b="1" i="1" dirty="0"/>
              <a:t>Λ-CDM Concordance Model </a:t>
            </a:r>
            <a:r>
              <a:rPr lang="en-CA" sz="2400" dirty="0"/>
              <a:t>of the Universe, we have discarded many prior models and modified those that once satisfied all their tests except for the one they failed. </a:t>
            </a:r>
            <a:r>
              <a:rPr lang="en-CA" sz="2400" b="1" i="1" dirty="0">
                <a:hlinkClick r:id="rId3"/>
              </a:rPr>
              <a:t>Concordance Model </a:t>
            </a:r>
            <a:r>
              <a:rPr lang="en-CA" sz="2400" dirty="0"/>
              <a:t>continues to be under relentless challenge.</a:t>
            </a:r>
          </a:p>
          <a:p>
            <a:endParaRPr lang="en-CA" sz="2400" dirty="0"/>
          </a:p>
          <a:p>
            <a:endParaRPr lang="en-CA" sz="2400" dirty="0"/>
          </a:p>
        </p:txBody>
      </p:sp>
    </p:spTree>
    <p:extLst>
      <p:ext uri="{BB962C8B-B14F-4D97-AF65-F5344CB8AC3E}">
        <p14:creationId xmlns:p14="http://schemas.microsoft.com/office/powerpoint/2010/main" val="101624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a:t>Creation </a:t>
            </a:r>
            <a:r>
              <a:rPr lang="en-CA" b="1" dirty="0" smtClean="0"/>
              <a:t>mythologies II</a:t>
            </a:r>
            <a:r>
              <a:rPr lang="en-CA" b="1" dirty="0"/>
              <a:t>I</a:t>
            </a:r>
          </a:p>
        </p:txBody>
      </p:sp>
      <p:sp>
        <p:nvSpPr>
          <p:cNvPr id="3" name="TextBox 2"/>
          <p:cNvSpPr txBox="1"/>
          <p:nvPr/>
        </p:nvSpPr>
        <p:spPr>
          <a:xfrm>
            <a:off x="814511" y="1628070"/>
            <a:ext cx="7567491" cy="1046440"/>
          </a:xfrm>
          <a:prstGeom prst="rect">
            <a:avLst/>
          </a:prstGeom>
          <a:noFill/>
        </p:spPr>
        <p:txBody>
          <a:bodyPr wrap="square" rtlCol="0">
            <a:spAutoFit/>
          </a:bodyPr>
          <a:lstStyle/>
          <a:p>
            <a:pPr lvl="1">
              <a:buSzPct val="50000"/>
            </a:pPr>
            <a:endParaRPr lang="en-CA" sz="1400" dirty="0"/>
          </a:p>
          <a:p>
            <a:pPr marL="285750" indent="-285750">
              <a:buFont typeface="Arial" panose="020B0604020202020204" pitchFamily="34" charset="0"/>
              <a:buChar char="•"/>
            </a:pPr>
            <a:r>
              <a:rPr lang="en-CA" sz="2400" b="1" dirty="0"/>
              <a:t>The scientific model; this is the narrative that we shall follow it in this course:</a:t>
            </a:r>
            <a:endParaRPr lang="en-CA" dirty="0"/>
          </a:p>
        </p:txBody>
      </p:sp>
      <p:sp>
        <p:nvSpPr>
          <p:cNvPr id="6" name="TextBox 5"/>
          <p:cNvSpPr txBox="1"/>
          <p:nvPr/>
        </p:nvSpPr>
        <p:spPr>
          <a:xfrm flipH="1">
            <a:off x="2111586" y="3674533"/>
            <a:ext cx="4390814" cy="369332"/>
          </a:xfrm>
          <a:prstGeom prst="rect">
            <a:avLst/>
          </a:prstGeom>
          <a:noFill/>
        </p:spPr>
        <p:txBody>
          <a:bodyPr wrap="square" rtlCol="0">
            <a:spAutoFit/>
          </a:bodyPr>
          <a:lstStyle/>
          <a:p>
            <a:endParaRPr lang="en-CA" dirty="0"/>
          </a:p>
        </p:txBody>
      </p:sp>
      <p:sp>
        <p:nvSpPr>
          <p:cNvPr id="13" name="TextBox 12"/>
          <p:cNvSpPr txBox="1"/>
          <p:nvPr/>
        </p:nvSpPr>
        <p:spPr>
          <a:xfrm>
            <a:off x="1371239" y="2884499"/>
            <a:ext cx="6963572" cy="1477328"/>
          </a:xfrm>
          <a:prstGeom prst="rect">
            <a:avLst/>
          </a:prstGeom>
          <a:noFill/>
        </p:spPr>
        <p:txBody>
          <a:bodyPr wrap="square" rtlCol="0">
            <a:spAutoFit/>
          </a:bodyPr>
          <a:lstStyle/>
          <a:p>
            <a:r>
              <a:rPr lang="en-CA" dirty="0"/>
              <a:t> </a:t>
            </a:r>
          </a:p>
          <a:p>
            <a:r>
              <a:rPr lang="en-CA" sz="2400" dirty="0"/>
              <a:t>The </a:t>
            </a:r>
            <a:r>
              <a:rPr lang="el-GR" sz="2400" b="1" i="1" dirty="0">
                <a:hlinkClick r:id="rId3"/>
              </a:rPr>
              <a:t>Λ-</a:t>
            </a:r>
            <a:r>
              <a:rPr lang="en-CA" sz="2400" b="1" i="1" dirty="0">
                <a:hlinkClick r:id="rId3"/>
              </a:rPr>
              <a:t>CDM Concordance Model </a:t>
            </a:r>
            <a:r>
              <a:rPr lang="en-CA" sz="2400" dirty="0"/>
              <a:t>continues to be under relentless challenge.</a:t>
            </a:r>
          </a:p>
          <a:p>
            <a:endParaRPr lang="en-CA" sz="2400" dirty="0"/>
          </a:p>
        </p:txBody>
      </p:sp>
    </p:spTree>
    <p:extLst>
      <p:ext uri="{BB962C8B-B14F-4D97-AF65-F5344CB8AC3E}">
        <p14:creationId xmlns:p14="http://schemas.microsoft.com/office/powerpoint/2010/main" val="2894838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Custom 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000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TotalTime>
  <Words>2314</Words>
  <Application>Microsoft Office PowerPoint</Application>
  <PresentationFormat>On-screen Show (4:3)</PresentationFormat>
  <Paragraphs>186</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CMBXTI10</vt:lpstr>
      <vt:lpstr>Wingdings</vt:lpstr>
      <vt:lpstr>2_Office Theme</vt:lpstr>
      <vt:lpstr>Terrestrial Planets</vt:lpstr>
      <vt:lpstr>Creation of the universe, solar system, planets and satellites</vt:lpstr>
      <vt:lpstr>Creation mythologies</vt:lpstr>
      <vt:lpstr>Creation mythologies II</vt:lpstr>
      <vt:lpstr>Creation mythologies III</vt:lpstr>
      <vt:lpstr>Creation mythologies III</vt:lpstr>
      <vt:lpstr>Creation mythologies III</vt:lpstr>
      <vt:lpstr>Creation mythologies III</vt:lpstr>
      <vt:lpstr>Creation mythologies III</vt:lpstr>
      <vt:lpstr>Scientific narrative</vt:lpstr>
      <vt:lpstr>Quantifying the moment of creation</vt:lpstr>
      <vt:lpstr>The Geological Clock</vt:lpstr>
      <vt:lpstr>Modern physics gives us a clock</vt:lpstr>
      <vt:lpstr>Radioactivity and clocks</vt:lpstr>
      <vt:lpstr>Radioactivity and clocks</vt:lpstr>
      <vt:lpstr>14C dating method</vt:lpstr>
      <vt:lpstr>14C dating method</vt:lpstr>
      <vt:lpstr>14C dating method</vt:lpstr>
      <vt:lpstr>Dating on geological time scales </vt:lpstr>
      <vt:lpstr>40Ar geochronology</vt:lpstr>
      <vt:lpstr>40Ar geochronology</vt:lpstr>
      <vt:lpstr>Dating on geological time scales </vt:lpstr>
      <vt:lpstr>Uranium-Lead dating: Concordia Plots</vt:lpstr>
      <vt:lpstr>Uranium-Lead dating: Concordia Plots</vt:lpstr>
      <vt:lpstr>What do we learn?</vt:lpstr>
      <vt:lpstr>Older rocks?</vt:lpstr>
      <vt:lpstr>Meteorites are older!</vt:lpstr>
      <vt:lpstr>Meteorites are older!</vt:lpstr>
      <vt:lpstr>Meteorites are older!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Terrestrial Planets</dc:title>
  <dc:creator>olivia</dc:creator>
  <cp:lastModifiedBy>olivia</cp:lastModifiedBy>
  <cp:revision>24</cp:revision>
  <dcterms:created xsi:type="dcterms:W3CDTF">2017-01-09T20:52:29Z</dcterms:created>
  <dcterms:modified xsi:type="dcterms:W3CDTF">2020-12-15T00:10:06Z</dcterms:modified>
</cp:coreProperties>
</file>