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video/unknown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A7E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8" d="100"/>
          <a:sy n="68" d="100"/>
        </p:scale>
        <p:origin x="5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6346" y="1788454"/>
            <a:ext cx="6270922" cy="2098226"/>
          </a:xfrm>
        </p:spPr>
        <p:txBody>
          <a:bodyPr anchor="b">
            <a:noAutofit/>
          </a:bodyPr>
          <a:lstStyle>
            <a:lvl1pPr algn="ctr"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09930" y="3956280"/>
            <a:ext cx="5123755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4644" y="6453386"/>
            <a:ext cx="1205958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3/9/2017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041" y="6453386"/>
            <a:ext cx="5267533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564643" y="744469"/>
            <a:ext cx="8005589" cy="5349671"/>
            <a:chOff x="564643" y="744469"/>
            <a:chExt cx="8005589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6113972" y="1685652"/>
              <a:ext cx="2456260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357"/>
                  </a:lnTo>
                  <a:lnTo>
                    <a:pt x="8761" y="935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564643" y="744469"/>
              <a:ext cx="2456505" cy="4408488"/>
            </a:xfrm>
            <a:custGeom>
              <a:avLst/>
              <a:gdLst/>
              <a:ahLst/>
              <a:cxnLst/>
              <a:rect l="l" t="t" r="r" b="b"/>
              <a:pathLst>
                <a:path w="10001" h="10000">
                  <a:moveTo>
                    <a:pt x="8762" y="0"/>
                  </a:moveTo>
                  <a:lnTo>
                    <a:pt x="10001" y="0"/>
                  </a:lnTo>
                  <a:lnTo>
                    <a:pt x="10001" y="10000"/>
                  </a:lnTo>
                  <a:lnTo>
                    <a:pt x="1" y="10000"/>
                  </a:lnTo>
                  <a:cubicBezTo>
                    <a:pt x="-2" y="9766"/>
                    <a:pt x="4" y="9586"/>
                    <a:pt x="1" y="9352"/>
                  </a:cubicBezTo>
                  <a:lnTo>
                    <a:pt x="8762" y="9346"/>
                  </a:lnTo>
                  <a:lnTo>
                    <a:pt x="8762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9595155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2295526"/>
            <a:ext cx="7200900" cy="35718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3/9/2017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2062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80797" y="624156"/>
            <a:ext cx="1490950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624156"/>
            <a:ext cx="5724525" cy="52432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3/9/2017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38635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3/9/2017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84062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3769" y="1301361"/>
            <a:ext cx="7209728" cy="2852737"/>
          </a:xfrm>
        </p:spPr>
        <p:txBody>
          <a:bodyPr anchor="b">
            <a:normAutofit/>
          </a:bodyPr>
          <a:lstStyle>
            <a:lvl1pPr algn="r"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3769" y="4216328"/>
            <a:ext cx="7209728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tx2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4181" y="6453386"/>
            <a:ext cx="1216807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3/9/2017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234" y="6453386"/>
            <a:ext cx="5267533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6113972" y="1685652"/>
            <a:ext cx="24562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8" name="Freeform 7" title="Crop Mark"/>
          <p:cNvSpPr/>
          <p:nvPr/>
        </p:nvSpPr>
        <p:spPr bwMode="auto">
          <a:xfrm>
            <a:off x="6113972" y="1685652"/>
            <a:ext cx="24562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05973678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8700" y="2286000"/>
            <a:ext cx="3335840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94052" y="2286000"/>
            <a:ext cx="3335840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3/9/2017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9929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340230"/>
            <a:ext cx="3335840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8700" y="3305208"/>
            <a:ext cx="3335839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93760" y="2349754"/>
            <a:ext cx="3335840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93760" y="3305208"/>
            <a:ext cx="3335840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3/9/2017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7192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3/9/2017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4166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3/9/2017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93311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4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2015" y="685801"/>
            <a:ext cx="3909060" cy="5175250"/>
          </a:xfrm>
        </p:spPr>
        <p:txBody>
          <a:bodyPr/>
          <a:lstStyle>
            <a:lvl1pPr>
              <a:defRPr sz="1500"/>
            </a:lvl1pPr>
            <a:lvl2pPr>
              <a:defRPr sz="1500"/>
            </a:lvl2pPr>
            <a:lvl3pPr>
              <a:defRPr sz="1350"/>
            </a:lvl3pPr>
            <a:lvl4pPr>
              <a:defRPr sz="135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6344"/>
            <a:ext cx="2891790" cy="3011056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6453386"/>
            <a:ext cx="90342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3/9/2017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6453386"/>
            <a:ext cx="178025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Divider Bar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4264504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4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49090" y="1"/>
            <a:ext cx="4994910" cy="6857999"/>
          </a:xfrm>
        </p:spPr>
        <p:txBody>
          <a:bodyPr anchor="t">
            <a:normAutofit/>
          </a:bodyPr>
          <a:lstStyle>
            <a:lvl1pPr marL="0" indent="0">
              <a:buNone/>
              <a:defRPr sz="1500"/>
            </a:lvl1pPr>
            <a:lvl2pPr marL="342900" indent="0">
              <a:buNone/>
              <a:defRPr sz="1500"/>
            </a:lvl2pPr>
            <a:lvl3pPr marL="685800" indent="0">
              <a:buNone/>
              <a:defRPr sz="15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5968"/>
            <a:ext cx="2891790" cy="3011432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6453386"/>
            <a:ext cx="90342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3/9/2017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6453386"/>
            <a:ext cx="178025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Divider Bar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7270501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286000"/>
            <a:ext cx="72009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42987" y="6453386"/>
            <a:ext cx="90342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3/9/2017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70173" y="6453386"/>
            <a:ext cx="4710623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4552" y="6453386"/>
            <a:ext cx="119721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 title="Side bar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965581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6858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6912">
          <p15:clr>
            <a:srgbClr val="F26B43"/>
          </p15:clr>
        </p15:guide>
        <p15:guide id="2" pos="936">
          <p15:clr>
            <a:srgbClr val="F26B43"/>
          </p15:clr>
        </p15:guide>
        <p15:guide id="3" pos="864">
          <p15:clr>
            <a:srgbClr val="F26B43"/>
          </p15:clr>
        </p15:guide>
        <p15:guide id="0" orient="horz" pos="1368" userDrawn="1">
          <p15:clr>
            <a:srgbClr val="F26B43"/>
          </p15:clr>
        </p15:guide>
        <p15:guide id="4" orient="horz" pos="1440" userDrawn="1">
          <p15:clr>
            <a:srgbClr val="F26B43"/>
          </p15:clr>
        </p15:guide>
        <p15:guide id="5" orient="horz" pos="3696" userDrawn="1">
          <p15:clr>
            <a:srgbClr val="F26B43"/>
          </p15:clr>
        </p15:guide>
        <p15:guide id="6" orient="horz" pos="432" userDrawn="1">
          <p15:clr>
            <a:srgbClr val="F26B43"/>
          </p15:clr>
        </p15:guide>
        <p15:guide id="7" orient="horz" pos="1512" userDrawn="1">
          <p15:clr>
            <a:srgbClr val="F26B43"/>
          </p15:clr>
        </p15:guide>
        <p15:guide id="8" pos="5184" userDrawn="1">
          <p15:clr>
            <a:srgbClr val="F26B43"/>
          </p15:clr>
        </p15:guide>
        <p15:guide id="9" pos="702" userDrawn="1">
          <p15:clr>
            <a:srgbClr val="F26B43"/>
          </p15:clr>
        </p15:guide>
        <p15:guide id="10" pos="64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video" Target="../media/media1.gif"/><Relationship Id="rId1" Type="http://schemas.microsoft.com/office/2007/relationships/media" Target="../media/media1.gif"/><Relationship Id="rId5" Type="http://schemas.openxmlformats.org/officeDocument/2006/relationships/hyperlink" Target="http://creativecommons.org/licenses/by-sa/3.0" TargetMode="External"/><Relationship Id="rId4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video" Target="../media/media2.gif"/><Relationship Id="rId1" Type="http://schemas.microsoft.com/office/2007/relationships/media" Target="../media/media2.gif"/><Relationship Id="rId5" Type="http://schemas.openxmlformats.org/officeDocument/2006/relationships/hyperlink" Target="https://commons.wikimedia.org/wiki/File:GravitationalWave_PlusPolarization.gif" TargetMode="External"/><Relationship Id="rId4" Type="http://schemas.openxmlformats.org/officeDocument/2006/relationships/image" Target="../media/image1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Gravitational_wave" TargetMode="External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dx.doi.org/10.1103/PhysRevLett.116.061102" TargetMode="External"/><Relationship Id="rId4" Type="http://schemas.openxmlformats.org/officeDocument/2006/relationships/image" Target="../media/image1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GRAVITATIONAL </a:t>
            </a:r>
            <a:r>
              <a:rPr lang="en-CA" dirty="0" err="1" smtClean="0"/>
              <a:t>wAVES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CA" sz="3000" b="1" dirty="0"/>
              <a:t>Pythagoras, the metric tensor and relativity</a:t>
            </a:r>
          </a:p>
        </p:txBody>
      </p:sp>
    </p:spTree>
    <p:extLst>
      <p:ext uri="{BB962C8B-B14F-4D97-AF65-F5344CB8AC3E}">
        <p14:creationId xmlns:p14="http://schemas.microsoft.com/office/powerpoint/2010/main" val="3596749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016000"/>
          </a:xfrm>
        </p:spPr>
        <p:txBody>
          <a:bodyPr>
            <a:normAutofit fontScale="90000"/>
          </a:bodyPr>
          <a:lstStyle/>
          <a:p>
            <a:pPr algn="ctr"/>
            <a:r>
              <a:rPr lang="en-CA" b="1" dirty="0" smtClean="0"/>
              <a:t>Spatial geometry oscillates</a:t>
            </a:r>
            <a:r>
              <a:rPr lang="en-CA" dirty="0" smtClean="0"/>
              <a:t/>
            </a:r>
            <a:br>
              <a:rPr lang="en-CA" dirty="0" smtClean="0"/>
            </a:br>
            <a:endParaRPr lang="en-CA" dirty="0"/>
          </a:p>
        </p:txBody>
      </p:sp>
      <p:pic>
        <p:nvPicPr>
          <p:cNvPr id="4" name="Quadrupol_Wave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2698750" y="1589616"/>
            <a:ext cx="4000500" cy="40005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176865" y="6210068"/>
            <a:ext cx="7713133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1200" dirty="0" smtClean="0">
                <a:solidFill>
                  <a:srgbClr val="FF0000"/>
                </a:solidFill>
              </a:rPr>
              <a:t>Raoul </a:t>
            </a:r>
            <a:r>
              <a:rPr lang="en-CA" sz="1200" dirty="0">
                <a:solidFill>
                  <a:srgbClr val="FF0000"/>
                </a:solidFill>
              </a:rPr>
              <a:t>NK (Own work) [CC BY-SA 3.0 (</a:t>
            </a:r>
            <a:r>
              <a:rPr lang="en-CA" sz="1200" dirty="0">
                <a:solidFill>
                  <a:srgbClr val="FF0000"/>
                </a:solidFill>
                <a:hlinkClick r:id="rId5"/>
              </a:rPr>
              <a:t>http://creativecommons.org/licenses/by-sa/3.0</a:t>
            </a:r>
            <a:r>
              <a:rPr lang="en-CA" sz="1200" dirty="0">
                <a:solidFill>
                  <a:srgbClr val="FF0000"/>
                </a:solidFill>
              </a:rPr>
              <a:t>)], </a:t>
            </a:r>
            <a:r>
              <a:rPr lang="en-CA" sz="1200" dirty="0" smtClean="0">
                <a:solidFill>
                  <a:srgbClr val="FF0000"/>
                </a:solidFill>
              </a:rPr>
              <a:t>Wikimedia </a:t>
            </a:r>
            <a:r>
              <a:rPr lang="en-CA" sz="1200" dirty="0">
                <a:solidFill>
                  <a:srgbClr val="FF0000"/>
                </a:solidFill>
              </a:rPr>
              <a:t>Commons</a:t>
            </a:r>
          </a:p>
        </p:txBody>
      </p:sp>
    </p:spTree>
    <p:extLst>
      <p:ext uri="{BB962C8B-B14F-4D97-AF65-F5344CB8AC3E}">
        <p14:creationId xmlns:p14="http://schemas.microsoft.com/office/powerpoint/2010/main" val="91263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016000"/>
          </a:xfrm>
        </p:spPr>
        <p:txBody>
          <a:bodyPr>
            <a:normAutofit fontScale="90000"/>
          </a:bodyPr>
          <a:lstStyle/>
          <a:p>
            <a:pPr algn="ctr"/>
            <a:r>
              <a:rPr lang="en-CA" b="1" dirty="0" smtClean="0"/>
              <a:t>Places in the geometry move</a:t>
            </a:r>
            <a:r>
              <a:rPr lang="en-CA" dirty="0" smtClean="0"/>
              <a:t/>
            </a:r>
            <a:br>
              <a:rPr lang="en-CA" dirty="0" smtClean="0"/>
            </a:br>
            <a:endParaRPr lang="en-CA" dirty="0"/>
          </a:p>
        </p:txBody>
      </p:sp>
      <p:pic>
        <p:nvPicPr>
          <p:cNvPr id="3" name="GravitationalWave_PlusPolarization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2730498" y="1999679"/>
            <a:ext cx="3953933" cy="3953933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566332" y="5645835"/>
            <a:ext cx="6282267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1400" dirty="0">
                <a:hlinkClick r:id="rId5"/>
              </a:rPr>
              <a:t>https://commons.wikimedia.org/wiki/File:GravitationalWave_PlusPolarization.gif</a:t>
            </a:r>
            <a:endParaRPr lang="en-CA" sz="1400" dirty="0"/>
          </a:p>
        </p:txBody>
      </p:sp>
    </p:spTree>
    <p:extLst>
      <p:ext uri="{BB962C8B-B14F-4D97-AF65-F5344CB8AC3E}">
        <p14:creationId xmlns:p14="http://schemas.microsoft.com/office/powerpoint/2010/main" val="1624216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3"/>
                </p:tgtEl>
              </p:cMediaNode>
            </p:video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795867"/>
          </a:xfrm>
        </p:spPr>
        <p:txBody>
          <a:bodyPr>
            <a:normAutofit fontScale="90000"/>
          </a:bodyPr>
          <a:lstStyle/>
          <a:p>
            <a:pPr algn="ctr"/>
            <a:r>
              <a:rPr lang="en-CA" b="1" dirty="0" smtClean="0"/>
              <a:t>First observations by LIGO</a:t>
            </a:r>
            <a:endParaRPr lang="en-CA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68912" y="2460625"/>
            <a:ext cx="3600000" cy="304448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5105400" y="5578101"/>
            <a:ext cx="390313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1400" dirty="0">
                <a:hlinkClick r:id="rId3"/>
              </a:rPr>
              <a:t>https://en.wikipedia.org/wiki/Gravitational_wave</a:t>
            </a:r>
            <a:endParaRPr lang="en-CA" sz="14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36134" y="1741487"/>
            <a:ext cx="3600000" cy="236250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804333" y="5574436"/>
            <a:ext cx="4572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CA" sz="1400" dirty="0">
                <a:solidFill>
                  <a:srgbClr val="FF0000"/>
                </a:solidFill>
              </a:rPr>
              <a:t>Abbott, B. P. et al. - Observation of Gravitational Waves from a Binary Black Hole Merger B. P. Abbott et al. (LIGO Scientific Collaboration and Virgo Collaboration) Phys. Rev. Lett. 116, 061102 </a:t>
            </a:r>
            <a:r>
              <a:rPr lang="en-CA" sz="1400" dirty="0">
                <a:solidFill>
                  <a:srgbClr val="FF0000"/>
                </a:solidFill>
                <a:hlinkClick r:id="rId5"/>
              </a:rPr>
              <a:t>doi:10.1103/PhysRevLett.116.061102</a:t>
            </a:r>
            <a:endParaRPr lang="en-CA" sz="14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156199" y="1405467"/>
            <a:ext cx="379306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dirty="0" smtClean="0"/>
              <a:t>A wave observed caused by the in-spiralling collision of 2 black holes</a:t>
            </a:r>
            <a:endParaRPr lang="en-CA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1588912" y="4174066"/>
            <a:ext cx="31411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dirty="0" smtClean="0"/>
              <a:t>The LIGO observatories</a:t>
            </a:r>
            <a:endParaRPr lang="en-CA" sz="2000" dirty="0"/>
          </a:p>
        </p:txBody>
      </p:sp>
      <p:sp>
        <p:nvSpPr>
          <p:cNvPr id="11" name="TextBox 10"/>
          <p:cNvSpPr txBox="1"/>
          <p:nvPr/>
        </p:nvSpPr>
        <p:spPr>
          <a:xfrm>
            <a:off x="804334" y="5104247"/>
            <a:ext cx="435186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dirty="0" smtClean="0"/>
              <a:t>The discovery article in Phys. Rev.</a:t>
            </a:r>
            <a:endParaRPr lang="en-CA" sz="2000" dirty="0"/>
          </a:p>
        </p:txBody>
      </p:sp>
    </p:spTree>
    <p:extLst>
      <p:ext uri="{BB962C8B-B14F-4D97-AF65-F5344CB8AC3E}">
        <p14:creationId xmlns:p14="http://schemas.microsoft.com/office/powerpoint/2010/main" val="62013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9967" y="414867"/>
            <a:ext cx="5829300" cy="1485900"/>
          </a:xfrm>
        </p:spPr>
        <p:txBody>
          <a:bodyPr/>
          <a:lstStyle/>
          <a:p>
            <a:pPr algn="ctr"/>
            <a:r>
              <a:rPr lang="en-CA" b="1" dirty="0" smtClean="0"/>
              <a:t>Measuring distance in 3-space</a:t>
            </a:r>
            <a:endParaRPr lang="en-CA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591732" y="2159000"/>
            <a:ext cx="7120467" cy="36471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CA" sz="2400" b="1" i="1" dirty="0" smtClean="0"/>
              <a:t>Euclidean geometry </a:t>
            </a:r>
            <a:r>
              <a:rPr lang="en-CA" sz="2400" dirty="0" smtClean="0"/>
              <a:t>is that simplest geometry of 2-dimensional planes and 3-dimensional spatial volumes.  </a:t>
            </a:r>
          </a:p>
          <a:p>
            <a:pPr>
              <a:spcAft>
                <a:spcPts val="600"/>
              </a:spcAft>
            </a:pPr>
            <a:r>
              <a:rPr lang="en-CA" sz="2400" b="1" i="1" dirty="0" smtClean="0"/>
              <a:t>Cartesian coordinates </a:t>
            </a:r>
            <a:r>
              <a:rPr lang="en-CA" sz="2400" dirty="0" smtClean="0"/>
              <a:t>(homogeneous in x, y, z) nicely address positions in a Euclidean 3-space.  </a:t>
            </a:r>
          </a:p>
          <a:p>
            <a:pPr>
              <a:spcAft>
                <a:spcPts val="600"/>
              </a:spcAft>
            </a:pPr>
            <a:r>
              <a:rPr lang="en-CA" sz="2400" dirty="0" smtClean="0"/>
              <a:t>We could use other coordinate systems (e.g. spherical polar coordinates) but Cartesian coordinates map place in Euclidean geometry well.</a:t>
            </a:r>
          </a:p>
          <a:p>
            <a:endParaRPr lang="en-CA" sz="2400" dirty="0"/>
          </a:p>
        </p:txBody>
      </p:sp>
    </p:spTree>
    <p:extLst>
      <p:ext uri="{BB962C8B-B14F-4D97-AF65-F5344CB8AC3E}">
        <p14:creationId xmlns:p14="http://schemas.microsoft.com/office/powerpoint/2010/main" val="731498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b="1" dirty="0" smtClean="0"/>
              <a:t>Distances</a:t>
            </a:r>
            <a:endParaRPr lang="en-CA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532467" y="1555103"/>
            <a:ext cx="689186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b="1" i="1" dirty="0" smtClean="0"/>
              <a:t>Pythagoras</a:t>
            </a:r>
            <a:r>
              <a:rPr lang="en-CA" sz="2000" dirty="0" smtClean="0"/>
              <a:t> </a:t>
            </a:r>
            <a:r>
              <a:rPr lang="en-CA" sz="2000" dirty="0"/>
              <a:t>is regarded </a:t>
            </a:r>
            <a:r>
              <a:rPr lang="en-CA" sz="2000" dirty="0" smtClean="0"/>
              <a:t>as the </a:t>
            </a:r>
            <a:r>
              <a:rPr lang="en-CA" sz="2000" dirty="0"/>
              <a:t>first pure mathematician. His famous theorem, </a:t>
            </a:r>
            <a:r>
              <a:rPr lang="en-CA" sz="2000" dirty="0" smtClean="0"/>
              <a:t>known to </a:t>
            </a:r>
            <a:r>
              <a:rPr lang="en-CA" sz="2000" dirty="0"/>
              <a:t>every </a:t>
            </a:r>
            <a:r>
              <a:rPr lang="en-CA" sz="2000" dirty="0" smtClean="0"/>
              <a:t>high school student</a:t>
            </a:r>
            <a:r>
              <a:rPr lang="en-CA" sz="2000" dirty="0"/>
              <a:t>, is the basis for a remarkable thread of </a:t>
            </a:r>
            <a:r>
              <a:rPr lang="en-CA" sz="2000" dirty="0" smtClean="0"/>
              <a:t>measurement through Euclidean geometry </a:t>
            </a:r>
            <a:r>
              <a:rPr lang="en-CA" sz="2000" dirty="0"/>
              <a:t>that leads directly </a:t>
            </a:r>
            <a:r>
              <a:rPr lang="en-CA" sz="2000" dirty="0" smtClean="0"/>
              <a:t>to </a:t>
            </a:r>
            <a:r>
              <a:rPr lang="en-CA" sz="2000" b="1" i="1" dirty="0" smtClean="0"/>
              <a:t>Einstein’s </a:t>
            </a:r>
            <a:r>
              <a:rPr lang="en-CA" sz="2000" b="1" i="1" dirty="0"/>
              <a:t>Theory of Relativity</a:t>
            </a:r>
            <a:r>
              <a:rPr lang="en-CA" sz="2000" dirty="0"/>
              <a:t>.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36334" y="3424767"/>
            <a:ext cx="3528000" cy="3326879"/>
          </a:xfrm>
          <a:prstGeom prst="rect">
            <a:avLst/>
          </a:prstGeom>
        </p:spPr>
      </p:pic>
      <p:cxnSp>
        <p:nvCxnSpPr>
          <p:cNvPr id="7" name="Straight Arrow Connector 6"/>
          <p:cNvCxnSpPr/>
          <p:nvPr/>
        </p:nvCxnSpPr>
        <p:spPr>
          <a:xfrm>
            <a:off x="6316134" y="6070600"/>
            <a:ext cx="1168400" cy="25400"/>
          </a:xfrm>
          <a:prstGeom prst="straightConnector1">
            <a:avLst/>
          </a:prstGeom>
          <a:ln w="28575">
            <a:solidFill>
              <a:srgbClr val="4A7E5F"/>
            </a:solidFill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5909733" y="4580467"/>
            <a:ext cx="0" cy="838200"/>
          </a:xfrm>
          <a:prstGeom prst="straightConnector1">
            <a:avLst/>
          </a:prstGeom>
          <a:ln w="38100">
            <a:solidFill>
              <a:schemeClr val="accent6">
                <a:lumMod val="50000"/>
              </a:schemeClr>
            </a:solidFill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6858000" y="3962399"/>
            <a:ext cx="1176867" cy="846667"/>
          </a:xfrm>
          <a:prstGeom prst="straightConnector1">
            <a:avLst/>
          </a:prstGeom>
          <a:ln w="31750">
            <a:solidFill>
              <a:srgbClr val="002060"/>
            </a:solidFill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6815666" y="5825067"/>
                <a:ext cx="21800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b="1" i="1" smtClean="0">
                          <a:latin typeface="Cambria Math" panose="02040503050406030204" pitchFamily="18" charset="0"/>
                        </a:rPr>
                        <m:t>𝑿</m:t>
                      </m:r>
                    </m:oMath>
                  </m:oMathPara>
                </a14:m>
                <a:endParaRPr lang="en-CA" b="1" i="1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15666" y="5825067"/>
                <a:ext cx="218008" cy="276999"/>
              </a:xfrm>
              <a:prstGeom prst="rect">
                <a:avLst/>
              </a:prstGeom>
              <a:blipFill rotWithShape="0">
                <a:blip r:embed="rId3"/>
                <a:stretch>
                  <a:fillRect l="-22222" r="-25000" b="-8889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5960534" y="4859866"/>
                <a:ext cx="20358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b="1" i="1" smtClean="0">
                          <a:latin typeface="Cambria Math" panose="02040503050406030204" pitchFamily="18" charset="0"/>
                        </a:rPr>
                        <m:t>𝒀</m:t>
                      </m:r>
                    </m:oMath>
                  </m:oMathPara>
                </a14:m>
                <a:endParaRPr lang="en-CA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60534" y="4859866"/>
                <a:ext cx="203582" cy="276999"/>
              </a:xfrm>
              <a:prstGeom prst="rect">
                <a:avLst/>
              </a:prstGeom>
              <a:blipFill rotWithShape="0">
                <a:blip r:embed="rId4"/>
                <a:stretch>
                  <a:fillRect l="-27273" r="-27273" b="-8696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7442200" y="4106334"/>
                <a:ext cx="23884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b="1" i="1" smtClean="0">
                          <a:latin typeface="Cambria Math" panose="02040503050406030204" pitchFamily="18" charset="0"/>
                        </a:rPr>
                        <m:t>𝑯</m:t>
                      </m:r>
                    </m:oMath>
                  </m:oMathPara>
                </a14:m>
                <a:endParaRPr lang="en-CA" b="1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42200" y="4106334"/>
                <a:ext cx="238848" cy="276999"/>
              </a:xfrm>
              <a:prstGeom prst="rect">
                <a:avLst/>
              </a:prstGeom>
              <a:blipFill rotWithShape="0">
                <a:blip r:embed="rId5"/>
                <a:stretch>
                  <a:fillRect l="-23077" r="-23077" b="-8889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1532467" y="3716867"/>
                <a:ext cx="3344333" cy="18001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600"/>
                  </a:spcAft>
                </a:pPr>
                <a:r>
                  <a:rPr lang="en-CA" sz="2000" dirty="0" smtClean="0"/>
                  <a:t>For plane </a:t>
                </a:r>
                <a:r>
                  <a:rPr lang="en-CA" sz="2000" b="1" i="1" dirty="0" smtClean="0"/>
                  <a:t>Euclidean geometry</a:t>
                </a:r>
                <a:r>
                  <a:rPr lang="en-CA" sz="2000" dirty="0" smtClean="0"/>
                  <a:t> and measuring, using </a:t>
                </a:r>
                <a:r>
                  <a:rPr lang="en-CA" sz="2000" b="1" i="1" dirty="0" smtClean="0"/>
                  <a:t>Cartesian coordinates</a:t>
                </a:r>
                <a:r>
                  <a:rPr lang="en-CA" sz="2000" dirty="0" smtClean="0"/>
                  <a:t>, we determine that: </a:t>
                </a:r>
              </a:p>
              <a:p>
                <a:pPr algn="ctr"/>
                <a:r>
                  <a:rPr lang="en-CA" dirty="0" smtClean="0"/>
                  <a:t> </a:t>
                </a:r>
                <a14:m>
                  <m:oMath xmlns:m="http://schemas.openxmlformats.org/officeDocument/2006/math">
                    <m:r>
                      <a:rPr lang="en-CA" sz="24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𝑯</m:t>
                    </m:r>
                    <m:r>
                      <a:rPr lang="en-CA" sz="24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= </m:t>
                    </m:r>
                    <m:rad>
                      <m:radPr>
                        <m:degHide m:val="on"/>
                        <m:ctrlPr>
                          <a:rPr lang="en-CA" sz="2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CA" sz="2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𝑿</m:t>
                        </m:r>
                        <m:r>
                          <a:rPr lang="en-CA" sz="2400" b="1" i="1" baseline="3000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en-CA" sz="2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CA" sz="2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𝒀</m:t>
                        </m:r>
                        <m:r>
                          <a:rPr lang="en-CA" sz="2400" b="1" i="1" baseline="3000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e>
                    </m:rad>
                  </m:oMath>
                </a14:m>
                <a:endParaRPr lang="en-CA" sz="2400" b="1" dirty="0" smtClean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32467" y="3716867"/>
                <a:ext cx="3344333" cy="1800173"/>
              </a:xfrm>
              <a:prstGeom prst="rect">
                <a:avLst/>
              </a:prstGeom>
              <a:blipFill rotWithShape="0">
                <a:blip r:embed="rId6"/>
                <a:stretch>
                  <a:fillRect l="-1821" t="-2034" r="-729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5715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0300" y="335845"/>
            <a:ext cx="7200900" cy="1485900"/>
          </a:xfrm>
        </p:spPr>
        <p:txBody>
          <a:bodyPr/>
          <a:lstStyle/>
          <a:p>
            <a:pPr algn="ctr"/>
            <a:r>
              <a:rPr lang="en-CA" b="1" dirty="0" smtClean="0"/>
              <a:t>Non-Euclidean Geometry?</a:t>
            </a:r>
            <a:endParaRPr lang="en-CA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498600" y="1659467"/>
                <a:ext cx="7086599" cy="463954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600"/>
                  </a:spcAft>
                </a:pPr>
                <a:r>
                  <a:rPr lang="en-CA" sz="2000" dirty="0" smtClean="0"/>
                  <a:t>On the surface of a sphere, a non-Euclidean geometry,</a:t>
                </a:r>
              </a:p>
              <a:p>
                <a:pPr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b="1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𝑯</m:t>
                      </m:r>
                      <m:r>
                        <a:rPr lang="en-CA" b="1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&lt; </m:t>
                      </m:r>
                      <m:rad>
                        <m:radPr>
                          <m:degHide m:val="on"/>
                          <m:ctrlPr>
                            <a:rPr lang="en-CA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CA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𝑿</m:t>
                          </m:r>
                          <m:r>
                            <a:rPr lang="en-CA" b="1" i="1" baseline="3000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en-CA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CA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𝒀</m:t>
                          </m:r>
                          <m:r>
                            <a:rPr lang="en-CA" b="1" i="1" baseline="3000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e>
                      </m:rad>
                    </m:oMath>
                  </m:oMathPara>
                </a14:m>
                <a:endParaRPr lang="en-CA" b="1" baseline="30000" dirty="0" smtClean="0">
                  <a:solidFill>
                    <a:srgbClr val="0070C0"/>
                  </a:solidFill>
                </a:endParaRPr>
              </a:p>
              <a:p>
                <a:pPr>
                  <a:spcAft>
                    <a:spcPts val="600"/>
                  </a:spcAft>
                </a:pPr>
                <a:r>
                  <a:rPr lang="en-CA" sz="2000" dirty="0" smtClean="0"/>
                  <a:t>This is easy to see through the following “experiment”.  Starting at a place on Earth, 1 km south of the North Pole, walk 1 km east, </a:t>
                </a:r>
                <a14:m>
                  <m:oMath xmlns:m="http://schemas.openxmlformats.org/officeDocument/2006/math">
                    <m:r>
                      <a:rPr lang="en-CA" sz="20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𝑬</m:t>
                    </m:r>
                  </m:oMath>
                </a14:m>
                <a:r>
                  <a:rPr lang="en-CA" sz="2000" dirty="0" smtClean="0"/>
                  <a:t>, make a 90</a:t>
                </a:r>
                <a:r>
                  <a:rPr lang="en-CA" sz="2000" baseline="30000" dirty="0" smtClean="0"/>
                  <a:t>o</a:t>
                </a:r>
                <a:r>
                  <a:rPr lang="en-CA" sz="2000" dirty="0" smtClean="0"/>
                  <a:t> turn left and walk 1km north </a:t>
                </a:r>
                <a14:m>
                  <m:oMath xmlns:m="http://schemas.openxmlformats.org/officeDocument/2006/math">
                    <m:r>
                      <a:rPr lang="en-CA" sz="20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𝑵</m:t>
                    </m:r>
                  </m:oMath>
                </a14:m>
                <a:r>
                  <a:rPr lang="en-CA" sz="2000" dirty="0" smtClean="0"/>
                  <a:t>.  </a:t>
                </a:r>
              </a:p>
              <a:p>
                <a:pPr>
                  <a:spcAft>
                    <a:spcPts val="600"/>
                  </a:spcAft>
                </a:pPr>
                <a:r>
                  <a:rPr lang="en-CA" sz="2000" dirty="0" smtClean="0"/>
                  <a:t>Where are you?  You are on the North Pole and the North Pole is only 1 km from your starting point. </a:t>
                </a:r>
              </a:p>
              <a:p>
                <a:pPr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b="1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𝑯</m:t>
                      </m:r>
                      <m:r>
                        <a:rPr lang="en-CA" b="1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&lt;</m:t>
                      </m:r>
                      <m:rad>
                        <m:radPr>
                          <m:degHide m:val="on"/>
                          <m:ctrlPr>
                            <a:rPr lang="en-CA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CA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𝑬</m:t>
                          </m:r>
                          <m:r>
                            <a:rPr lang="en-CA" b="1" i="1" baseline="3000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en-CA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CA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𝑵</m:t>
                          </m:r>
                          <m:r>
                            <a:rPr lang="en-CA" b="1" i="1" baseline="3000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e>
                      </m:rad>
                    </m:oMath>
                  </m:oMathPara>
                </a14:m>
                <a:endParaRPr lang="en-CA" dirty="0" smtClean="0"/>
              </a:p>
              <a:p>
                <a:pPr>
                  <a:spcAft>
                    <a:spcPts val="600"/>
                  </a:spcAft>
                </a:pPr>
                <a:r>
                  <a:rPr lang="en-CA" sz="2000" dirty="0" smtClean="0"/>
                  <a:t>The sphere is a closed geometry.  For open (hyperbolic) geometries, </a:t>
                </a:r>
              </a:p>
              <a:p>
                <a:pPr algn="ctr">
                  <a:spcAft>
                    <a:spcPts val="600"/>
                  </a:spcAft>
                </a:pPr>
                <a14:m>
                  <m:oMath xmlns:m="http://schemas.openxmlformats.org/officeDocument/2006/math">
                    <m:r>
                      <a:rPr lang="en-CA" b="1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𝑯</m:t>
                    </m:r>
                    <m:r>
                      <a:rPr lang="en-CA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&gt;</m:t>
                    </m:r>
                    <m:r>
                      <a:rPr lang="en-CA" b="1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ad>
                      <m:radPr>
                        <m:degHide m:val="on"/>
                        <m:ctrlPr>
                          <a:rPr lang="en-CA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CA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𝑿</m:t>
                        </m:r>
                        <m:r>
                          <a:rPr lang="en-CA" b="1" i="1" baseline="3000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en-CA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CA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𝒀</m:t>
                        </m:r>
                        <m:r>
                          <a:rPr lang="en-CA" b="1" i="1" baseline="3000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e>
                    </m:rad>
                  </m:oMath>
                </a14:m>
                <a:r>
                  <a:rPr lang="en-CA" dirty="0" smtClean="0"/>
                  <a:t>.</a:t>
                </a:r>
              </a:p>
              <a:p>
                <a:pPr>
                  <a:spcAft>
                    <a:spcPts val="600"/>
                  </a:spcAft>
                </a:pPr>
                <a:r>
                  <a:rPr lang="en-CA" sz="2000" dirty="0" smtClean="0"/>
                  <a:t>Note that we think the Universe has very slightly open geometry.</a:t>
                </a:r>
              </a:p>
              <a:p>
                <a:endParaRPr lang="en-CA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98600" y="1659467"/>
                <a:ext cx="7086599" cy="4639540"/>
              </a:xfrm>
              <a:prstGeom prst="rect">
                <a:avLst/>
              </a:prstGeom>
              <a:blipFill rotWithShape="0">
                <a:blip r:embed="rId2"/>
                <a:stretch>
                  <a:fillRect l="-947" t="-657" r="-947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26228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b="1" dirty="0" smtClean="0"/>
              <a:t>Length and interval</a:t>
            </a:r>
            <a:endParaRPr lang="en-CA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1492956" y="1428750"/>
                <a:ext cx="6962422" cy="52143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600"/>
                  </a:spcAft>
                </a:pPr>
                <a:r>
                  <a:rPr lang="en-CA" sz="2000" dirty="0" smtClean="0"/>
                  <a:t>Now, what of the distance between 2 points in Euclidean 3-space with their locations measured using Cartesian coordinates.  Let us determine the distance according to the Pythagorean rule: </a:t>
                </a:r>
              </a:p>
              <a:p>
                <a:pPr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𝑫</m:t>
                      </m:r>
                      <m:r>
                        <a:rPr lang="en-CA" b="1" i="1" baseline="3000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CA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CA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𝑿</m:t>
                      </m:r>
                      <m:r>
                        <a:rPr lang="en-CA" b="1" i="1" baseline="3000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CA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CA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𝒀</m:t>
                      </m:r>
                      <m:r>
                        <a:rPr lang="en-CA" b="1" i="1" baseline="3000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CA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CA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𝒁</m:t>
                      </m:r>
                      <m:r>
                        <a:rPr lang="en-CA" b="1" i="1" baseline="3000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</m:oMath>
                  </m:oMathPara>
                </a14:m>
                <a:endParaRPr lang="en-CA" b="1" baseline="30000" dirty="0" smtClean="0">
                  <a:solidFill>
                    <a:srgbClr val="0070C0"/>
                  </a:solidFill>
                </a:endParaRPr>
              </a:p>
              <a:p>
                <a:pPr>
                  <a:spcAft>
                    <a:spcPts val="600"/>
                  </a:spcAft>
                </a:pPr>
                <a:r>
                  <a:rPr lang="en-CA" sz="2000" dirty="0" smtClean="0"/>
                  <a:t>In Euclidean 3-space the rule holds just as shown above.  But, if the geometry of the space is non-Euclidean, the rule as shown does not hold.</a:t>
                </a:r>
                <a:endParaRPr lang="en-CA" sz="2000" dirty="0"/>
              </a:p>
              <a:p>
                <a:pPr>
                  <a:spcAft>
                    <a:spcPts val="600"/>
                  </a:spcAft>
                </a:pPr>
                <a:r>
                  <a:rPr lang="en-CA" sz="2000" dirty="0" smtClean="0"/>
                  <a:t>If we define the separation of the two points in vector component form,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CA" sz="2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CA" sz="2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𝑫</m:t>
                        </m:r>
                      </m:e>
                    </m:acc>
                    <m:r>
                      <a:rPr lang="en-CA" sz="20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=[</m:t>
                    </m:r>
                    <m:r>
                      <a:rPr lang="en-CA" sz="20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𝑿</m:t>
                    </m:r>
                    <m:r>
                      <a:rPr lang="en-CA" sz="20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, </m:t>
                    </m:r>
                    <m:r>
                      <a:rPr lang="en-CA" sz="20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𝒀</m:t>
                    </m:r>
                    <m:r>
                      <a:rPr lang="en-CA" sz="20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, </m:t>
                    </m:r>
                    <m:r>
                      <a:rPr lang="en-CA" sz="20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𝒁</m:t>
                    </m:r>
                    <m:r>
                      <a:rPr lang="en-CA" sz="20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]</m:t>
                    </m:r>
                  </m:oMath>
                </a14:m>
                <a:r>
                  <a:rPr lang="en-CA" sz="2000" b="1" dirty="0" smtClean="0">
                    <a:solidFill>
                      <a:srgbClr val="0070C0"/>
                    </a:solidFill>
                  </a:rPr>
                  <a:t> </a:t>
                </a:r>
                <a:r>
                  <a:rPr lang="en-CA" sz="2000" dirty="0" smtClean="0"/>
                  <a:t>we might recognize that </a:t>
                </a:r>
                <a14:m>
                  <m:oMath xmlns:m="http://schemas.openxmlformats.org/officeDocument/2006/math">
                    <m:r>
                      <a:rPr lang="en-CA" sz="20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𝑫</m:t>
                    </m:r>
                    <m:r>
                      <a:rPr lang="en-CA" sz="2000" b="1" i="1" baseline="3000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𝟐</m:t>
                    </m:r>
                    <m:r>
                      <a:rPr lang="en-CA" sz="20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=</m:t>
                    </m:r>
                    <m:acc>
                      <m:accPr>
                        <m:chr m:val="⃗"/>
                        <m:ctrlPr>
                          <a:rPr lang="en-CA" sz="2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CA" sz="2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𝑫</m:t>
                        </m:r>
                      </m:e>
                    </m:acc>
                    <m:r>
                      <a:rPr lang="en-CA" sz="20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∙</m:t>
                    </m:r>
                    <m:acc>
                      <m:accPr>
                        <m:chr m:val="⃗"/>
                        <m:ctrlPr>
                          <a:rPr lang="en-CA" sz="2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CA" sz="2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𝑫</m:t>
                        </m:r>
                      </m:e>
                    </m:acc>
                    <m:r>
                      <a:rPr lang="en-CA" sz="20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CA" sz="2000" b="1" dirty="0" smtClean="0">
                    <a:solidFill>
                      <a:srgbClr val="0070C0"/>
                    </a:solidFill>
                  </a:rPr>
                  <a:t>  . </a:t>
                </a:r>
                <a:r>
                  <a:rPr lang="en-CA" sz="2000" dirty="0" smtClean="0"/>
                  <a:t>We might alternately use a linear algebraic expression of this distance measure:</a:t>
                </a:r>
                <a:endParaRPr lang="en-CA" sz="2000" b="1" i="1" dirty="0" smtClean="0">
                  <a:solidFill>
                    <a:srgbClr val="0070C0"/>
                  </a:solidFill>
                  <a:latin typeface="Cambria Math" panose="02040503050406030204" pitchFamily="18" charset="0"/>
                </a:endParaRPr>
              </a:p>
              <a:p>
                <a:pPr algn="ctr">
                  <a:spcAft>
                    <a:spcPts val="600"/>
                  </a:spcAft>
                </a:pPr>
                <a14:m>
                  <m:oMath xmlns:m="http://schemas.openxmlformats.org/officeDocument/2006/math">
                    <m:r>
                      <a:rPr lang="en-CA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𝑫</m:t>
                    </m:r>
                    <m:r>
                      <a:rPr lang="en-CA" b="1" i="1" baseline="3000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𝟐</m:t>
                    </m:r>
                    <m:r>
                      <a:rPr lang="en-CA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CA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CA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CA" b="1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𝑿</m:t>
                              </m:r>
                            </m:e>
                            <m:e>
                              <m:r>
                                <a:rPr lang="en-CA" b="1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𝒀</m:t>
                              </m:r>
                            </m:e>
                            <m:e>
                              <m:r>
                                <a:rPr lang="en-CA" b="1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𝒁</m:t>
                              </m:r>
                            </m:e>
                          </m:mr>
                        </m:m>
                      </m:e>
                    </m:d>
                    <m:d>
                      <m:dPr>
                        <m:begChr m:val="["/>
                        <m:endChr m:val="]"/>
                        <m:ctrlPr>
                          <a:rPr lang="en-CA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CA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CA" b="1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𝑿</m:t>
                              </m:r>
                            </m:e>
                          </m:mr>
                          <m:mr>
                            <m:e>
                              <m:r>
                                <a:rPr lang="en-CA" b="1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𝒀</m:t>
                              </m:r>
                            </m:e>
                          </m:mr>
                          <m:mr>
                            <m:e>
                              <m:r>
                                <a:rPr lang="en-CA" b="1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𝒁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CA" dirty="0" smtClean="0"/>
                  <a:t>.</a:t>
                </a:r>
              </a:p>
              <a:p>
                <a:endParaRPr lang="en-CA" dirty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92956" y="1428750"/>
                <a:ext cx="6962422" cy="5214313"/>
              </a:xfrm>
              <a:prstGeom prst="rect">
                <a:avLst/>
              </a:prstGeom>
              <a:blipFill rotWithShape="0">
                <a:blip r:embed="rId2"/>
                <a:stretch>
                  <a:fillRect l="-963" t="-584" r="-12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92761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b="1" dirty="0" smtClean="0"/>
              <a:t>Metric Tensor</a:t>
            </a:r>
            <a:endParaRPr lang="en-CA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549400" y="1464734"/>
                <a:ext cx="7112000" cy="46352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1200"/>
                  </a:spcAft>
                </a:pPr>
                <a:r>
                  <a:rPr lang="en-CA" sz="2000" dirty="0" smtClean="0"/>
                  <a:t>You might also recognize that we could write this previous equation as:</a:t>
                </a:r>
                <a:endParaRPr lang="en-CA" b="1" i="1" dirty="0" smtClean="0">
                  <a:solidFill>
                    <a:srgbClr val="0070C0"/>
                  </a:solidFill>
                  <a:latin typeface="Cambria Math" panose="02040503050406030204" pitchFamily="18" charset="0"/>
                </a:endParaRPr>
              </a:p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b="1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𝑫</m:t>
                      </m:r>
                      <m:r>
                        <a:rPr lang="en-CA" b="1" i="1" baseline="3000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CA" b="1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CA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CA" b="1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CA" b="1" i="1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𝑿</m:t>
                                </m:r>
                              </m:e>
                              <m:e>
                                <m:r>
                                  <a:rPr lang="en-CA" b="1" i="1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𝒀</m:t>
                                </m:r>
                              </m:e>
                              <m:e>
                                <m:r>
                                  <a:rPr lang="en-CA" b="1" i="1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𝒁</m:t>
                                </m:r>
                              </m:e>
                            </m:mr>
                          </m:m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CA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CA" b="1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CA" b="1" i="1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</m:e>
                              <m:e>
                                <m:r>
                                  <a:rPr lang="en-CA" b="1" i="1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𝟎</m:t>
                                </m:r>
                              </m:e>
                              <m:e>
                                <m:r>
                                  <a:rPr lang="en-CA" b="1" i="1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𝟎</m:t>
                                </m:r>
                              </m:e>
                            </m:mr>
                            <m:mr>
                              <m:e>
                                <m:r>
                                  <a:rPr lang="en-CA" b="1" i="1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𝟎</m:t>
                                </m:r>
                              </m:e>
                              <m:e>
                                <m:r>
                                  <a:rPr lang="en-CA" b="1" i="1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</m:e>
                              <m:e>
                                <m:r>
                                  <a:rPr lang="en-CA" b="1" i="1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𝟎</m:t>
                                </m:r>
                              </m:e>
                            </m:mr>
                            <m:mr>
                              <m:e>
                                <m:r>
                                  <a:rPr lang="en-CA" b="1" i="1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𝟎</m:t>
                                </m:r>
                              </m:e>
                              <m:e>
                                <m:r>
                                  <a:rPr lang="en-CA" b="1" i="1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𝟎</m:t>
                                </m:r>
                              </m:e>
                              <m:e>
                                <m:r>
                                  <a:rPr lang="en-CA" b="1" i="1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</m:e>
                            </m:mr>
                          </m:m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CA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CA" b="1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CA" b="1" i="1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𝑿</m:t>
                                </m:r>
                              </m:e>
                            </m:mr>
                            <m:mr>
                              <m:e>
                                <m:r>
                                  <a:rPr lang="en-CA" b="1" i="1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𝒀</m:t>
                                </m:r>
                              </m:e>
                            </m:mr>
                            <m:mr>
                              <m:e>
                                <m:r>
                                  <a:rPr lang="en-CA" b="1" i="1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𝒁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CA" dirty="0" smtClean="0"/>
              </a:p>
              <a:p>
                <a:pPr>
                  <a:spcAft>
                    <a:spcPts val="1200"/>
                  </a:spcAft>
                </a:pPr>
                <a:r>
                  <a:rPr lang="en-CA" sz="2000" dirty="0" smtClean="0"/>
                  <a:t>The identity matrix form in this linear algebraic equation,</a:t>
                </a:r>
              </a:p>
              <a:p>
                <a:pPr algn="ctr">
                  <a:spcAft>
                    <a:spcPts val="1200"/>
                  </a:spcAft>
                </a:pPr>
                <a14:m>
                  <m:oMath xmlns:m="http://schemas.openxmlformats.org/officeDocument/2006/math">
                    <m:acc>
                      <m:accPr>
                        <m:chr m:val="̿"/>
                        <m:ctrlPr>
                          <a:rPr lang="en-CA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CA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𝑰</m:t>
                        </m:r>
                      </m:e>
                    </m:acc>
                    <m:r>
                      <a:rPr lang="en-CA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= </m:t>
                    </m:r>
                    <m:d>
                      <m:dPr>
                        <m:begChr m:val="["/>
                        <m:endChr m:val="]"/>
                        <m:ctrlPr>
                          <a:rPr lang="en-CA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CA" b="1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CA" b="1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e>
                            <m:e>
                              <m:r>
                                <a:rPr lang="en-CA" b="1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</m:e>
                            <m:e>
                              <m:r>
                                <a:rPr lang="en-CA" b="1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</m:e>
                          </m:mr>
                          <m:mr>
                            <m:e>
                              <m:r>
                                <a:rPr lang="en-CA" b="1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</m:e>
                            <m:e>
                              <m:r>
                                <a:rPr lang="en-CA" b="1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e>
                            <m:e>
                              <m:r>
                                <a:rPr lang="en-CA" b="1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</m:e>
                          </m:mr>
                          <m:mr>
                            <m:e>
                              <m:r>
                                <a:rPr lang="en-CA" b="1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</m:e>
                            <m:e>
                              <m:r>
                                <a:rPr lang="en-CA" b="1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</m:e>
                            <m:e>
                              <m:r>
                                <a:rPr lang="en-CA" b="1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CA" b="1" dirty="0" smtClean="0"/>
                  <a:t> </a:t>
                </a:r>
              </a:p>
              <a:p>
                <a:pPr>
                  <a:spcAft>
                    <a:spcPts val="600"/>
                  </a:spcAft>
                </a:pPr>
                <a:r>
                  <a:rPr lang="en-CA" sz="2000" dirty="0" smtClean="0"/>
                  <a:t>is, properly, the </a:t>
                </a:r>
                <a:r>
                  <a:rPr lang="en-CA" sz="2000" b="1" i="1" dirty="0" smtClean="0"/>
                  <a:t>metric tensor</a:t>
                </a:r>
                <a:r>
                  <a:rPr lang="en-CA" sz="2000" dirty="0" smtClean="0"/>
                  <a:t> for measurement of distances in a </a:t>
                </a:r>
                <a:r>
                  <a:rPr lang="en-CA" sz="2000" b="1" i="1" dirty="0" smtClean="0"/>
                  <a:t>Euclidean 3-space </a:t>
                </a:r>
                <a:r>
                  <a:rPr lang="en-CA" sz="2000" dirty="0" smtClean="0"/>
                  <a:t>described with </a:t>
                </a:r>
                <a:r>
                  <a:rPr lang="en-CA" sz="2000" b="1" i="1" dirty="0" smtClean="0"/>
                  <a:t>Cartesian coordinates</a:t>
                </a:r>
                <a:r>
                  <a:rPr lang="en-CA" sz="2000" dirty="0" smtClean="0"/>
                  <a:t>. To remind ourselves that this is actually a tensor and not just an identity matrix, we often use the symbolic notation: </a:t>
                </a:r>
                <a:r>
                  <a:rPr lang="el-GR" sz="2000" b="1" i="1" dirty="0" smtClean="0">
                    <a:solidFill>
                      <a:srgbClr val="0070C0"/>
                    </a:solidFill>
                  </a:rPr>
                  <a:t>δ</a:t>
                </a:r>
                <a:r>
                  <a:rPr lang="en-CA" sz="2000" b="1" i="1" baseline="-25000" dirty="0" err="1" smtClean="0">
                    <a:solidFill>
                      <a:srgbClr val="0070C0"/>
                    </a:solidFill>
                  </a:rPr>
                  <a:t>ij</a:t>
                </a:r>
                <a:r>
                  <a:rPr lang="en-CA" sz="2000" b="1" i="1" baseline="-25000" dirty="0" smtClean="0">
                    <a:solidFill>
                      <a:srgbClr val="0070C0"/>
                    </a:solidFill>
                  </a:rPr>
                  <a:t> </a:t>
                </a:r>
                <a:r>
                  <a:rPr lang="en-CA" sz="2000" dirty="0" smtClean="0">
                    <a:solidFill>
                      <a:prstClr val="black"/>
                    </a:solidFill>
                  </a:rPr>
                  <a:t> where </a:t>
                </a:r>
                <a:r>
                  <a:rPr lang="en-CA" sz="2000" b="1" i="1" dirty="0" err="1" smtClean="0">
                    <a:solidFill>
                      <a:srgbClr val="0070C0"/>
                    </a:solidFill>
                  </a:rPr>
                  <a:t>i</a:t>
                </a:r>
                <a:r>
                  <a:rPr lang="en-CA" sz="2000" dirty="0" smtClean="0">
                    <a:solidFill>
                      <a:prstClr val="black"/>
                    </a:solidFill>
                  </a:rPr>
                  <a:t> and </a:t>
                </a:r>
                <a:r>
                  <a:rPr lang="en-CA" sz="2000" b="1" i="1" dirty="0" smtClean="0">
                    <a:solidFill>
                      <a:srgbClr val="0070C0"/>
                    </a:solidFill>
                  </a:rPr>
                  <a:t>j</a:t>
                </a:r>
                <a:r>
                  <a:rPr lang="en-CA" sz="2000" dirty="0" smtClean="0">
                    <a:solidFill>
                      <a:prstClr val="black"/>
                    </a:solidFill>
                  </a:rPr>
                  <a:t> independently represent the </a:t>
                </a:r>
                <a:r>
                  <a:rPr lang="en-CA" sz="2000" b="1" dirty="0" smtClean="0">
                    <a:solidFill>
                      <a:srgbClr val="0070C0"/>
                    </a:solidFill>
                  </a:rPr>
                  <a:t>x</a:t>
                </a:r>
                <a:r>
                  <a:rPr lang="en-CA" sz="2000" dirty="0" smtClean="0">
                    <a:solidFill>
                      <a:prstClr val="black"/>
                    </a:solidFill>
                  </a:rPr>
                  <a:t>, </a:t>
                </a:r>
                <a:r>
                  <a:rPr lang="en-CA" sz="2000" b="1" dirty="0" smtClean="0">
                    <a:solidFill>
                      <a:srgbClr val="0070C0"/>
                    </a:solidFill>
                  </a:rPr>
                  <a:t>y</a:t>
                </a:r>
                <a:r>
                  <a:rPr lang="en-CA" sz="2000" dirty="0" smtClean="0">
                    <a:solidFill>
                      <a:prstClr val="black"/>
                    </a:solidFill>
                  </a:rPr>
                  <a:t> and </a:t>
                </a:r>
                <a:r>
                  <a:rPr lang="en-CA" sz="2000" b="1" dirty="0" smtClean="0">
                    <a:solidFill>
                      <a:srgbClr val="0070C0"/>
                    </a:solidFill>
                  </a:rPr>
                  <a:t>z</a:t>
                </a:r>
                <a:r>
                  <a:rPr lang="en-CA" sz="2000" dirty="0" smtClean="0">
                    <a:solidFill>
                      <a:prstClr val="black"/>
                    </a:solidFill>
                  </a:rPr>
                  <a:t> coordinates.</a:t>
                </a:r>
                <a:endParaRPr lang="en-CA" sz="2000" b="1" i="1" baseline="-25000" dirty="0" smtClean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49400" y="1464734"/>
                <a:ext cx="7112000" cy="4635243"/>
              </a:xfrm>
              <a:prstGeom prst="rect">
                <a:avLst/>
              </a:prstGeom>
              <a:blipFill rotWithShape="0">
                <a:blip r:embed="rId2"/>
                <a:stretch>
                  <a:fillRect l="-857" t="-657" r="-686" b="-1314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69788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b="1" dirty="0" smtClean="0"/>
              <a:t>What is 4-space-time?</a:t>
            </a:r>
            <a:endParaRPr lang="en-CA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1354668" y="1603022"/>
                <a:ext cx="7095066" cy="43242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600"/>
                  </a:spcAft>
                </a:pPr>
                <a:r>
                  <a:rPr lang="en-CA" sz="2000" dirty="0" smtClean="0"/>
                  <a:t>In 1905, </a:t>
                </a:r>
                <a:r>
                  <a:rPr lang="en-CA" sz="2000" b="1" i="1" dirty="0" smtClean="0"/>
                  <a:t>Albert Einstein </a:t>
                </a:r>
                <a:r>
                  <a:rPr lang="en-CA" sz="2000" dirty="0" smtClean="0"/>
                  <a:t>published his (Special) </a:t>
                </a:r>
                <a:r>
                  <a:rPr lang="en-CA" sz="2000" b="1" i="1" dirty="0" smtClean="0"/>
                  <a:t>Theory of Relativity</a:t>
                </a:r>
                <a:r>
                  <a:rPr lang="en-CA" sz="2000" dirty="0" smtClean="0"/>
                  <a:t> which explained the </a:t>
                </a:r>
                <a:r>
                  <a:rPr lang="en-CA" sz="2000" b="1" i="1" dirty="0" smtClean="0"/>
                  <a:t>Lorentz transformation </a:t>
                </a:r>
                <a:r>
                  <a:rPr lang="en-CA" sz="2000" dirty="0" smtClean="0"/>
                  <a:t>(known earlier) for moving observations and observers.</a:t>
                </a:r>
              </a:p>
              <a:p>
                <a:pPr>
                  <a:spcAft>
                    <a:spcPts val="600"/>
                  </a:spcAft>
                </a:pPr>
                <a:r>
                  <a:rPr lang="en-CA" sz="2000" dirty="0" smtClean="0"/>
                  <a:t>Einstein’s special wisdom was to recognize that time, </a:t>
                </a:r>
                <a14:m>
                  <m:oMath xmlns:m="http://schemas.openxmlformats.org/officeDocument/2006/math">
                    <m:r>
                      <a:rPr lang="en-CA" sz="2000" b="1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𝒕</m:t>
                    </m:r>
                  </m:oMath>
                </a14:m>
                <a:r>
                  <a:rPr lang="en-CA" sz="2000" dirty="0" smtClean="0"/>
                  <a:t>, provided a 4</a:t>
                </a:r>
                <a:r>
                  <a:rPr lang="en-CA" sz="2000" baseline="30000" dirty="0" smtClean="0"/>
                  <a:t>th</a:t>
                </a:r>
                <a:r>
                  <a:rPr lang="en-CA" sz="2000" dirty="0" smtClean="0"/>
                  <a:t> dimension. To “explain” the Lorentz transformations, he set the time-like dimension as </a:t>
                </a:r>
                <a14:m>
                  <m:oMath xmlns:m="http://schemas.openxmlformats.org/officeDocument/2006/math">
                    <m:r>
                      <a:rPr lang="en-CA" sz="20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CA" sz="2000" b="1" i="1" baseline="-2500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𝟎</m:t>
                    </m:r>
                    <m:r>
                      <a:rPr lang="en-CA" sz="20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CA" sz="20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𝒄</m:t>
                    </m:r>
                    <m:r>
                      <a:rPr lang="en-CA" sz="20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CA" sz="20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𝒕</m:t>
                    </m:r>
                  </m:oMath>
                </a14:m>
                <a:r>
                  <a:rPr lang="en-CA" sz="2000" b="1" dirty="0" smtClean="0">
                    <a:solidFill>
                      <a:srgbClr val="0070C0"/>
                    </a:solidFill>
                  </a:rPr>
                  <a:t> </a:t>
                </a:r>
                <a:r>
                  <a:rPr lang="en-CA" sz="2000" dirty="0" smtClean="0"/>
                  <a:t>where </a:t>
                </a:r>
                <a14:m>
                  <m:oMath xmlns:m="http://schemas.openxmlformats.org/officeDocument/2006/math">
                    <m:r>
                      <a:rPr lang="en-CA" sz="20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r>
                  <a:rPr lang="en-CA" sz="2000" dirty="0" smtClean="0"/>
                  <a:t> is the speed of light in </a:t>
                </a:r>
                <a:r>
                  <a:rPr lang="en-CA" sz="2000" dirty="0" err="1" smtClean="0"/>
                  <a:t>vacuo</a:t>
                </a:r>
                <a:r>
                  <a:rPr lang="en-CA" sz="2000" dirty="0" smtClean="0"/>
                  <a:t>, constant to all observers. The conventional 3 spatial dimensions, we shall call </a:t>
                </a:r>
                <a14:m>
                  <m:oMath xmlns:m="http://schemas.openxmlformats.org/officeDocument/2006/math">
                    <m:r>
                      <a:rPr lang="en-CA" sz="20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CA" sz="2000" b="1" i="1" baseline="-2500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𝟏</m:t>
                    </m:r>
                    <m:r>
                      <a:rPr lang="en-CA" sz="20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,  </m:t>
                    </m:r>
                    <m:r>
                      <a:rPr lang="en-CA" sz="20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CA" sz="2000" b="1" i="1" baseline="-2500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𝟐</m:t>
                    </m:r>
                    <m:r>
                      <a:rPr lang="en-CA" sz="20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 ,  </m:t>
                    </m:r>
                    <m:r>
                      <a:rPr lang="en-CA" sz="20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CA" sz="2000" b="1" i="1" baseline="-2500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𝟑</m:t>
                    </m:r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en-CA" sz="2000" dirty="0" smtClean="0"/>
              </a:p>
              <a:p>
                <a:pPr>
                  <a:spcAft>
                    <a:spcPts val="600"/>
                  </a:spcAft>
                </a:pPr>
                <a:r>
                  <a:rPr lang="en-CA" sz="2000" dirty="0" smtClean="0"/>
                  <a:t>An “</a:t>
                </a:r>
                <a:r>
                  <a:rPr lang="en-CA" sz="2000" b="1" i="1" dirty="0" smtClean="0"/>
                  <a:t>event</a:t>
                </a:r>
                <a:r>
                  <a:rPr lang="en-CA" sz="2000" dirty="0" smtClean="0"/>
                  <a:t>” is described by its moment in time and its position in space: </a:t>
                </a:r>
                <a14:m>
                  <m:oMath xmlns:m="http://schemas.openxmlformats.org/officeDocument/2006/math">
                    <m:r>
                      <a:rPr lang="en-CA" sz="2000" b="0" i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[ </m:t>
                    </m:r>
                    <m:r>
                      <a:rPr lang="en-CA" sz="2000" b="1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CA" sz="2000" b="1" i="1" baseline="-2500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𝟎</m:t>
                    </m:r>
                    <m:r>
                      <a:rPr lang="en-CA" sz="20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CA" sz="20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CA" sz="2000" b="1" i="1" baseline="-2500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𝟏</m:t>
                    </m:r>
                    <m:r>
                      <a:rPr lang="en-CA" sz="20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CA" sz="2000" b="1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CA" sz="2000" b="1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CA" sz="2000" b="1" i="1" baseline="-2500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𝟐</m:t>
                    </m:r>
                    <m:r>
                      <a:rPr lang="en-CA" sz="2000" b="1" i="1" baseline="-2500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CA" sz="2000" b="1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CA" sz="2000" b="1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CA" sz="20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CA" sz="2000" b="1" i="1" baseline="-2500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𝟑</m:t>
                    </m:r>
                    <m:r>
                      <a:rPr lang="en-CA" sz="20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 ]</m:t>
                    </m:r>
                  </m:oMath>
                </a14:m>
                <a:r>
                  <a:rPr lang="en-CA" sz="2000" dirty="0" smtClean="0"/>
                  <a:t> .  The “</a:t>
                </a:r>
                <a:r>
                  <a:rPr lang="en-CA" sz="2000" b="1" i="1" dirty="0" smtClean="0"/>
                  <a:t>interval”</a:t>
                </a:r>
                <a:r>
                  <a:rPr lang="en-CA" sz="2000" dirty="0" smtClean="0"/>
                  <a:t> (equivalent to distance) between two events is given by a Pythagorean-like measurement:</a:t>
                </a:r>
              </a:p>
              <a:p>
                <a:pPr algn="ctr">
                  <a:spcAft>
                    <a:spcPts val="600"/>
                  </a:spcAft>
                </a:pPr>
                <a14:m>
                  <m:oMath xmlns:m="http://schemas.openxmlformats.org/officeDocument/2006/math">
                    <m:r>
                      <a:rPr lang="en-CA" sz="20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𝒔</m:t>
                    </m:r>
                    <m:r>
                      <a:rPr lang="en-CA" sz="20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CA" sz="2000" b="1" i="1" baseline="3000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𝟐</m:t>
                    </m:r>
                    <m:r>
                      <a:rPr lang="en-CA" sz="20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CA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CA" sz="20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CA" sz="2000" b="1" i="1" baseline="-2500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𝟎</m:t>
                    </m:r>
                    <m:r>
                      <a:rPr lang="en-CA" sz="2000" b="1" i="1" baseline="3000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𝟐</m:t>
                    </m:r>
                    <m:r>
                      <a:rPr lang="en-CA" sz="20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CA" sz="20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CA" sz="2000" b="1" i="1" baseline="-2500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𝟏</m:t>
                    </m:r>
                    <m:r>
                      <a:rPr lang="en-CA" sz="2000" b="1" i="1" baseline="3000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𝟐</m:t>
                    </m:r>
                    <m:r>
                      <a:rPr lang="en-CA" sz="20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CA" sz="20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CA" sz="2000" b="1" i="1" baseline="-2500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𝟐</m:t>
                    </m:r>
                    <m:r>
                      <a:rPr lang="en-CA" sz="2000" b="1" i="1" baseline="3000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𝟐</m:t>
                    </m:r>
                    <m:r>
                      <a:rPr lang="en-CA" sz="20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CA" sz="20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CA" sz="2000" b="1" i="1" baseline="-2500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𝟑</m:t>
                    </m:r>
                    <m:r>
                      <a:rPr lang="en-CA" sz="2000" b="1" i="1" baseline="3000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𝟐</m:t>
                    </m:r>
                    <m:r>
                      <a:rPr lang="en-CA" sz="20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CA" sz="2000" b="1" dirty="0" smtClean="0">
                    <a:solidFill>
                      <a:srgbClr val="0070C0"/>
                    </a:solidFill>
                  </a:rPr>
                  <a:t> </a:t>
                </a:r>
                <a:r>
                  <a:rPr lang="en-CA" sz="2000" dirty="0" smtClean="0"/>
                  <a:t>.</a:t>
                </a:r>
                <a:endParaRPr lang="en-CA" sz="2000" dirty="0"/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54668" y="1603022"/>
                <a:ext cx="7095066" cy="4324261"/>
              </a:xfrm>
              <a:prstGeom prst="rect">
                <a:avLst/>
              </a:prstGeom>
              <a:blipFill rotWithShape="0">
                <a:blip r:embed="rId2"/>
                <a:stretch>
                  <a:fillRect l="-859" t="-846" r="-1546" b="-156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99275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b="1" dirty="0" smtClean="0"/>
              <a:t>Geometry of space-time </a:t>
            </a:r>
            <a:endParaRPr lang="en-CA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532468" y="2150534"/>
                <a:ext cx="7095066" cy="389818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600"/>
                  </a:spcAft>
                </a:pPr>
                <a:r>
                  <a:rPr lang="en-CA" sz="2000" dirty="0" smtClean="0"/>
                  <a:t>This </a:t>
                </a:r>
                <a:r>
                  <a:rPr lang="en-CA" sz="2000" b="1" i="1" dirty="0" smtClean="0"/>
                  <a:t>interval</a:t>
                </a:r>
                <a:r>
                  <a:rPr lang="en-CA" sz="2000" dirty="0" smtClean="0"/>
                  <a:t> measurement implies an inherent </a:t>
                </a:r>
                <a:r>
                  <a:rPr lang="en-CA" sz="2000" b="1" i="1" dirty="0" smtClean="0"/>
                  <a:t>Lorentz-</a:t>
                </a:r>
                <a:r>
                  <a:rPr lang="en-CA" sz="2000" b="1" i="1" dirty="0" err="1" smtClean="0"/>
                  <a:t>Minkowski</a:t>
                </a:r>
                <a:r>
                  <a:rPr lang="en-CA" sz="2000" dirty="0" smtClean="0"/>
                  <a:t> geometry for (empty) space-time:</a:t>
                </a:r>
              </a:p>
              <a:p>
                <a:pPr algn="ctr">
                  <a:spcAft>
                    <a:spcPts val="900"/>
                  </a:spcAft>
                </a:pPr>
                <a:r>
                  <a:rPr lang="en-CA" sz="2000" dirty="0" smtClean="0"/>
                  <a:t> </a:t>
                </a:r>
                <a14:m>
                  <m:oMath xmlns:m="http://schemas.openxmlformats.org/officeDocument/2006/math">
                    <m:r>
                      <a:rPr lang="en-CA" sz="20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𝒔</m:t>
                    </m:r>
                    <m:r>
                      <a:rPr lang="en-CA" sz="20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CA" sz="2000" b="1" i="1" baseline="3000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𝟐</m:t>
                    </m:r>
                    <m:r>
                      <a:rPr lang="en-CA" sz="20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CA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CA" sz="20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CA" sz="2000" b="1" i="1" baseline="-2500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𝟎</m:t>
                    </m:r>
                    <m:r>
                      <a:rPr lang="en-CA" sz="2000" b="1" i="1" baseline="3000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𝟐</m:t>
                    </m:r>
                    <m:r>
                      <a:rPr lang="en-CA" sz="20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CA" sz="20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CA" sz="2000" b="1" i="1" baseline="-2500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𝟏</m:t>
                    </m:r>
                    <m:r>
                      <a:rPr lang="en-CA" sz="2000" b="1" i="1" baseline="3000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𝟐</m:t>
                    </m:r>
                    <m:r>
                      <a:rPr lang="en-CA" sz="20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CA" sz="20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CA" sz="2000" b="1" i="1" baseline="-2500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𝟐</m:t>
                    </m:r>
                    <m:r>
                      <a:rPr lang="en-CA" sz="2000" b="1" i="1" baseline="3000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𝟐</m:t>
                    </m:r>
                    <m:r>
                      <a:rPr lang="en-CA" sz="20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CA" sz="20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CA" sz="2000" b="1" i="1" baseline="-2500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𝟑</m:t>
                    </m:r>
                    <m:r>
                      <a:rPr lang="en-CA" sz="2000" b="1" i="1" baseline="3000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𝟐</m:t>
                    </m:r>
                    <m:r>
                      <a:rPr lang="en-CA" sz="20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CA" sz="2000" b="1" dirty="0" smtClean="0">
                    <a:solidFill>
                      <a:srgbClr val="0070C0"/>
                    </a:solidFill>
                  </a:rPr>
                  <a:t> </a:t>
                </a:r>
                <a:r>
                  <a:rPr lang="en-CA" sz="2000" dirty="0" smtClean="0"/>
                  <a:t>,</a:t>
                </a:r>
                <a:endParaRPr lang="en-CA" dirty="0" smtClean="0"/>
              </a:p>
              <a:p>
                <a:pPr algn="ctr">
                  <a:spcAft>
                    <a:spcPts val="9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b="1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𝒔</m:t>
                      </m:r>
                      <m:r>
                        <a:rPr lang="en-CA" b="1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CA" b="1" i="1" baseline="3000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CA" b="1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CA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CA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CA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en-CA" b="1" i="1" baseline="-2500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𝟎</m:t>
                          </m:r>
                          <m:r>
                            <a:rPr lang="en-CA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CA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en-CA" b="1" i="1" baseline="-2500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en-CA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CA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en-CA" b="1" i="1" baseline="-2500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en-CA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CA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en-CA" b="1" i="1" baseline="-2500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  <m:r>
                            <a:rPr lang="en-CA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CA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CA" b="1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CA" b="1" i="1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CA" b="1" i="1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</m:e>
                            </m:mr>
                            <m:mr>
                              <m:e>
                                <m:r>
                                  <a:rPr lang="en-CA" b="1" i="1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𝟎</m:t>
                                </m:r>
                              </m:e>
                            </m:m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1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CA" b="1" i="1">
                                        <a:solidFill>
                                          <a:srgbClr val="0070C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CA" b="1" i="1">
                                          <a:solidFill>
                                            <a:srgbClr val="0070C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𝟎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en-CA" b="1" i="1">
                                          <a:solidFill>
                                            <a:srgbClr val="0070C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𝟎</m:t>
                                      </m:r>
                                    </m:e>
                                  </m:mr>
                                </m:m>
                              </m:e>
                            </m:mr>
                          </m:m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CA" b="1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CA" b="1" i="1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CA" b="1" i="1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𝟎</m:t>
                                </m:r>
                              </m:e>
                            </m:mr>
                            <m:mr>
                              <m:e>
                                <m:r>
                                  <a:rPr lang="en-CA" b="1" i="1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  </m:t>
                                </m:r>
                                <m:r>
                                  <a:rPr lang="en-CA" b="1" i="1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  <m:r>
                                  <a:rPr lang="en-CA" b="1" i="1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</m:e>
                            </m:m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1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CA" b="1" i="1">
                                        <a:solidFill>
                                          <a:srgbClr val="0070C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CA" b="1" i="1">
                                          <a:solidFill>
                                            <a:srgbClr val="0070C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 </m:t>
                                      </m:r>
                                      <m:r>
                                        <a:rPr lang="en-CA" b="1" i="1">
                                          <a:solidFill>
                                            <a:srgbClr val="0070C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𝟎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en-CA" b="1" i="1">
                                          <a:solidFill>
                                            <a:srgbClr val="0070C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 </m:t>
                                      </m:r>
                                      <m:r>
                                        <a:rPr lang="en-CA" b="1" i="1">
                                          <a:solidFill>
                                            <a:srgbClr val="0070C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𝟎</m:t>
                                      </m:r>
                                    </m:e>
                                  </m:mr>
                                </m:m>
                              </m:e>
                            </m:mr>
                          </m:m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CA" b="1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CA" b="1" i="1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𝟎</m:t>
                                </m:r>
                              </m:e>
                            </m:mr>
                            <m:mr>
                              <m:e>
                                <m:r>
                                  <a:rPr lang="en-CA" b="1" i="1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  </m:t>
                                </m:r>
                                <m:r>
                                  <a:rPr lang="en-CA" b="1" i="1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𝟎</m:t>
                                </m:r>
                                <m:r>
                                  <a:rPr lang="en-CA" b="1" i="1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  </m:t>
                                </m:r>
                              </m:e>
                            </m:m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1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CA" b="1" i="1">
                                        <a:solidFill>
                                          <a:srgbClr val="0070C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CA" b="1" i="1">
                                          <a:solidFill>
                                            <a:srgbClr val="0070C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𝟏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en-CA" b="1" i="1">
                                          <a:solidFill>
                                            <a:srgbClr val="0070C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𝟎</m:t>
                                      </m:r>
                                    </m:e>
                                  </m:mr>
                                </m:m>
                              </m:e>
                            </m:mr>
                          </m:m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CA" b="1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CA" b="1" i="1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CA" b="1" i="1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𝟎</m:t>
                                </m:r>
                              </m:e>
                            </m:mr>
                            <m:mr>
                              <m:e>
                                <m:r>
                                  <a:rPr lang="en-CA" b="1" i="1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CA" b="1" i="1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𝟎</m:t>
                                </m:r>
                              </m:e>
                            </m:m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1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CA" b="1" i="1">
                                        <a:solidFill>
                                          <a:srgbClr val="0070C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CA" b="1" i="1">
                                          <a:solidFill>
                                            <a:srgbClr val="0070C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 </m:t>
                                      </m:r>
                                      <m:r>
                                        <a:rPr lang="en-CA" b="1" i="1">
                                          <a:solidFill>
                                            <a:srgbClr val="0070C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𝟎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en-CA" b="1" i="1">
                                          <a:solidFill>
                                            <a:srgbClr val="0070C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 </m:t>
                                      </m:r>
                                      <m:r>
                                        <a:rPr lang="en-CA" b="1" i="1">
                                          <a:solidFill>
                                            <a:srgbClr val="0070C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𝟏</m:t>
                                      </m:r>
                                    </m:e>
                                  </m:mr>
                                </m:m>
                              </m:e>
                            </m:mr>
                          </m:m>
                        </m:e>
                      </m:d>
                      <m:r>
                        <a:rPr lang="en-CA" b="1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begChr m:val="["/>
                          <m:endChr m:val="]"/>
                          <m:ctrlPr>
                            <a:rPr lang="en-CA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CA" b="1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n-CA" b="1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CA" b="1" i="1" baseline="-2500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</m:e>
                            <m:e>
                              <m:r>
                                <a:rPr lang="en-CA" b="1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CA" b="1" i="1" baseline="-2500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e>
                            <m:e>
                              <m:r>
                                <a:rPr lang="en-CA" b="1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CA" b="1" i="1" baseline="-2500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e>
                            <m:e>
                              <m:r>
                                <a:rPr lang="en-CA" b="1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CA" b="1" i="1" baseline="-2500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en-CA" dirty="0" smtClean="0"/>
              </a:p>
              <a:p>
                <a:pPr>
                  <a:spcAft>
                    <a:spcPts val="600"/>
                  </a:spcAft>
                </a:pPr>
                <a:r>
                  <a:rPr lang="en-CA" dirty="0" smtClean="0"/>
                  <a:t>The modified identity-like matrix represents the metric tensor of </a:t>
                </a:r>
                <a:r>
                  <a:rPr lang="en-CA" b="1" i="1" dirty="0" smtClean="0"/>
                  <a:t>Lorentz-</a:t>
                </a:r>
                <a:r>
                  <a:rPr lang="en-CA" b="1" i="1" dirty="0" err="1" smtClean="0"/>
                  <a:t>Minkowski</a:t>
                </a:r>
                <a:r>
                  <a:rPr lang="en-CA" b="1" i="1" dirty="0" smtClean="0"/>
                  <a:t> Geometry </a:t>
                </a:r>
                <a:r>
                  <a:rPr lang="en-CA" dirty="0" smtClean="0"/>
                  <a:t>of space-time in </a:t>
                </a:r>
                <a:r>
                  <a:rPr lang="en-CA" b="1" i="1" dirty="0" smtClean="0"/>
                  <a:t>4-Cartesian Coordinates</a:t>
                </a:r>
                <a:r>
                  <a:rPr lang="en-CA" dirty="0" smtClean="0"/>
                  <a:t>.</a:t>
                </a:r>
              </a:p>
              <a:p>
                <a:pPr>
                  <a:spcAft>
                    <a:spcPts val="600"/>
                  </a:spcAft>
                </a:pPr>
                <a:r>
                  <a:rPr lang="en-CA" sz="2000" dirty="0" smtClean="0"/>
                  <a:t>We often represent all the elements of this metric tensor with a single symbol:  </a:t>
                </a:r>
                <a14:m>
                  <m:oMath xmlns:m="http://schemas.openxmlformats.org/officeDocument/2006/math">
                    <m:r>
                      <a:rPr lang="el-GR" sz="20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𝜼</m:t>
                    </m:r>
                    <m:r>
                      <a:rPr lang="el-GR" sz="2000" b="1" i="1" baseline="-2500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𝝁𝝊</m:t>
                    </m:r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CA" sz="2000" dirty="0" smtClean="0"/>
                  <a:t> where </a:t>
                </a:r>
                <a:r>
                  <a:rPr lang="el-GR" sz="2000" b="1" i="1" dirty="0" smtClean="0">
                    <a:solidFill>
                      <a:srgbClr val="0070C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μ</a:t>
                </a:r>
                <a:r>
                  <a:rPr lang="en-CA" sz="2000" dirty="0" smtClean="0"/>
                  <a:t>  and </a:t>
                </a:r>
                <a:r>
                  <a:rPr lang="el-GR" sz="2000" b="1" i="1" dirty="0" smtClean="0">
                    <a:solidFill>
                      <a:srgbClr val="0070C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υ</a:t>
                </a:r>
                <a:r>
                  <a:rPr lang="en-CA" sz="2000" dirty="0" smtClean="0"/>
                  <a:t>  can each, independently, take on the value, </a:t>
                </a:r>
                <a:r>
                  <a:rPr lang="en-CA" sz="20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0, 1, 2,  </a:t>
                </a:r>
                <a:r>
                  <a:rPr lang="en-CA" sz="2000" dirty="0" smtClean="0">
                    <a:latin typeface="Franklin Gothic Book" panose="020B0503020102020204" pitchFamily="34" charset="0"/>
                    <a:ea typeface="Cambria Math" panose="02040503050406030204" pitchFamily="18" charset="0"/>
                  </a:rPr>
                  <a:t>or </a:t>
                </a:r>
                <a:r>
                  <a:rPr lang="en-CA" sz="20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3</a:t>
                </a:r>
                <a:r>
                  <a:rPr lang="en-CA" sz="2000" dirty="0" smtClean="0"/>
                  <a:t>.</a:t>
                </a:r>
                <a:endParaRPr lang="en-CA" sz="20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32468" y="2150534"/>
                <a:ext cx="7095066" cy="3898183"/>
              </a:xfrm>
              <a:prstGeom prst="rect">
                <a:avLst/>
              </a:prstGeom>
              <a:blipFill rotWithShape="0">
                <a:blip r:embed="rId2"/>
                <a:stretch>
                  <a:fillRect l="-859" t="-939" b="-2034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91795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CA" b="1" dirty="0" smtClean="0"/>
              <a:t>Gravitational Waves</a:t>
            </a:r>
            <a:br>
              <a:rPr lang="en-CA" b="1" dirty="0" smtClean="0"/>
            </a:br>
            <a:endParaRPr lang="en-CA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557868" y="1778001"/>
                <a:ext cx="7095066" cy="46399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600"/>
                  </a:spcAft>
                </a:pPr>
                <a:r>
                  <a:rPr lang="en-CA" sz="2000" dirty="0" smtClean="0"/>
                  <a:t>A passing gravitational wave  appears as oscillatory perturbations of some of the elements of the metric tensor.  The metric tensor, </a:t>
                </a:r>
                <a14:m>
                  <m:oMath xmlns:m="http://schemas.openxmlformats.org/officeDocument/2006/math">
                    <m:r>
                      <a:rPr lang="el-GR" sz="2000" b="1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𝜼</m:t>
                    </m:r>
                    <m:r>
                      <a:rPr lang="el-GR" sz="2000" b="1" i="1" baseline="-2500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𝝁𝝊</m:t>
                    </m:r>
                  </m:oMath>
                </a14:m>
                <a:r>
                  <a:rPr lang="en-CA" sz="2000" dirty="0" smtClean="0"/>
                  <a:t> , becomes, </a:t>
                </a:r>
                <a14:m>
                  <m:oMath xmlns:m="http://schemas.openxmlformats.org/officeDocument/2006/math">
                    <m:r>
                      <a:rPr lang="en-CA" sz="20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𝒈</m:t>
                    </m:r>
                    <m:r>
                      <a:rPr lang="el-GR" sz="2000" b="1" i="1" baseline="-2500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𝝁𝝊</m:t>
                    </m:r>
                  </m:oMath>
                </a14:m>
                <a:r>
                  <a:rPr lang="en-CA" sz="2000" dirty="0" smtClean="0"/>
                  <a:t> </a:t>
                </a:r>
                <a14:m>
                  <m:oMath xmlns:m="http://schemas.openxmlformats.org/officeDocument/2006/math">
                    <m:r>
                      <a:rPr lang="en-CA" b="1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CA" sz="2000" dirty="0" smtClean="0"/>
                  <a:t> </a:t>
                </a:r>
                <a14:m>
                  <m:oMath xmlns:m="http://schemas.openxmlformats.org/officeDocument/2006/math">
                    <m:r>
                      <a:rPr lang="el-GR" sz="2000" b="1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𝜼</m:t>
                    </m:r>
                    <m:r>
                      <a:rPr lang="el-GR" sz="2000" b="1" i="1" baseline="-2500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𝝁𝝊</m:t>
                    </m:r>
                  </m:oMath>
                </a14:m>
                <a:r>
                  <a:rPr lang="en-CA" sz="2000" dirty="0" smtClean="0"/>
                  <a:t> </a:t>
                </a:r>
                <a14:m>
                  <m:oMath xmlns:m="http://schemas.openxmlformats.org/officeDocument/2006/math">
                    <m:r>
                      <a:rPr lang="en-CA" sz="2000" b="1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CA" sz="2000" dirty="0" smtClean="0"/>
                  <a:t> </a:t>
                </a:r>
                <a14:m>
                  <m:oMath xmlns:m="http://schemas.openxmlformats.org/officeDocument/2006/math">
                    <m:r>
                      <a:rPr lang="en-CA" sz="20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𝒉</m:t>
                    </m:r>
                    <m:r>
                      <a:rPr lang="el-GR" sz="2000" b="1" i="1" baseline="-2500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𝝁𝝊</m:t>
                    </m:r>
                  </m:oMath>
                </a14:m>
                <a:r>
                  <a:rPr lang="en-CA" sz="2000" dirty="0" smtClean="0"/>
                  <a:t> , where the perturbation metric has form: </a:t>
                </a:r>
              </a:p>
              <a:p>
                <a:pPr algn="ctr">
                  <a:spcAft>
                    <a:spcPts val="900"/>
                  </a:spcAft>
                </a:pPr>
                <a14:m>
                  <m:oMath xmlns:m="http://schemas.openxmlformats.org/officeDocument/2006/math">
                    <m:r>
                      <a:rPr lang="en-CA" sz="2000" b="1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𝒉</m:t>
                    </m:r>
                    <m:r>
                      <a:rPr lang="el-GR" sz="2000" b="1" i="1" baseline="-2500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𝝁𝝊</m:t>
                    </m:r>
                    <m:r>
                      <a:rPr lang="el-GR" sz="2000" b="1" i="1" baseline="-2500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CA" b="1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CA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CA" b="1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CA" b="1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CA" b="1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e>
                          </m:mr>
                          <m:mr>
                            <m:e>
                              <m:r>
                                <a:rPr lang="en-CA" b="1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</m:e>
                          </m:mr>
                          <m:m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CA" b="1" i="1">
                                      <a:solidFill>
                                        <a:srgbClr val="0070C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en-CA" b="1" i="1">
                                        <a:solidFill>
                                          <a:srgbClr val="0070C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𝟎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CA" b="1" i="1">
                                        <a:solidFill>
                                          <a:srgbClr val="0070C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𝟎</m:t>
                                    </m:r>
                                  </m:e>
                                </m:mr>
                              </m:m>
                            </m:e>
                          </m:mr>
                        </m:m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CA" b="1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CA" b="1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CA" b="1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</m:e>
                          </m:mr>
                          <m:mr>
                            <m:e>
                              <m:r>
                                <a:rPr lang="en-CA" b="1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  </m:t>
                              </m:r>
                              <m:r>
                                <a:rPr lang="en-CA" b="1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  <m:r>
                                <a:rPr lang="en-CA" b="1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</m:e>
                          </m:mr>
                          <m:m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CA" b="1" i="1">
                                      <a:solidFill>
                                        <a:srgbClr val="0070C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en-CA" b="1" i="1" smtClean="0">
                                        <a:solidFill>
                                          <a:srgbClr val="0070C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a:rPr lang="en-CA" b="1" i="1" smtClean="0">
                                        <a:solidFill>
                                          <a:srgbClr val="0070C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a:rPr lang="en-CA" b="1" i="1">
                                        <a:solidFill>
                                          <a:srgbClr val="0070C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𝒉</m:t>
                                    </m:r>
                                    <m:r>
                                      <a:rPr lang="en-CA" b="1" i="1">
                                        <a:solidFill>
                                          <a:srgbClr val="0070C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a:rPr lang="en-CA" b="1" i="1" baseline="-25000" smtClean="0">
                                        <a:solidFill>
                                          <a:srgbClr val="0070C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𝟐𝟏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CA" b="1" i="1" smtClean="0">
                                        <a:solidFill>
                                          <a:srgbClr val="0070C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  </m:t>
                                    </m:r>
                                    <m:r>
                                      <a:rPr lang="en-CA" b="1" i="1">
                                        <a:solidFill>
                                          <a:srgbClr val="0070C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𝒉</m:t>
                                    </m:r>
                                    <m:r>
                                      <a:rPr lang="en-CA" b="1" i="1">
                                        <a:solidFill>
                                          <a:srgbClr val="0070C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a:rPr lang="en-CA" b="1" i="1" baseline="-25000" smtClean="0">
                                        <a:solidFill>
                                          <a:srgbClr val="0070C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𝟑𝟏</m:t>
                                    </m:r>
                                  </m:e>
                                </m:mr>
                              </m:m>
                            </m:e>
                          </m:mr>
                        </m:m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CA" b="1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CA" b="1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</m:e>
                          </m:mr>
                          <m:mr>
                            <m:e>
                              <m:r>
                                <a:rPr lang="en-CA" b="1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  </m:t>
                              </m:r>
                              <m:r>
                                <a:rPr lang="en-CA" b="1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𝒉</m:t>
                              </m:r>
                              <m:r>
                                <a:rPr lang="en-CA" b="1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CA" b="1" i="1" baseline="-25000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𝟏𝟐</m:t>
                              </m:r>
                              <m:r>
                                <a:rPr lang="en-CA" b="1" i="1" baseline="-2500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CA" b="1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</m:e>
                          </m:mr>
                          <m:m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CA" b="1" i="1">
                                      <a:solidFill>
                                        <a:srgbClr val="0070C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en-CA" b="1" i="1">
                                        <a:solidFill>
                                          <a:srgbClr val="0070C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CA" b="1" i="1">
                                        <a:solidFill>
                                          <a:srgbClr val="0070C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𝒉</m:t>
                                    </m:r>
                                    <m:r>
                                      <a:rPr lang="en-CA" b="1" i="1">
                                        <a:solidFill>
                                          <a:srgbClr val="0070C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a:rPr lang="en-CA" b="1" i="1" baseline="-25000" smtClean="0">
                                        <a:solidFill>
                                          <a:srgbClr val="0070C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𝟑𝟐</m:t>
                                    </m:r>
                                  </m:e>
                                </m:mr>
                              </m:m>
                            </m:e>
                          </m:mr>
                        </m:m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CA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CA" b="1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CA" b="1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</m:e>
                          </m:mr>
                          <m:mr>
                            <m:e>
                              <m:r>
                                <a:rPr lang="en-CA" b="1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CA" b="1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𝒉</m:t>
                              </m:r>
                              <m:r>
                                <a:rPr lang="en-CA" b="1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CA" b="1" i="1" baseline="-2500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  <m:r>
                                <a:rPr lang="en-CA" b="1" i="1" baseline="-25000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</m:e>
                          </m:mr>
                          <m:m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CA" b="1" i="1">
                                      <a:solidFill>
                                        <a:srgbClr val="0070C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en-CA" b="1" i="1" smtClean="0">
                                        <a:solidFill>
                                          <a:srgbClr val="0070C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a:rPr lang="en-CA" b="1" i="1">
                                        <a:solidFill>
                                          <a:srgbClr val="0070C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𝒉</m:t>
                                    </m:r>
                                    <m:r>
                                      <a:rPr lang="en-CA" b="1" i="1">
                                        <a:solidFill>
                                          <a:srgbClr val="0070C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a:rPr lang="en-CA" b="1" i="1" baseline="-25000" smtClean="0">
                                        <a:solidFill>
                                          <a:srgbClr val="0070C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𝟐𝟑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CA" b="1" i="1">
                                        <a:solidFill>
                                          <a:srgbClr val="0070C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a:rPr lang="en-CA" b="1" i="1">
                                        <a:solidFill>
                                          <a:srgbClr val="0070C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</m:e>
                                </m:mr>
                              </m:m>
                            </m:e>
                          </m:mr>
                        </m:m>
                      </m:e>
                    </m:d>
                  </m:oMath>
                </a14:m>
                <a:r>
                  <a:rPr lang="en-CA" sz="2000" dirty="0" smtClean="0"/>
                  <a:t>    .</a:t>
                </a:r>
              </a:p>
              <a:p>
                <a:pPr>
                  <a:spcAft>
                    <a:spcPts val="900"/>
                  </a:spcAft>
                </a:pPr>
                <a:r>
                  <a:rPr lang="en-CA" sz="2000" dirty="0" smtClean="0"/>
                  <a:t>Each </a:t>
                </a:r>
                <a14:m>
                  <m:oMath xmlns:m="http://schemas.openxmlformats.org/officeDocument/2006/math">
                    <m:r>
                      <a:rPr lang="en-CA" sz="2000" b="1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𝒉</m:t>
                    </m:r>
                    <m:r>
                      <a:rPr lang="en-CA" sz="2000" b="1" i="1" baseline="-2500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𝒊𝒋</m:t>
                    </m:r>
                    <m:r>
                      <a:rPr lang="el-GR" sz="2000" b="1" i="1" baseline="-2500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CA" b="1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CA" sz="2000" b="1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𝒉</m:t>
                    </m:r>
                    <m:r>
                      <a:rPr lang="en-CA" sz="2000" b="1" i="1" baseline="-2500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𝒋𝒊</m:t>
                    </m:r>
                  </m:oMath>
                </a14:m>
                <a:r>
                  <a:rPr lang="en-CA" sz="2000" dirty="0" smtClean="0"/>
                  <a:t> .  The metric tensor remains symmetric.  Subtlety, this means that the wave does not change the volume of the local spatial geometry.  </a:t>
                </a:r>
              </a:p>
              <a:p>
                <a:pPr algn="ctr">
                  <a:spcAft>
                    <a:spcPts val="900"/>
                  </a:spcAft>
                </a:pPr>
                <a14:m>
                  <m:oMath xmlns:m="http://schemas.openxmlformats.org/officeDocument/2006/math">
                    <m:r>
                      <a:rPr lang="en-CA" sz="2000" b="1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𝒉</m:t>
                    </m:r>
                    <m:r>
                      <a:rPr lang="en-CA" sz="2000" b="1" i="1" baseline="-2500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𝒊𝒋</m:t>
                    </m:r>
                    <m:r>
                      <a:rPr lang="el-GR" sz="2000" b="1" i="1" baseline="-2500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CA" sz="2000" b="1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CA" sz="20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𝒂</m:t>
                    </m:r>
                    <m:r>
                      <a:rPr lang="en-CA" sz="20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CA" sz="20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𝒄𝒐𝒔</m:t>
                    </m:r>
                    <m:r>
                      <a:rPr lang="en-CA" sz="20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l-GR" sz="2000" b="1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𝝎</m:t>
                    </m:r>
                    <m:r>
                      <a:rPr lang="en-CA" sz="20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𝒕</m:t>
                    </m:r>
                    <m:r>
                      <a:rPr lang="en-CA" sz="20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l-GR" sz="20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𝝋</m:t>
                    </m:r>
                    <m:r>
                      <a:rPr lang="en-CA" sz="20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CA" sz="2000" dirty="0" smtClean="0"/>
                  <a:t> . </a:t>
                </a:r>
              </a:p>
              <a:p>
                <a:pPr>
                  <a:spcAft>
                    <a:spcPts val="900"/>
                  </a:spcAft>
                </a:pPr>
                <a:r>
                  <a:rPr lang="en-CA" sz="2000" dirty="0" smtClean="0"/>
                  <a:t>The amplitude of the oscillations that have, so-far, been observed are extraordinarily small, </a:t>
                </a:r>
                <a14:m>
                  <m:oMath xmlns:m="http://schemas.openxmlformats.org/officeDocument/2006/math">
                    <m:r>
                      <a:rPr lang="en-CA" sz="2000" b="1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𝒂</m:t>
                    </m:r>
                    <m:r>
                      <a:rPr lang="en-CA" sz="20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 ≈</m:t>
                    </m:r>
                    <m:sSup>
                      <m:sSupPr>
                        <m:ctrlPr>
                          <a:rPr lang="en-CA" sz="2000" b="1" i="1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CA" sz="2000" b="1" i="1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𝟏𝟎</m:t>
                        </m:r>
                      </m:e>
                      <m:sup>
                        <m:r>
                          <a:rPr lang="en-CA" sz="2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CA" sz="2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𝟐𝟑</m:t>
                        </m:r>
                      </m:sup>
                    </m:sSup>
                    <m:r>
                      <a:rPr lang="en-CA" sz="20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en-CA" sz="20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57868" y="1778001"/>
                <a:ext cx="7095066" cy="4639925"/>
              </a:xfrm>
              <a:prstGeom prst="rect">
                <a:avLst/>
              </a:prstGeom>
              <a:blipFill rotWithShape="0">
                <a:blip r:embed="rId2"/>
                <a:stretch>
                  <a:fillRect l="-946" t="-788" r="-1032" b="-1445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87372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1141</TotalTime>
  <Words>569</Words>
  <Application>Microsoft Office PowerPoint</Application>
  <PresentationFormat>On-screen Show (4:3)</PresentationFormat>
  <Paragraphs>61</Paragraphs>
  <Slides>12</Slides>
  <Notes>0</Notes>
  <HiddenSlides>0</HiddenSlides>
  <MMClips>2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Cambria Math</vt:lpstr>
      <vt:lpstr>Franklin Gothic Book</vt:lpstr>
      <vt:lpstr>Crop</vt:lpstr>
      <vt:lpstr>GRAVITATIONAL wAVES</vt:lpstr>
      <vt:lpstr>Measuring distance in 3-space</vt:lpstr>
      <vt:lpstr>Distances</vt:lpstr>
      <vt:lpstr>Non-Euclidean Geometry?</vt:lpstr>
      <vt:lpstr>Length and interval</vt:lpstr>
      <vt:lpstr>Metric Tensor</vt:lpstr>
      <vt:lpstr>What is 4-space-time?</vt:lpstr>
      <vt:lpstr>Geometry of space-time </vt:lpstr>
      <vt:lpstr>Gravitational Waves </vt:lpstr>
      <vt:lpstr>Spatial geometry oscillates </vt:lpstr>
      <vt:lpstr>Places in the geometry move </vt:lpstr>
      <vt:lpstr>First observations by LIGO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GRAVITATIONAL wAVES</dc:title>
  <dc:creator>olivia</dc:creator>
  <cp:lastModifiedBy>olivia</cp:lastModifiedBy>
  <cp:revision>45</cp:revision>
  <dcterms:created xsi:type="dcterms:W3CDTF">2017-03-06T21:42:35Z</dcterms:created>
  <dcterms:modified xsi:type="dcterms:W3CDTF">2017-03-09T16:07:19Z</dcterms:modified>
</cp:coreProperties>
</file>