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39" r:id="rId2"/>
    <p:sldId id="368" r:id="rId3"/>
    <p:sldId id="399" r:id="rId4"/>
    <p:sldId id="400" r:id="rId5"/>
    <p:sldId id="405" r:id="rId6"/>
    <p:sldId id="425" r:id="rId7"/>
    <p:sldId id="417" r:id="rId8"/>
    <p:sldId id="384" r:id="rId9"/>
    <p:sldId id="385" r:id="rId10"/>
    <p:sldId id="386" r:id="rId11"/>
    <p:sldId id="270" r:id="rId12"/>
    <p:sldId id="388" r:id="rId13"/>
    <p:sldId id="389" r:id="rId14"/>
    <p:sldId id="414" r:id="rId15"/>
    <p:sldId id="372" r:id="rId16"/>
    <p:sldId id="348" r:id="rId17"/>
    <p:sldId id="357" r:id="rId18"/>
    <p:sldId id="376" r:id="rId19"/>
    <p:sldId id="356" r:id="rId20"/>
    <p:sldId id="355" r:id="rId21"/>
    <p:sldId id="377" r:id="rId22"/>
    <p:sldId id="353" r:id="rId23"/>
    <p:sldId id="379" r:id="rId24"/>
    <p:sldId id="409" r:id="rId25"/>
    <p:sldId id="427" r:id="rId26"/>
    <p:sldId id="408" r:id="rId27"/>
    <p:sldId id="432" r:id="rId28"/>
    <p:sldId id="412" r:id="rId29"/>
    <p:sldId id="429" r:id="rId30"/>
    <p:sldId id="411" r:id="rId31"/>
    <p:sldId id="433" r:id="rId32"/>
    <p:sldId id="437" r:id="rId33"/>
    <p:sldId id="441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FD48"/>
    <a:srgbClr val="FFFF00"/>
    <a:srgbClr val="DE0500"/>
    <a:srgbClr val="25FE08"/>
    <a:srgbClr val="FF00FF"/>
    <a:srgbClr val="0E4DFE"/>
    <a:srgbClr val="5DD83C"/>
    <a:srgbClr val="9BBB59"/>
    <a:srgbClr val="736B41"/>
    <a:srgbClr val="C4B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58" autoAdjust="0"/>
    <p:restoredTop sz="94660"/>
  </p:normalViewPr>
  <p:slideViewPr>
    <p:cSldViewPr>
      <p:cViewPr varScale="1">
        <p:scale>
          <a:sx n="50" d="100"/>
          <a:sy n="50" d="100"/>
        </p:scale>
        <p:origin x="-59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30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D8E7C5-A22C-4766-AD1E-7CAF6F0D13B3}" type="datetimeFigureOut">
              <a:rPr lang="en-US"/>
              <a:pPr>
                <a:defRPr/>
              </a:pPr>
              <a:t>5/19/2014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409A891-1296-4582-85F2-65CF23072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868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09A891-1296-4582-85F2-65CF2307229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73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6A9AE-E8D4-4B4B-9080-111883B9E0DE}" type="datetimeFigureOut">
              <a:rPr lang="en-US"/>
              <a:pPr>
                <a:defRPr/>
              </a:pPr>
              <a:t>5/19/2014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7C0DB-CC7E-4FE0-A861-79C8CA7B4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B440C-0085-4A3A-8A75-9342A9E77E2B}" type="datetimeFigureOut">
              <a:rPr lang="en-US"/>
              <a:pPr>
                <a:defRPr/>
              </a:pPr>
              <a:t>5/19/2014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F2767-7874-4269-9450-A6D545A4F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5FE6E-3737-4B9F-8698-4FAAAC1A52F0}" type="datetimeFigureOut">
              <a:rPr lang="en-US"/>
              <a:pPr>
                <a:defRPr/>
              </a:pPr>
              <a:t>5/19/2014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9AEBB-A3F8-4FF3-A959-A1A89EA4F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32D31-9E9D-4ABA-A37E-B11ABF437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76FD6-02EB-4B62-B1AA-DB778C27F7BE}" type="datetimeFigureOut">
              <a:rPr lang="en-US"/>
              <a:pPr>
                <a:defRPr/>
              </a:pPr>
              <a:t>5/19/2014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AF6B3-2697-47D5-90BF-96EF1A26C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3B17C-1421-455F-B01D-79DEA48BE6DC}" type="datetimeFigureOut">
              <a:rPr lang="en-US"/>
              <a:pPr>
                <a:defRPr/>
              </a:pPr>
              <a:t>5/19/2014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7AFCD-14D1-4CD3-9AD2-61D251E52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38338-5579-43B3-8164-51D02DD7924C}" type="datetimeFigureOut">
              <a:rPr lang="en-US"/>
              <a:pPr>
                <a:defRPr/>
              </a:pPr>
              <a:t>5/19/2014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FD244-C0EC-41B9-90F0-9E3216A1D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56BF8-4729-4107-A232-70EFD10093D9}" type="datetimeFigureOut">
              <a:rPr lang="en-US"/>
              <a:pPr>
                <a:defRPr/>
              </a:pPr>
              <a:t>5/19/2014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6A4AC-3E4A-4BC0-9A4E-D9D34AF37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7CEDE-A874-43BE-80C2-1F420A30D149}" type="datetimeFigureOut">
              <a:rPr lang="en-US"/>
              <a:pPr>
                <a:defRPr/>
              </a:pPr>
              <a:t>5/19/2014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724AD-6C45-4F97-9E24-46F5E5C7D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F078E-AFD4-4177-9009-B0DB39BF3B63}" type="datetimeFigureOut">
              <a:rPr lang="en-US"/>
              <a:pPr>
                <a:defRPr/>
              </a:pPr>
              <a:t>5/19/2014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0A0B9-A230-40D6-9795-C3D177DB5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00D2E-E99C-4219-9E8E-E1C1F05544D8}" type="datetimeFigureOut">
              <a:rPr lang="en-US"/>
              <a:pPr>
                <a:defRPr/>
              </a:pPr>
              <a:t>5/19/2014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561F4-5783-4C71-AFFE-4DF54D24E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3ECC6-2B43-4058-B0B5-B8F31E277D9A}" type="datetimeFigureOut">
              <a:rPr lang="en-US"/>
              <a:pPr>
                <a:defRPr/>
              </a:pPr>
              <a:t>5/19/2014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A98E-2206-4746-A9BF-711769F7D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5BF08EF-E198-493A-B625-D25DE45B0477}" type="datetimeFigureOut">
              <a:rPr lang="en-US"/>
              <a:pPr>
                <a:defRPr/>
              </a:pPr>
              <a:t>5/19/2014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DB49AB-FA2E-447A-A675-B10028290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CIPW@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0381" y="-1262662"/>
            <a:ext cx="7040078" cy="9340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8610600" cy="165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Schoolbook" pitchFamily="18" charset="0"/>
              </a:rPr>
              <a:t>Martian Soils</a:t>
            </a:r>
          </a:p>
          <a:p>
            <a:pPr algn="ctr">
              <a:lnSpc>
                <a:spcPct val="50000"/>
              </a:lnSpc>
            </a:pPr>
            <a:r>
              <a:rPr lang="en-US" dirty="0" smtClean="0">
                <a:latin typeface="Century Schoolbook" pitchFamily="18" charset="0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2000" i="1" dirty="0" smtClean="0">
                <a:latin typeface="Century Schoolbook" pitchFamily="18" charset="0"/>
              </a:rPr>
              <a:t>Mantle Probe or just “Dirt”?</a:t>
            </a:r>
          </a:p>
          <a:p>
            <a:pPr algn="ctr">
              <a:lnSpc>
                <a:spcPct val="50000"/>
              </a:lnSpc>
            </a:pPr>
            <a:endParaRPr lang="en-US" i="1" dirty="0" smtClean="0">
              <a:latin typeface="Century Schoolbook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i="1" dirty="0" smtClean="0">
                <a:latin typeface="Century Schoolbook" pitchFamily="18" charset="0"/>
              </a:rPr>
              <a:t>Don Francis</a:t>
            </a:r>
          </a:p>
          <a:p>
            <a:pPr algn="ctr">
              <a:lnSpc>
                <a:spcPct val="110000"/>
              </a:lnSpc>
            </a:pPr>
            <a:r>
              <a:rPr lang="en-US" sz="1600" i="1" dirty="0" smtClean="0">
                <a:latin typeface="Century Schoolbook" pitchFamily="18" charset="0"/>
              </a:rPr>
              <a:t> </a:t>
            </a:r>
            <a:r>
              <a:rPr lang="en-US" sz="1200" dirty="0" smtClean="0">
                <a:latin typeface="Century Schoolbook" pitchFamily="18" charset="0"/>
              </a:rPr>
              <a:t>EPS - McGill University</a:t>
            </a:r>
            <a:endParaRPr lang="en-US" sz="1200" dirty="0">
              <a:latin typeface="Century Schoolbook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205" y="6096000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i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Cape Smith Fold Belt</a:t>
            </a:r>
          </a:p>
          <a:p>
            <a:pPr algn="ctr"/>
            <a:r>
              <a:rPr lang="en-CA" sz="1600" i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circa 1977</a:t>
            </a:r>
            <a:endParaRPr lang="en-CA" sz="1600" i="1" dirty="0"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86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2947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" name="Picture 5" descr="wishstone.jpg"/>
          <p:cNvPicPr>
            <a:picLocks noChangeAspect="1"/>
          </p:cNvPicPr>
          <p:nvPr/>
        </p:nvPicPr>
        <p:blipFill>
          <a:blip r:embed="rId2" cstate="print"/>
          <a:srcRect l="11954" t="703" r="703" b="1405"/>
          <a:stretch>
            <a:fillRect/>
          </a:stretch>
        </p:blipFill>
        <p:spPr bwMode="auto">
          <a:xfrm>
            <a:off x="3024188" y="0"/>
            <a:ext cx="6119812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949" name="TextBox 6"/>
          <p:cNvSpPr txBox="1">
            <a:spLocks noChangeArrowheads="1"/>
          </p:cNvSpPr>
          <p:nvPr/>
        </p:nvSpPr>
        <p:spPr bwMode="auto">
          <a:xfrm>
            <a:off x="6324" y="2286000"/>
            <a:ext cx="292740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Century Schoolbook" pitchFamily="18" charset="0"/>
              </a:rPr>
              <a:t>Bright Dust </a:t>
            </a:r>
          </a:p>
          <a:p>
            <a:pPr algn="ctr"/>
            <a:r>
              <a:rPr lang="en-US" sz="2400" dirty="0" smtClean="0">
                <a:latin typeface="Century Schoolbook" pitchFamily="18" charset="0"/>
              </a:rPr>
              <a:t>On top of Dark Soil</a:t>
            </a:r>
          </a:p>
          <a:p>
            <a:pPr algn="ctr"/>
            <a:endParaRPr lang="en-US" sz="2400" dirty="0">
              <a:latin typeface="Century Schoolbook" pitchFamily="18" charset="0"/>
            </a:endParaRPr>
          </a:p>
          <a:p>
            <a:pPr algn="ctr"/>
            <a:r>
              <a:rPr lang="en-US" sz="2400" dirty="0">
                <a:latin typeface="Century Schoolbook" pitchFamily="18" charset="0"/>
              </a:rPr>
              <a:t> </a:t>
            </a:r>
            <a:r>
              <a:rPr lang="en-US" sz="2400" i="1" dirty="0" smtClean="0">
                <a:latin typeface="Century Schoolbook" pitchFamily="18" charset="0"/>
              </a:rPr>
              <a:t>Spirit</a:t>
            </a:r>
          </a:p>
          <a:p>
            <a:pPr algn="ctr"/>
            <a:endParaRPr lang="en-US" sz="2400" dirty="0">
              <a:latin typeface="Century Schoolbook" pitchFamily="18" charset="0"/>
            </a:endParaRPr>
          </a:p>
          <a:p>
            <a:pPr algn="ctr"/>
            <a:r>
              <a:rPr lang="en-US" sz="2400" dirty="0">
                <a:latin typeface="Century Schoolbook" pitchFamily="18" charset="0"/>
              </a:rPr>
              <a:t>Columbia Hills</a:t>
            </a:r>
          </a:p>
        </p:txBody>
      </p:sp>
      <p:sp>
        <p:nvSpPr>
          <p:cNvPr id="82950" name="TextBox 7"/>
          <p:cNvSpPr txBox="1">
            <a:spLocks noChangeArrowheads="1"/>
          </p:cNvSpPr>
          <p:nvPr/>
        </p:nvSpPr>
        <p:spPr bwMode="auto">
          <a:xfrm>
            <a:off x="4953000" y="4191000"/>
            <a:ext cx="1174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FF00"/>
                </a:solidFill>
                <a:latin typeface="Century Schoolbook" pitchFamily="18" charset="0"/>
              </a:rPr>
              <a:t>Wishstone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lrg-218-dust-devils-mars-electric-light-bas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9735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5" name="Picture 4" descr="Mars_DustDevil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963" y="3200400"/>
            <a:ext cx="4872037" cy="36576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6" name="Picture 5" descr="mars_dust_devil_photo.jpg"/>
          <p:cNvPicPr>
            <a:picLocks noChangeAspect="1"/>
          </p:cNvPicPr>
          <p:nvPr/>
        </p:nvPicPr>
        <p:blipFill>
          <a:blip r:embed="rId4" cstate="print"/>
          <a:srcRect l="15881"/>
          <a:stretch>
            <a:fillRect/>
          </a:stretch>
        </p:blipFill>
        <p:spPr bwMode="auto">
          <a:xfrm>
            <a:off x="0" y="3165475"/>
            <a:ext cx="4343400" cy="36925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37" name="TextBox 6"/>
          <p:cNvSpPr txBox="1">
            <a:spLocks noChangeArrowheads="1"/>
          </p:cNvSpPr>
          <p:nvPr/>
        </p:nvSpPr>
        <p:spPr bwMode="auto">
          <a:xfrm>
            <a:off x="4748149" y="2846457"/>
            <a:ext cx="39196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entury Schoolbook" pitchFamily="18" charset="0"/>
              </a:rPr>
              <a:t>Dust Devils stir up Bright </a:t>
            </a:r>
            <a:r>
              <a:rPr lang="en-US" sz="2000" dirty="0" smtClean="0">
                <a:latin typeface="Century Schoolbook" pitchFamily="18" charset="0"/>
              </a:rPr>
              <a:t>Dust</a:t>
            </a:r>
          </a:p>
          <a:p>
            <a:pPr algn="ctr"/>
            <a:r>
              <a:rPr lang="en-US" sz="2000" dirty="0" smtClean="0">
                <a:latin typeface="Century Schoolbook" pitchFamily="18" charset="0"/>
              </a:rPr>
              <a:t> </a:t>
            </a:r>
            <a:r>
              <a:rPr lang="en-US" sz="2000" dirty="0">
                <a:latin typeface="Century Schoolbook" pitchFamily="18" charset="0"/>
              </a:rPr>
              <a:t>leaving dark tracks</a:t>
            </a:r>
          </a:p>
        </p:txBody>
      </p:sp>
      <p:sp>
        <p:nvSpPr>
          <p:cNvPr id="44038" name="TextBox 7"/>
          <p:cNvSpPr txBox="1">
            <a:spLocks noChangeArrowheads="1"/>
          </p:cNvSpPr>
          <p:nvPr/>
        </p:nvSpPr>
        <p:spPr bwMode="auto">
          <a:xfrm>
            <a:off x="2819400" y="6172200"/>
            <a:ext cx="1462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entury Schoolbook" pitchFamily="18" charset="0"/>
              </a:rPr>
              <a:t>Bright Dust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5062" y="3276600"/>
            <a:ext cx="317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entury Schoolbook" pitchFamily="18" charset="0"/>
              </a:rPr>
              <a:t>Spirit in the Columbia Hills</a:t>
            </a:r>
            <a:endParaRPr lang="en-US" i="1" dirty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 descr="nature03637-f5.2 (1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28600"/>
            <a:ext cx="423703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Box 3"/>
          <p:cNvSpPr txBox="1">
            <a:spLocks noChangeArrowheads="1"/>
          </p:cNvSpPr>
          <p:nvPr/>
        </p:nvSpPr>
        <p:spPr bwMode="auto">
          <a:xfrm>
            <a:off x="533400" y="533400"/>
            <a:ext cx="1462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entury Schoolbook" pitchFamily="18" charset="0"/>
              </a:rPr>
              <a:t>Bright Dust</a:t>
            </a:r>
          </a:p>
        </p:txBody>
      </p:sp>
      <p:sp>
        <p:nvSpPr>
          <p:cNvPr id="84996" name="TextBox 4"/>
          <p:cNvSpPr txBox="1">
            <a:spLocks noChangeArrowheads="1"/>
          </p:cNvSpPr>
          <p:nvPr/>
        </p:nvSpPr>
        <p:spPr bwMode="auto">
          <a:xfrm>
            <a:off x="457200" y="4267200"/>
            <a:ext cx="22797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entury Schoolbook" pitchFamily="18" charset="0"/>
              </a:rPr>
              <a:t>Dark </a:t>
            </a:r>
            <a:r>
              <a:rPr lang="en-US" dirty="0" smtClean="0">
                <a:latin typeface="Century Schoolbook" pitchFamily="18" charset="0"/>
              </a:rPr>
              <a:t>Soil and Sand</a:t>
            </a:r>
            <a:endParaRPr lang="en-US" dirty="0">
              <a:latin typeface="Century Schoolbook" pitchFamily="18" charset="0"/>
            </a:endParaRPr>
          </a:p>
        </p:txBody>
      </p:sp>
      <p:sp>
        <p:nvSpPr>
          <p:cNvPr id="84997" name="TextBox 4"/>
          <p:cNvSpPr txBox="1">
            <a:spLocks noChangeArrowheads="1"/>
          </p:cNvSpPr>
          <p:nvPr/>
        </p:nvSpPr>
        <p:spPr bwMode="auto">
          <a:xfrm>
            <a:off x="838200" y="4724400"/>
            <a:ext cx="335280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600" dirty="0">
                <a:latin typeface="Century Schoolbook" pitchFamily="18" charset="0"/>
              </a:rPr>
              <a:t>Strong absorption bands indicate the presence of fresh olivine, pyroxene, feldspar, and sulfates in the dark soils</a:t>
            </a:r>
          </a:p>
        </p:txBody>
      </p:sp>
      <p:sp>
        <p:nvSpPr>
          <p:cNvPr id="84998" name="TextBox 6"/>
          <p:cNvSpPr txBox="1">
            <a:spLocks noChangeArrowheads="1"/>
          </p:cNvSpPr>
          <p:nvPr/>
        </p:nvSpPr>
        <p:spPr bwMode="auto">
          <a:xfrm>
            <a:off x="838200" y="1295400"/>
            <a:ext cx="3581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dirty="0">
                <a:latin typeface="Century Schoolbook" pitchFamily="18" charset="0"/>
              </a:rPr>
              <a:t>Absence of strong absorption bands </a:t>
            </a:r>
            <a:r>
              <a:rPr lang="en-US" dirty="0" smtClean="0">
                <a:latin typeface="Century Schoolbook" pitchFamily="18" charset="0"/>
              </a:rPr>
              <a:t>in </a:t>
            </a:r>
            <a:r>
              <a:rPr lang="en-US" dirty="0">
                <a:latin typeface="Century Schoolbook" pitchFamily="18" charset="0"/>
              </a:rPr>
              <a:t>the range 8-12 um indicates absence of fresh ferromagnesian silicates.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1203" y="5257800"/>
            <a:ext cx="10470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i="1" dirty="0" smtClean="0">
                <a:latin typeface="Century Schoolbook" pitchFamily="18" charset="0"/>
              </a:rPr>
              <a:t>Fe in </a:t>
            </a:r>
            <a:r>
              <a:rPr lang="en-US" sz="1000" i="1" dirty="0" err="1" smtClean="0">
                <a:latin typeface="Century Schoolbook" pitchFamily="18" charset="0"/>
              </a:rPr>
              <a:t>Silicated</a:t>
            </a:r>
            <a:endParaRPr lang="en-US" sz="1000" i="1" dirty="0" smtClean="0">
              <a:latin typeface="Century Schoolbook" pitchFamily="18" charset="0"/>
            </a:endParaRPr>
          </a:p>
          <a:p>
            <a:pPr algn="ctr"/>
            <a:r>
              <a:rPr lang="en-US" sz="1000" i="1" dirty="0" smtClean="0">
                <a:latin typeface="Century Schoolbook" pitchFamily="18" charset="0"/>
              </a:rPr>
              <a:t>Absorption</a:t>
            </a:r>
          </a:p>
          <a:p>
            <a:pPr algn="ctr"/>
            <a:r>
              <a:rPr lang="en-US" sz="1000" i="1" dirty="0" smtClean="0">
                <a:latin typeface="Century Schoolbook" pitchFamily="18" charset="0"/>
              </a:rPr>
              <a:t>Bands</a:t>
            </a:r>
            <a:endParaRPr lang="en-US" sz="1000" i="1" dirty="0">
              <a:latin typeface="Century Schoolbook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781800" y="4038600"/>
            <a:ext cx="228600" cy="609600"/>
          </a:xfrm>
          <a:prstGeom prst="downArrow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97395" y="6477000"/>
            <a:ext cx="1646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Century Schoolbook" pitchFamily="18" charset="0"/>
              </a:rPr>
              <a:t>McSween</a:t>
            </a:r>
            <a:r>
              <a:rPr lang="en-US" sz="1200" i="1" dirty="0" smtClean="0">
                <a:latin typeface="Century Schoolbook" pitchFamily="18" charset="0"/>
              </a:rPr>
              <a:t> et al. 2010</a:t>
            </a:r>
            <a:endParaRPr lang="en-US" sz="1200" i="1" dirty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extBox 2"/>
          <p:cNvSpPr txBox="1">
            <a:spLocks noChangeArrowheads="1"/>
          </p:cNvSpPr>
          <p:nvPr/>
        </p:nvSpPr>
        <p:spPr bwMode="auto">
          <a:xfrm>
            <a:off x="685800" y="304800"/>
            <a:ext cx="80474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Schoolbook" pitchFamily="18" charset="0"/>
              </a:rPr>
              <a:t>Despite their physical  and mineralogical differences, the Bright Dust and Dark Soil have very similar major element </a:t>
            </a:r>
            <a:r>
              <a:rPr lang="en-US" dirty="0" smtClean="0">
                <a:latin typeface="Century Schoolbook" pitchFamily="18" charset="0"/>
              </a:rPr>
              <a:t>compositions.</a:t>
            </a:r>
            <a:endParaRPr lang="en-US" dirty="0">
              <a:latin typeface="Century Schoolbook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142999"/>
            <a:ext cx="5334000" cy="5438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0226"/>
            <a:ext cx="8635002" cy="6327661"/>
          </a:xfrm>
          <a:prstGeom prst="rect">
            <a:avLst/>
          </a:prstGeom>
        </p:spPr>
      </p:pic>
      <p:pic>
        <p:nvPicPr>
          <p:cNvPr id="9" name="Picture 1" descr="basaltweathering_profi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6" r="-60"/>
          <a:stretch/>
        </p:blipFill>
        <p:spPr bwMode="auto">
          <a:xfrm>
            <a:off x="6213776" y="0"/>
            <a:ext cx="2930224" cy="3048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 flipV="1">
            <a:off x="7748853" y="1278008"/>
            <a:ext cx="345898" cy="8000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022361" y="1092415"/>
            <a:ext cx="228600" cy="2174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/>
          <p:cNvSpPr/>
          <p:nvPr/>
        </p:nvSpPr>
        <p:spPr>
          <a:xfrm>
            <a:off x="7595641" y="2078079"/>
            <a:ext cx="228600" cy="21743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extBox 24"/>
          <p:cNvSpPr txBox="1"/>
          <p:nvPr/>
        </p:nvSpPr>
        <p:spPr>
          <a:xfrm>
            <a:off x="6506131" y="3095503"/>
            <a:ext cx="2345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i="1" dirty="0" smtClean="0">
                <a:latin typeface="Century Schoolbook" panose="02040604050505020304" pitchFamily="18" charset="0"/>
              </a:rPr>
              <a:t>Terrestrial Weathering</a:t>
            </a:r>
            <a:endParaRPr lang="en-CA" sz="1600" i="1" dirty="0">
              <a:latin typeface="Century Schoolbook" panose="02040604050505020304" pitchFamily="18" charset="0"/>
            </a:endParaRPr>
          </a:p>
        </p:txBody>
      </p:sp>
      <p:pic>
        <p:nvPicPr>
          <p:cNvPr id="12" name="Picture 11" descr="wishstone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2000"/>
                    </a14:imgEffect>
                  </a14:imgLayer>
                </a14:imgProps>
              </a:ext>
            </a:extLst>
          </a:blip>
          <a:srcRect l="11956" t="20232" r="5322" b="818"/>
          <a:stretch/>
        </p:blipFill>
        <p:spPr bwMode="auto">
          <a:xfrm>
            <a:off x="-77527" y="0"/>
            <a:ext cx="3093596" cy="2952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964116" y="2065048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 smtClean="0">
                <a:solidFill>
                  <a:srgbClr val="25FE08"/>
                </a:solidFill>
                <a:latin typeface="Century Schoolbook" panose="02040604050505020304" pitchFamily="18" charset="0"/>
              </a:rPr>
              <a:t>Soil</a:t>
            </a:r>
            <a:endParaRPr lang="en-CA" b="1" i="1" dirty="0">
              <a:solidFill>
                <a:srgbClr val="25FE08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2090" y="68580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Dust</a:t>
            </a:r>
            <a:endParaRPr lang="en-CA" b="1" i="1" dirty="0"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65" y="0"/>
            <a:ext cx="2010331" cy="1339383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 flipV="1">
            <a:off x="6520696" y="577082"/>
            <a:ext cx="580470" cy="2401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972300" y="685800"/>
            <a:ext cx="228600" cy="21743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Oval 17"/>
          <p:cNvSpPr/>
          <p:nvPr/>
        </p:nvSpPr>
        <p:spPr>
          <a:xfrm>
            <a:off x="6391830" y="468364"/>
            <a:ext cx="228600" cy="217436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27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564728"/>
              </p:ext>
            </p:extLst>
          </p:nvPr>
        </p:nvGraphicFramePr>
        <p:xfrm>
          <a:off x="1752600" y="1905000"/>
          <a:ext cx="5841629" cy="4174065"/>
        </p:xfrm>
        <a:graphic>
          <a:graphicData uri="http://schemas.openxmlformats.org/drawingml/2006/table">
            <a:tbl>
              <a:tblPr/>
              <a:tblGrid>
                <a:gridCol w="657797"/>
                <a:gridCol w="863972"/>
                <a:gridCol w="863972"/>
                <a:gridCol w="863972"/>
                <a:gridCol w="863972"/>
                <a:gridCol w="863972"/>
                <a:gridCol w="863972"/>
              </a:tblGrid>
              <a:tr h="19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entury Schoolbook"/>
                        </a:rPr>
                        <a:t>Sample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 Viking-1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Viking-2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PathFinder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Gusev  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entury Schoolbook"/>
                        </a:rPr>
                        <a:t>Columbia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Meridiani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96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 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 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 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 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Crater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Hills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Planum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SiO2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44.3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42.8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46.6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45.7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46.5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entury Schoolbook"/>
                        </a:rPr>
                        <a:t>45.7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TiO2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0.9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1.0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1.1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0.9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0.9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0.9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Al2O3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5.6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5.6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8.3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9.9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10.5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9.9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MgO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entury Schoolbook"/>
                        </a:rPr>
                        <a:t>8.5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8.5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8.1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8.8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8.8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8.8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FeO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18.4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20.3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17.7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16.4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15.6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16.4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MnO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entury Schoolbook"/>
                        </a:rPr>
                        <a:t>----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entury Schoolbook"/>
                        </a:rPr>
                        <a:t>----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0.5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0.3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0.3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0.3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CaO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5.4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5.0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6.5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6.3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6.3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6.3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Na2O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entury Schoolbook"/>
                        </a:rPr>
                        <a:t>----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entury Schoolbook"/>
                        </a:rPr>
                        <a:t>----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1.8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2.9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3.1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entury Schoolbook"/>
                        </a:rPr>
                        <a:t>2.9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K2O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1.0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1.0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0.4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0.4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0.5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entury Schoolbook"/>
                        </a:rPr>
                        <a:t>0.4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P2O5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0.0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0.0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1.9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0.8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1.0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0.8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96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entury Schoolbook"/>
                        </a:rPr>
                        <a:t>SO3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entury Schoolbook"/>
                        </a:rPr>
                        <a:t>8.5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6.5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6.0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6.5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5.5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entury Schoolbook"/>
                        </a:rPr>
                        <a:t>6.5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57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Total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94.9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93.0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98.9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98.8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99.0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98.8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2505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96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Trace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Elements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in ppm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 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 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 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 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Ni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latin typeface="Century Schoolbook"/>
                        </a:rPr>
                        <a:t>----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1000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498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509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498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Cr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1143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2506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2092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2506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Zn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307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307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307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Br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54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53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54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250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Cl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8000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6000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6167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6721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6550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entury Schoolbook"/>
                        </a:rPr>
                        <a:t>6721</a:t>
                      </a:r>
                    </a:p>
                  </a:txBody>
                  <a:tcPr marL="7130" marR="7130" marT="71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52800" y="1134457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Martian Soils</a:t>
            </a:r>
            <a:endParaRPr lang="en-US" sz="2400" dirty="0">
              <a:latin typeface="Century Schoolbook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2286000"/>
            <a:ext cx="5791200" cy="228600"/>
          </a:xfrm>
          <a:prstGeom prst="rect">
            <a:avLst/>
          </a:prstGeom>
          <a:solidFill>
            <a:srgbClr val="25FE08">
              <a:alpha val="34902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76400" y="2895600"/>
            <a:ext cx="5791200" cy="381000"/>
          </a:xfrm>
          <a:prstGeom prst="rect">
            <a:avLst/>
          </a:prstGeom>
          <a:solidFill>
            <a:srgbClr val="25FE08">
              <a:alpha val="34902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76400" y="2667000"/>
            <a:ext cx="5791200" cy="228600"/>
          </a:xfrm>
          <a:prstGeom prst="rect">
            <a:avLst/>
          </a:prstGeom>
          <a:solidFill>
            <a:srgbClr val="FF0000">
              <a:alpha val="34902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76400" y="3429000"/>
            <a:ext cx="5791200" cy="228600"/>
          </a:xfrm>
          <a:prstGeom prst="rect">
            <a:avLst/>
          </a:prstGeom>
          <a:solidFill>
            <a:srgbClr val="DE0500">
              <a:alpha val="34902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76400" y="4191000"/>
            <a:ext cx="5791200" cy="2286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rsS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323" y="260597"/>
            <a:ext cx="8403353" cy="6336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373497"/>
              </p:ext>
            </p:extLst>
          </p:nvPr>
        </p:nvGraphicFramePr>
        <p:xfrm>
          <a:off x="2313355" y="1126490"/>
          <a:ext cx="4914899" cy="3943350"/>
        </p:xfrm>
        <a:graphic>
          <a:graphicData uri="http://schemas.openxmlformats.org/drawingml/2006/table">
            <a:tbl>
              <a:tblPr/>
              <a:tblGrid>
                <a:gridCol w="1513497"/>
                <a:gridCol w="609206"/>
                <a:gridCol w="314122"/>
                <a:gridCol w="913810"/>
                <a:gridCol w="317295"/>
                <a:gridCol w="1246969"/>
              </a:tblGrid>
              <a:tr h="25717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  <a:hlinkClick r:id="rId2"/>
                        </a:rPr>
                        <a:t>CIPW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MiniTES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entury Schoolbook"/>
                        </a:rPr>
                        <a:t>CIPW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Norm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Spectra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NORM - SO</a:t>
                      </a:r>
                      <a:r>
                        <a:rPr lang="en-US" sz="1600" b="0" i="0" u="none" strike="noStrike" baseline="-25000">
                          <a:solidFill>
                            <a:srgbClr val="000000"/>
                          </a:solidFill>
                          <a:latin typeface="Century Schoolbook"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SiO</a:t>
                      </a:r>
                      <a:r>
                        <a:rPr lang="en-US" sz="1600" b="0" i="0" u="none" strike="noStrike" baseline="-25000">
                          <a:solidFill>
                            <a:srgbClr val="000000"/>
                          </a:solidFill>
                          <a:latin typeface="Century Schoolbook"/>
                        </a:rPr>
                        <a:t>2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, clay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Quartz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3.9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9.0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entury Schoolbook"/>
                        </a:rPr>
                        <a:t>Feldspar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entury Schoolbook"/>
                        </a:rPr>
                        <a:t>41.3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24.0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43.5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Clinopyroxene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11.1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3.5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2.6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Orthopyroxene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25.1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30.0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29.5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entury Schoolbook"/>
                        </a:rPr>
                        <a:t>Olivine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D83C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entury Schoolbook"/>
                        </a:rPr>
                        <a:t>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D83C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entury Schoolbook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D83C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entury Schoolbook"/>
                        </a:rPr>
                        <a:t>19.5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D83C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entury Schoolbook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D83C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entury Schoolbook"/>
                        </a:rPr>
                        <a:t>11.1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DD83C">
                        <a:alpha val="49804"/>
                      </a:srgbClr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Magnetite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7.1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7.5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entury Schoolbook"/>
                        </a:rPr>
                        <a:t>I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latin typeface="Century Schoolbook"/>
                        </a:rPr>
                        <a:t>lmenite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1.9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2.4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entury Schoolbook"/>
                        </a:rPr>
                        <a:t>Mg-Fe Sulfate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6.9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Apatite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2.0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2.6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Sulfate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7.5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Clay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entury Schoolbook"/>
                        </a:rPr>
                        <a:t>4.5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entury Schoolbook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000" y="350222"/>
            <a:ext cx="4168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Mineralogy of Martian Soils</a:t>
            </a:r>
            <a:endParaRPr lang="en-US" sz="2400" dirty="0">
              <a:latin typeface="Century Schoolbook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5486400"/>
            <a:ext cx="2056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entury Schoolbook" pitchFamily="18" charset="0"/>
              </a:rPr>
              <a:t>After </a:t>
            </a:r>
            <a:r>
              <a:rPr lang="en-US" sz="1200" dirty="0" err="1" smtClean="0">
                <a:latin typeface="Century Schoolbook" pitchFamily="18" charset="0"/>
              </a:rPr>
              <a:t>McSween</a:t>
            </a:r>
            <a:r>
              <a:rPr lang="en-US" sz="1200" dirty="0" smtClean="0">
                <a:latin typeface="Century Schoolbook" pitchFamily="18" charset="0"/>
              </a:rPr>
              <a:t> et al. 2010</a:t>
            </a:r>
            <a:endParaRPr lang="en-US" sz="1200" dirty="0">
              <a:latin typeface="Century Schoolbook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70805" y="1981200"/>
            <a:ext cx="2514600" cy="3124200"/>
          </a:xfrm>
          <a:prstGeom prst="rect">
            <a:avLst/>
          </a:prstGeom>
          <a:solidFill>
            <a:srgbClr val="736B41">
              <a:alpha val="40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Century Schoolbook" pitchFamily="18" charset="0"/>
              </a:rPr>
              <a:t>The absence of olivine in calculated Norms, but apparent presence, as evidenced in TES spectra, has important implications:</a:t>
            </a:r>
            <a:endParaRPr lang="en-US" sz="2000" dirty="0">
              <a:latin typeface="Century Schoolbook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219200"/>
            <a:ext cx="8686800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0000"/>
              </a:lnSpc>
              <a:buFont typeface="+mj-lt"/>
              <a:buAutoNum type="arabicPeriod"/>
            </a:pPr>
            <a:r>
              <a:rPr lang="en-US" dirty="0" smtClean="0">
                <a:latin typeface="Century Schoolbook" pitchFamily="18" charset="0"/>
              </a:rPr>
              <a:t>May imply that the Martian soils are just “</a:t>
            </a:r>
            <a:r>
              <a:rPr lang="en-US" b="1" dirty="0" smtClean="0">
                <a:latin typeface="Century Schoolbook" pitchFamily="18" charset="0"/>
              </a:rPr>
              <a:t>Dirt</a:t>
            </a:r>
            <a:r>
              <a:rPr lang="en-US" dirty="0" smtClean="0">
                <a:latin typeface="Century Schoolbook" pitchFamily="18" charset="0"/>
              </a:rPr>
              <a:t>”:</a:t>
            </a:r>
          </a:p>
          <a:p>
            <a:pPr marL="342900" indent="-342900" algn="just">
              <a:lnSpc>
                <a:spcPct val="50000"/>
              </a:lnSpc>
            </a:pPr>
            <a:endParaRPr lang="en-US" dirty="0" smtClean="0">
              <a:latin typeface="Century Schoolbook" pitchFamily="18" charset="0"/>
            </a:endParaRPr>
          </a:p>
          <a:p>
            <a:pPr marL="800100" lvl="1" indent="-342900" algn="just">
              <a:lnSpc>
                <a:spcPct val="110000"/>
              </a:lnSpc>
            </a:pPr>
            <a:r>
              <a:rPr lang="en-US" dirty="0" smtClean="0">
                <a:latin typeface="Century Schoolbook" pitchFamily="18" charset="0"/>
              </a:rPr>
              <a:t>      mechanical mixtures of 2 components; fresh ground-up basalt and older weathering products, including detrital quartz and clay minerals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3733800"/>
            <a:ext cx="3733800" cy="1287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0000"/>
              </a:lnSpc>
              <a:buFont typeface="+mj-lt"/>
              <a:buAutoNum type="arabicPeriod" startAt="2"/>
            </a:pPr>
            <a:r>
              <a:rPr lang="en-US" dirty="0" smtClean="0">
                <a:latin typeface="Century Schoolbook" pitchFamily="18" charset="0"/>
              </a:rPr>
              <a:t>Might, however, be explained by the olivine reaction relationship, as occurs in many Terrestrial basalts.</a:t>
            </a:r>
            <a:endParaRPr lang="en-US" dirty="0"/>
          </a:p>
        </p:txBody>
      </p:sp>
      <p:pic>
        <p:nvPicPr>
          <p:cNvPr id="5" name="Picture 4" descr="FoEnQt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3200400"/>
            <a:ext cx="4860833" cy="295839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248400" y="3276600"/>
            <a:ext cx="76200" cy="251460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sMgF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8833" y="502920"/>
            <a:ext cx="6307841" cy="613978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93633" y="1950720"/>
            <a:ext cx="623147" cy="2641600"/>
          </a:xfrm>
          <a:custGeom>
            <a:avLst/>
            <a:gdLst>
              <a:gd name="connsiteX0" fmla="*/ 50800 w 623147"/>
              <a:gd name="connsiteY0" fmla="*/ 0 h 2641600"/>
              <a:gd name="connsiteX1" fmla="*/ 264160 w 623147"/>
              <a:gd name="connsiteY1" fmla="*/ 670560 h 2641600"/>
              <a:gd name="connsiteX2" fmla="*/ 619760 w 623147"/>
              <a:gd name="connsiteY2" fmla="*/ 1320800 h 2641600"/>
              <a:gd name="connsiteX3" fmla="*/ 284480 w 623147"/>
              <a:gd name="connsiteY3" fmla="*/ 2052320 h 2641600"/>
              <a:gd name="connsiteX4" fmla="*/ 0 w 623147"/>
              <a:gd name="connsiteY4" fmla="*/ 264160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147" h="2641600">
                <a:moveTo>
                  <a:pt x="50800" y="0"/>
                </a:moveTo>
                <a:cubicBezTo>
                  <a:pt x="110066" y="225213"/>
                  <a:pt x="169333" y="450427"/>
                  <a:pt x="264160" y="670560"/>
                </a:cubicBezTo>
                <a:cubicBezTo>
                  <a:pt x="358987" y="890693"/>
                  <a:pt x="616373" y="1090507"/>
                  <a:pt x="619760" y="1320800"/>
                </a:cubicBezTo>
                <a:cubicBezTo>
                  <a:pt x="623147" y="1551093"/>
                  <a:pt x="387773" y="1832187"/>
                  <a:pt x="284480" y="2052320"/>
                </a:cubicBezTo>
                <a:cubicBezTo>
                  <a:pt x="181187" y="2272453"/>
                  <a:pt x="90593" y="2457026"/>
                  <a:pt x="0" y="2641600"/>
                </a:cubicBezTo>
              </a:path>
            </a:pathLst>
          </a:custGeom>
          <a:ln w="38100">
            <a:solidFill>
              <a:srgbClr val="FF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360033" y="2560320"/>
            <a:ext cx="997527" cy="2514600"/>
          </a:xfrm>
          <a:custGeom>
            <a:avLst/>
            <a:gdLst>
              <a:gd name="connsiteX0" fmla="*/ 0 w 997527"/>
              <a:gd name="connsiteY0" fmla="*/ 2514600 h 2514600"/>
              <a:gd name="connsiteX1" fmla="*/ 997527 w 997527"/>
              <a:gd name="connsiteY1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7527" h="2514600">
                <a:moveTo>
                  <a:pt x="0" y="2514600"/>
                </a:moveTo>
                <a:lnTo>
                  <a:pt x="997527" y="0"/>
                </a:lnTo>
              </a:path>
            </a:pathLst>
          </a:custGeom>
          <a:ln w="28575">
            <a:solidFill>
              <a:srgbClr val="25FE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741033" y="807720"/>
            <a:ext cx="590550" cy="1752600"/>
          </a:xfrm>
          <a:custGeom>
            <a:avLst/>
            <a:gdLst>
              <a:gd name="connsiteX0" fmla="*/ 0 w 590550"/>
              <a:gd name="connsiteY0" fmla="*/ 0 h 1752600"/>
              <a:gd name="connsiteX1" fmla="*/ 152400 w 590550"/>
              <a:gd name="connsiteY1" fmla="*/ 857250 h 1752600"/>
              <a:gd name="connsiteX2" fmla="*/ 590550 w 590550"/>
              <a:gd name="connsiteY2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550" h="1752600">
                <a:moveTo>
                  <a:pt x="0" y="0"/>
                </a:moveTo>
                <a:cubicBezTo>
                  <a:pt x="26987" y="282575"/>
                  <a:pt x="53975" y="565150"/>
                  <a:pt x="152400" y="857250"/>
                </a:cubicBezTo>
                <a:cubicBezTo>
                  <a:pt x="250825" y="1149350"/>
                  <a:pt x="420687" y="1450975"/>
                  <a:pt x="590550" y="1752600"/>
                </a:cubicBezTo>
              </a:path>
            </a:pathLst>
          </a:custGeom>
          <a:ln w="28575">
            <a:solidFill>
              <a:srgbClr val="25FE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88833" y="156972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Schoolbook" pitchFamily="18" charset="0"/>
              </a:rPr>
              <a:t>0.73</a:t>
            </a:r>
            <a:endParaRPr lang="en-US" dirty="0">
              <a:latin typeface="Century Schoolbook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7633" y="73152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Schoolbook" pitchFamily="18" charset="0"/>
              </a:rPr>
              <a:t>0.90</a:t>
            </a:r>
            <a:endParaRPr lang="en-US" dirty="0">
              <a:latin typeface="Century Schoolbook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392680" y="502920"/>
            <a:ext cx="5151120" cy="528828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362200" y="3271520"/>
            <a:ext cx="5324474" cy="2595880"/>
          </a:xfrm>
          <a:prstGeom prst="line">
            <a:avLst/>
          </a:prstGeom>
          <a:ln w="28575">
            <a:solidFill>
              <a:srgbClr val="DE0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enixSoilP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776" y="2690336"/>
            <a:ext cx="27478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  <a:latin typeface="Century Schoolbook" pitchFamily="18" charset="0"/>
              </a:rPr>
              <a:t>Martian </a:t>
            </a:r>
          </a:p>
          <a:p>
            <a:r>
              <a:rPr lang="en-US" sz="2000" i="1" dirty="0" smtClean="0">
                <a:solidFill>
                  <a:srgbClr val="FFFF00"/>
                </a:solidFill>
                <a:latin typeface="Century Schoolbook" pitchFamily="18" charset="0"/>
              </a:rPr>
              <a:t>        Soil</a:t>
            </a:r>
          </a:p>
          <a:p>
            <a:pPr>
              <a:lnSpc>
                <a:spcPct val="50000"/>
              </a:lnSpc>
            </a:pPr>
            <a:endParaRPr lang="en-US" sz="2000" i="1" dirty="0" smtClean="0">
              <a:solidFill>
                <a:srgbClr val="FFFF00"/>
              </a:solidFill>
              <a:latin typeface="Century Schoolbook" pitchFamily="18" charset="0"/>
            </a:endParaRPr>
          </a:p>
          <a:p>
            <a:r>
              <a:rPr lang="en-US" sz="2000" i="1" dirty="0" smtClean="0">
                <a:solidFill>
                  <a:srgbClr val="FFFF00"/>
                </a:solidFill>
                <a:latin typeface="Century Schoolbook" pitchFamily="18" charset="0"/>
              </a:rPr>
              <a:t>           Phoenix</a:t>
            </a:r>
          </a:p>
          <a:p>
            <a:r>
              <a:rPr lang="en-US" sz="2000" i="1" dirty="0" smtClean="0">
                <a:solidFill>
                  <a:srgbClr val="FFFF00"/>
                </a:solidFill>
                <a:latin typeface="Century Schoolbook" pitchFamily="18" charset="0"/>
              </a:rPr>
              <a:t>           </a:t>
            </a:r>
            <a:r>
              <a:rPr lang="en-US" sz="2000" dirty="0" smtClean="0">
                <a:solidFill>
                  <a:srgbClr val="FFFF00"/>
                </a:solidFill>
                <a:latin typeface="Century Schoolbook" pitchFamily="18" charset="0"/>
              </a:rPr>
              <a:t>arctic lowlands</a:t>
            </a:r>
            <a:endParaRPr lang="en-US" sz="2000" dirty="0">
              <a:solidFill>
                <a:srgbClr val="FFFF00"/>
              </a:solidFill>
              <a:latin typeface="Century Schoolbook" pitchFamily="18" charset="0"/>
            </a:endParaRPr>
          </a:p>
        </p:txBody>
      </p:sp>
      <p:pic>
        <p:nvPicPr>
          <p:cNvPr id="5" name="Picture 18" descr="mar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5787" y="0"/>
            <a:ext cx="22082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7585710" y="152400"/>
            <a:ext cx="152400" cy="13716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7239000" y="289560"/>
            <a:ext cx="96051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Century Schoolbook" pitchFamily="18" charset="0"/>
              </a:rPr>
              <a:t>Phoenix</a:t>
            </a:r>
          </a:p>
          <a:p>
            <a:r>
              <a:rPr lang="en-US" sz="2000" i="1" dirty="0" smtClean="0">
                <a:solidFill>
                  <a:srgbClr val="FFFF00"/>
                </a:solidFill>
                <a:latin typeface="Century Schoolbook" pitchFamily="18" charset="0"/>
              </a:rPr>
              <a:t>           </a:t>
            </a:r>
            <a:endParaRPr lang="en-US" sz="2000" dirty="0">
              <a:solidFill>
                <a:srgbClr val="FFFF00"/>
              </a:solidFill>
              <a:latin typeface="Century Schoolbook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36700"/>
            <a:ext cx="5631670" cy="30008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Century Schoolbook" panose="02040604050505020304" pitchFamily="18" charset="0"/>
              </a:rPr>
              <a:t>Planet-wide Uniformity</a:t>
            </a:r>
          </a:p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n-CA" dirty="0"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Century Schoolbook" panose="02040604050505020304" pitchFamily="18" charset="0"/>
              </a:rPr>
              <a:t>Retain </a:t>
            </a:r>
            <a:r>
              <a:rPr lang="en-CA" dirty="0">
                <a:latin typeface="Century Schoolbook" panose="02040604050505020304" pitchFamily="18" charset="0"/>
              </a:rPr>
              <a:t>Igneous </a:t>
            </a:r>
            <a:r>
              <a:rPr lang="en-CA" dirty="0" smtClean="0">
                <a:latin typeface="Century Schoolbook" panose="02040604050505020304" pitchFamily="18" charset="0"/>
              </a:rPr>
              <a:t>Composition</a:t>
            </a:r>
          </a:p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n-CA" dirty="0"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Century Schoolbook" panose="02040604050505020304" pitchFamily="18" charset="0"/>
              </a:rPr>
              <a:t>Mantle Source with </a:t>
            </a:r>
            <a:r>
              <a:rPr lang="en-CA" dirty="0" err="1" smtClean="0">
                <a:latin typeface="Century Schoolbook" panose="02040604050505020304" pitchFamily="18" charset="0"/>
              </a:rPr>
              <a:t>Ol</a:t>
            </a:r>
            <a:r>
              <a:rPr lang="en-CA" dirty="0" smtClean="0">
                <a:latin typeface="Century Schoolbook" panose="02040604050505020304" pitchFamily="18" charset="0"/>
              </a:rPr>
              <a:t> Fo:80</a:t>
            </a:r>
          </a:p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n-CA" dirty="0"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Century Schoolbook" panose="02040604050505020304" pitchFamily="18" charset="0"/>
              </a:rPr>
              <a:t>10 Kb multi-saturation - Stagnate Lid Tectonics</a:t>
            </a:r>
          </a:p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n-CA" dirty="0" smtClean="0"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Century Schoolbook" panose="02040604050505020304" pitchFamily="18" charset="0"/>
              </a:rPr>
              <a:t>Bi-modal Fe content in Terrestrial Planets</a:t>
            </a:r>
          </a:p>
          <a:p>
            <a:pPr marL="285750" indent="-28575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n-CA" dirty="0"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latin typeface="Century Schoolbook" panose="02040604050505020304" pitchFamily="18" charset="0"/>
              </a:rPr>
              <a:t>Sulfide Line in the Solar Nebulae</a:t>
            </a:r>
            <a:endParaRPr lang="en-CA" dirty="0">
              <a:latin typeface="Century Schoolbook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6" y="394710"/>
            <a:ext cx="8089408" cy="6068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6" y="394710"/>
            <a:ext cx="8089408" cy="6068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0" y="332225"/>
            <a:ext cx="8055880" cy="6193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9906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entury Schoolbook" pitchFamily="18" charset="0"/>
              </a:rPr>
              <a:t>Earth</a:t>
            </a:r>
            <a:endParaRPr lang="en-US" i="1" dirty="0">
              <a:latin typeface="Century Schoolbook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99060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entury Schoolbook" pitchFamily="18" charset="0"/>
              </a:rPr>
              <a:t>Mars</a:t>
            </a:r>
            <a:endParaRPr lang="en-US" i="1" dirty="0">
              <a:latin typeface="Century Schoolbook" pitchFamily="18" charset="0"/>
            </a:endParaRPr>
          </a:p>
        </p:txBody>
      </p:sp>
      <p:pic>
        <p:nvPicPr>
          <p:cNvPr id="12" name="Picture 11" descr="MarsOlCpxQt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828800"/>
            <a:ext cx="4267209" cy="3432055"/>
          </a:xfrm>
          <a:prstGeom prst="rect">
            <a:avLst/>
          </a:prstGeom>
        </p:spPr>
      </p:pic>
      <p:pic>
        <p:nvPicPr>
          <p:cNvPr id="14" name="Picture 13" descr="MarsOlCpxQtz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828800"/>
            <a:ext cx="4267209" cy="3432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0133" y="4100899"/>
            <a:ext cx="83708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Century Schoolbook" pitchFamily="18" charset="0"/>
              </a:rPr>
              <a:t>pigeonite</a:t>
            </a:r>
            <a:endParaRPr lang="en-US" sz="1200" dirty="0">
              <a:latin typeface="Century Schoolbook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53200" y="6019800"/>
            <a:ext cx="1168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i="1" dirty="0" smtClean="0">
                <a:latin typeface="Century Schoolbook" panose="02040604050505020304" pitchFamily="18" charset="0"/>
              </a:rPr>
              <a:t>After Kushiro</a:t>
            </a:r>
            <a:endParaRPr lang="en-CA" sz="1200" i="1" dirty="0">
              <a:latin typeface="Century Schoolbook" panose="020406040505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sSoilPT.png"/>
          <p:cNvPicPr>
            <a:picLocks noChangeAspect="1"/>
          </p:cNvPicPr>
          <p:nvPr/>
        </p:nvPicPr>
        <p:blipFill rotWithShape="1">
          <a:blip r:embed="rId2" cstate="print"/>
          <a:srcRect l="2" r="23900"/>
          <a:stretch/>
        </p:blipFill>
        <p:spPr>
          <a:xfrm>
            <a:off x="1295400" y="609600"/>
            <a:ext cx="6588000" cy="581318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657600" y="3058992"/>
            <a:ext cx="5334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938880" y="3500952"/>
            <a:ext cx="0" cy="173736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28599"/>
            <a:ext cx="4286293" cy="4091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36311"/>
          <a:stretch/>
        </p:blipFill>
        <p:spPr>
          <a:xfrm>
            <a:off x="1752600" y="4419600"/>
            <a:ext cx="6046214" cy="219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07" y="198120"/>
            <a:ext cx="4318226" cy="412176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773520" y="1402080"/>
            <a:ext cx="5334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054800" y="1844040"/>
            <a:ext cx="0" cy="173736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48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netsMgF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304800"/>
            <a:ext cx="6553200" cy="63786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86200" y="1752600"/>
            <a:ext cx="216437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2000" dirty="0" smtClean="0">
                <a:latin typeface="Century Schoolbook" panose="02040604050505020304" pitchFamily="18" charset="0"/>
              </a:rPr>
              <a:t>Two Populations</a:t>
            </a:r>
            <a:endParaRPr lang="en-CA" sz="2000" dirty="0">
              <a:latin typeface="Century Schoolbook" panose="020406040505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FeMgArche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0350"/>
            <a:ext cx="6440487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762000"/>
            <a:ext cx="2040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dirty="0" smtClean="0">
                <a:latin typeface="Century Schoolbook" panose="02040604050505020304" pitchFamily="18" charset="0"/>
              </a:rPr>
              <a:t>Neo-Archean</a:t>
            </a:r>
          </a:p>
          <a:p>
            <a:pPr algn="ctr"/>
            <a:r>
              <a:rPr lang="en-CA" sz="2400" dirty="0" smtClean="0">
                <a:latin typeface="Century Schoolbook" panose="02040604050505020304" pitchFamily="18" charset="0"/>
              </a:rPr>
              <a:t>Earth</a:t>
            </a:r>
            <a:endParaRPr lang="en-CA" sz="2400" dirty="0">
              <a:latin typeface="Century Schoolbook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4103132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MORB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95233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etsMgFeF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664755"/>
            <a:ext cx="6056994" cy="5895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591"/>
            <a:ext cx="2028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entury Schoolbook" pitchFamily="18" charset="0"/>
              </a:rPr>
              <a:t>Terrestrial</a:t>
            </a:r>
          </a:p>
          <a:p>
            <a:pPr algn="ctr"/>
            <a:r>
              <a:rPr lang="en-US" sz="2400" dirty="0" smtClean="0">
                <a:latin typeface="Century Schoolbook" pitchFamily="18" charset="0"/>
              </a:rPr>
              <a:t>Archean </a:t>
            </a:r>
          </a:p>
          <a:p>
            <a:pPr algn="ctr"/>
            <a:r>
              <a:rPr lang="en-US" sz="2400" dirty="0" smtClean="0">
                <a:latin typeface="Century Schoolbook" pitchFamily="18" charset="0"/>
              </a:rPr>
              <a:t>Ferropicrites</a:t>
            </a:r>
            <a:endParaRPr lang="en-US" sz="2400" dirty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8319740" cy="62484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62400" y="762000"/>
            <a:ext cx="2057400" cy="1828800"/>
          </a:xfrm>
          <a:prstGeom prst="ellipse">
            <a:avLst/>
          </a:prstGeom>
          <a:noFill/>
          <a:ln w="28575">
            <a:solidFill>
              <a:srgbClr val="0E4D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/>
          <p:cNvSpPr/>
          <p:nvPr/>
        </p:nvSpPr>
        <p:spPr>
          <a:xfrm rot="19323600">
            <a:off x="3152433" y="2864296"/>
            <a:ext cx="3143464" cy="15551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886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 smtClean="0">
                <a:solidFill>
                  <a:srgbClr val="FF0000"/>
                </a:solidFill>
              </a:rPr>
              <a:t>AsteroidBelt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9395" name="Picture 1" descr="Middle_201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-603250"/>
            <a:ext cx="8253412" cy="825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3059113" y="1844675"/>
            <a:ext cx="3384550" cy="3313113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397" name="TextBox 6"/>
          <p:cNvSpPr txBox="1">
            <a:spLocks noChangeArrowheads="1"/>
          </p:cNvSpPr>
          <p:nvPr/>
        </p:nvSpPr>
        <p:spPr bwMode="auto">
          <a:xfrm>
            <a:off x="7164388" y="3068638"/>
            <a:ext cx="1928733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entury Schoolbook" panose="02040604050505020304" pitchFamily="18" charset="0"/>
              </a:rPr>
              <a:t>undifferentiated</a:t>
            </a:r>
          </a:p>
        </p:txBody>
      </p:sp>
      <p:cxnSp>
        <p:nvCxnSpPr>
          <p:cNvPr id="9" name="Straight Arrow Connector 8"/>
          <p:cNvCxnSpPr>
            <a:stCxn id="6" idx="6"/>
          </p:cNvCxnSpPr>
          <p:nvPr/>
        </p:nvCxnSpPr>
        <p:spPr>
          <a:xfrm flipV="1">
            <a:off x="6443663" y="3500438"/>
            <a:ext cx="2449512" cy="0"/>
          </a:xfrm>
          <a:prstGeom prst="straightConnector1">
            <a:avLst/>
          </a:prstGeom>
          <a:ln w="254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339975" y="1052513"/>
            <a:ext cx="4895850" cy="4897437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400" name="TextBox 10"/>
          <p:cNvSpPr txBox="1">
            <a:spLocks noChangeArrowheads="1"/>
          </p:cNvSpPr>
          <p:nvPr/>
        </p:nvSpPr>
        <p:spPr bwMode="auto">
          <a:xfrm>
            <a:off x="3632200" y="5084763"/>
            <a:ext cx="26892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>
                <a:latin typeface="Century Schoolbook" pitchFamily="18" charset="0"/>
              </a:rPr>
              <a:t>Carbonaceous &amp; Low-T </a:t>
            </a:r>
          </a:p>
          <a:p>
            <a:pPr algn="ctr"/>
            <a:r>
              <a:rPr lang="en-US" sz="1600" b="1" i="1">
                <a:latin typeface="Century Schoolbook" pitchFamily="18" charset="0"/>
              </a:rPr>
              <a:t>Hydrated Silicates</a:t>
            </a:r>
          </a:p>
        </p:txBody>
      </p:sp>
      <p:sp>
        <p:nvSpPr>
          <p:cNvPr id="59401" name="TextBox 12"/>
          <p:cNvSpPr txBox="1">
            <a:spLocks noChangeArrowheads="1"/>
          </p:cNvSpPr>
          <p:nvPr/>
        </p:nvSpPr>
        <p:spPr bwMode="auto">
          <a:xfrm>
            <a:off x="7335838" y="3933825"/>
            <a:ext cx="1804987" cy="206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>
                <a:solidFill>
                  <a:srgbClr val="33CCFF"/>
                </a:solidFill>
                <a:latin typeface="Century Schoolbook" pitchFamily="18" charset="0"/>
              </a:rPr>
              <a:t>Ices, C</a:t>
            </a:r>
          </a:p>
          <a:p>
            <a:pPr algn="ctr"/>
            <a:r>
              <a:rPr lang="en-US" sz="1600" i="1">
                <a:solidFill>
                  <a:srgbClr val="33CCFF"/>
                </a:solidFill>
                <a:latin typeface="Century Schoolbook" pitchFamily="18" charset="0"/>
              </a:rPr>
              <a:t> +</a:t>
            </a:r>
          </a:p>
          <a:p>
            <a:pPr algn="ctr"/>
            <a:r>
              <a:rPr lang="en-US" sz="1600" i="1">
                <a:solidFill>
                  <a:srgbClr val="33CCFF"/>
                </a:solidFill>
                <a:latin typeface="Century Schoolbook" pitchFamily="18" charset="0"/>
              </a:rPr>
              <a:t> high-T</a:t>
            </a:r>
          </a:p>
          <a:p>
            <a:pPr algn="ctr"/>
            <a:r>
              <a:rPr lang="en-US" sz="1600" i="1">
                <a:solidFill>
                  <a:srgbClr val="33CCFF"/>
                </a:solidFill>
                <a:latin typeface="Century Schoolbook" pitchFamily="18" charset="0"/>
              </a:rPr>
              <a:t>Metal, Oliv, Opx,</a:t>
            </a:r>
          </a:p>
          <a:p>
            <a:pPr algn="ctr"/>
            <a:r>
              <a:rPr lang="en-US" sz="1600" i="1">
                <a:solidFill>
                  <a:srgbClr val="33CCFF"/>
                </a:solidFill>
                <a:latin typeface="Century Schoolbook" pitchFamily="18" charset="0"/>
              </a:rPr>
              <a:t>Glass</a:t>
            </a:r>
          </a:p>
          <a:p>
            <a:pPr algn="ctr"/>
            <a:r>
              <a:rPr lang="en-US" sz="1600" i="1">
                <a:solidFill>
                  <a:srgbClr val="33CCFF"/>
                </a:solidFill>
                <a:latin typeface="Century Schoolbook" pitchFamily="18" charset="0"/>
              </a:rPr>
              <a:t>&amp;</a:t>
            </a:r>
          </a:p>
          <a:p>
            <a:pPr algn="ctr"/>
            <a:r>
              <a:rPr lang="en-US" sz="1600" i="1">
                <a:solidFill>
                  <a:srgbClr val="33CCFF"/>
                </a:solidFill>
                <a:latin typeface="Century Schoolbook" pitchFamily="18" charset="0"/>
              </a:rPr>
              <a:t>low-T Hydrated</a:t>
            </a:r>
          </a:p>
          <a:p>
            <a:pPr algn="ctr"/>
            <a:r>
              <a:rPr lang="en-US" sz="1600" i="1">
                <a:solidFill>
                  <a:srgbClr val="33CCFF"/>
                </a:solidFill>
                <a:latin typeface="Century Schoolbook" pitchFamily="18" charset="0"/>
              </a:rPr>
              <a:t>Silicates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941619" y="2971800"/>
            <a:ext cx="177324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Schoolbook" pitchFamily="18" charset="0"/>
              </a:rPr>
              <a:t>Melting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entury Schoolbook" pitchFamily="18" charset="0"/>
              </a:rPr>
              <a:t>&amp;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entury Schoolbook" pitchFamily="18" charset="0"/>
              </a:rPr>
              <a:t>Differentiation</a:t>
            </a:r>
            <a:endParaRPr lang="en-US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800" y="1677888"/>
            <a:ext cx="15953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5FE08"/>
                </a:solidFill>
                <a:latin typeface="Century Schoolbook" pitchFamily="18" charset="0"/>
              </a:rPr>
              <a:t>Asteroid Belt</a:t>
            </a:r>
            <a:endParaRPr lang="en-US" dirty="0">
              <a:solidFill>
                <a:srgbClr val="25FE08"/>
              </a:solidFill>
              <a:latin typeface="Century Schoolbook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1000" y="1524000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Century Schoolbook" pitchFamily="18" charset="0"/>
              </a:rPr>
              <a:t>Tar Line</a:t>
            </a:r>
            <a:endParaRPr lang="en-US" b="1" i="1" dirty="0">
              <a:latin typeface="Century Schoolbook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1000" y="685800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entury Schoolbook" pitchFamily="18" charset="0"/>
              </a:rPr>
              <a:t>Snow Line</a:t>
            </a:r>
            <a:endParaRPr lang="en-US" b="1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animBg="1"/>
      <p:bldP spid="16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netFeAlTiF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51" y="257549"/>
            <a:ext cx="8336297" cy="6342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802" y="1213583"/>
            <a:ext cx="2590800" cy="438388"/>
          </a:xfrm>
        </p:spPr>
        <p:txBody>
          <a:bodyPr/>
          <a:lstStyle/>
          <a:p>
            <a:r>
              <a:rPr lang="en-CA" sz="2400" b="1" i="1" dirty="0" smtClean="0">
                <a:latin typeface="Century Schoolbook" panose="02040604050505020304" pitchFamily="18" charset="0"/>
              </a:rPr>
              <a:t>On Earth ?</a:t>
            </a:r>
            <a:endParaRPr lang="en-CA" sz="2400" b="1" i="1" dirty="0">
              <a:latin typeface="Century Schoolbook" panose="02040604050505020304" pitchFamily="18" charset="0"/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257712" y="3276600"/>
            <a:ext cx="18405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000" dirty="0" smtClean="0">
                <a:latin typeface="Century Schoolbook" pitchFamily="18" charset="0"/>
              </a:rPr>
              <a:t> </a:t>
            </a:r>
            <a:r>
              <a:rPr lang="en-US" altLang="en-US" sz="1000" dirty="0">
                <a:latin typeface="Century Schoolbook" pitchFamily="18" charset="0"/>
              </a:rPr>
              <a:t>after </a:t>
            </a:r>
            <a:r>
              <a:rPr lang="en-US" altLang="en-US" sz="1000" dirty="0" smtClean="0">
                <a:latin typeface="Century Schoolbook" pitchFamily="18" charset="0"/>
              </a:rPr>
              <a:t>Herzberg &amp; </a:t>
            </a:r>
            <a:r>
              <a:rPr lang="en-US" altLang="en-US" sz="1000" dirty="0" err="1" smtClean="0">
                <a:latin typeface="Century Schoolbook" pitchFamily="18" charset="0"/>
              </a:rPr>
              <a:t>Korenaga</a:t>
            </a:r>
            <a:endParaRPr lang="en-US" altLang="en-US" sz="1000" dirty="0">
              <a:latin typeface="Century Schoolbook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103543"/>
            <a:ext cx="5181601" cy="31578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3261360"/>
            <a:ext cx="6152884" cy="3133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28600" y="1981200"/>
            <a:ext cx="5053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latin typeface="Century Schoolbook" panose="02040604050505020304" pitchFamily="18" charset="0"/>
              </a:rPr>
              <a:t>Mixing of 2 Planetary Silicate reservoirs in terms of Fe</a:t>
            </a:r>
            <a:r>
              <a:rPr lang="en-CA" sz="2400" baseline="30000" dirty="0" smtClean="0">
                <a:latin typeface="Century Schoolbook" panose="02040604050505020304" pitchFamily="18" charset="0"/>
              </a:rPr>
              <a:t>2+ </a:t>
            </a:r>
            <a:r>
              <a:rPr lang="en-CA" sz="2400" dirty="0" smtClean="0">
                <a:latin typeface="Century Schoolbook" panose="02040604050505020304" pitchFamily="18" charset="0"/>
              </a:rPr>
              <a:t>?</a:t>
            </a:r>
            <a:endParaRPr lang="en-CA" sz="2400" dirty="0">
              <a:latin typeface="Century Schoolbook" panose="020406040505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482976"/>
            <a:ext cx="1399880" cy="4383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CA" sz="2400" b="1" i="1" dirty="0" smtClean="0">
                <a:latin typeface="Century Schoolbook" panose="02040604050505020304" pitchFamily="18" charset="0"/>
              </a:rPr>
              <a:t>and so?</a:t>
            </a:r>
            <a:endParaRPr lang="en-CA" sz="2400" b="1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14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 smtClean="0">
                <a:solidFill>
                  <a:srgbClr val="FF0000"/>
                </a:solidFill>
              </a:rPr>
              <a:t>AsteroidBelt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9395" name="Picture 1" descr="Middle_201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-603250"/>
            <a:ext cx="8253412" cy="825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3059113" y="1844675"/>
            <a:ext cx="3384550" cy="3313113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339975" y="1052513"/>
            <a:ext cx="4895850" cy="4897437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400" name="TextBox 10"/>
          <p:cNvSpPr txBox="1">
            <a:spLocks noChangeArrowheads="1"/>
          </p:cNvSpPr>
          <p:nvPr/>
        </p:nvSpPr>
        <p:spPr bwMode="auto">
          <a:xfrm>
            <a:off x="3632200" y="5084763"/>
            <a:ext cx="26892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i="1">
                <a:latin typeface="Century Schoolbook" pitchFamily="18" charset="0"/>
              </a:rPr>
              <a:t>Carbonaceous &amp; Low-T </a:t>
            </a:r>
          </a:p>
          <a:p>
            <a:pPr algn="ctr"/>
            <a:r>
              <a:rPr lang="en-US" sz="1600" b="1" i="1">
                <a:latin typeface="Century Schoolbook" pitchFamily="18" charset="0"/>
              </a:rPr>
              <a:t>Hydrated Silicates</a:t>
            </a:r>
          </a:p>
        </p:txBody>
      </p:sp>
      <p:sp>
        <p:nvSpPr>
          <p:cNvPr id="59401" name="TextBox 12"/>
          <p:cNvSpPr txBox="1">
            <a:spLocks noChangeArrowheads="1"/>
          </p:cNvSpPr>
          <p:nvPr/>
        </p:nvSpPr>
        <p:spPr bwMode="auto">
          <a:xfrm>
            <a:off x="7335838" y="3933825"/>
            <a:ext cx="1804987" cy="206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>
                <a:solidFill>
                  <a:srgbClr val="33CCFF"/>
                </a:solidFill>
                <a:latin typeface="Century Schoolbook" pitchFamily="18" charset="0"/>
              </a:rPr>
              <a:t>Ices, C</a:t>
            </a:r>
          </a:p>
          <a:p>
            <a:pPr algn="ctr"/>
            <a:r>
              <a:rPr lang="en-US" sz="1600" i="1">
                <a:solidFill>
                  <a:srgbClr val="33CCFF"/>
                </a:solidFill>
                <a:latin typeface="Century Schoolbook" pitchFamily="18" charset="0"/>
              </a:rPr>
              <a:t> +</a:t>
            </a:r>
          </a:p>
          <a:p>
            <a:pPr algn="ctr"/>
            <a:r>
              <a:rPr lang="en-US" sz="1600" i="1">
                <a:solidFill>
                  <a:srgbClr val="33CCFF"/>
                </a:solidFill>
                <a:latin typeface="Century Schoolbook" pitchFamily="18" charset="0"/>
              </a:rPr>
              <a:t> high-T</a:t>
            </a:r>
          </a:p>
          <a:p>
            <a:pPr algn="ctr"/>
            <a:r>
              <a:rPr lang="en-US" sz="1600" i="1">
                <a:solidFill>
                  <a:srgbClr val="33CCFF"/>
                </a:solidFill>
                <a:latin typeface="Century Schoolbook" pitchFamily="18" charset="0"/>
              </a:rPr>
              <a:t>Metal, Oliv, Opx,</a:t>
            </a:r>
          </a:p>
          <a:p>
            <a:pPr algn="ctr"/>
            <a:r>
              <a:rPr lang="en-US" sz="1600" i="1">
                <a:solidFill>
                  <a:srgbClr val="33CCFF"/>
                </a:solidFill>
                <a:latin typeface="Century Schoolbook" pitchFamily="18" charset="0"/>
              </a:rPr>
              <a:t>Glass</a:t>
            </a:r>
          </a:p>
          <a:p>
            <a:pPr algn="ctr"/>
            <a:r>
              <a:rPr lang="en-US" sz="1600" i="1">
                <a:solidFill>
                  <a:srgbClr val="33CCFF"/>
                </a:solidFill>
                <a:latin typeface="Century Schoolbook" pitchFamily="18" charset="0"/>
              </a:rPr>
              <a:t>&amp;</a:t>
            </a:r>
          </a:p>
          <a:p>
            <a:pPr algn="ctr"/>
            <a:r>
              <a:rPr lang="en-US" sz="1600" i="1">
                <a:solidFill>
                  <a:srgbClr val="33CCFF"/>
                </a:solidFill>
                <a:latin typeface="Century Schoolbook" pitchFamily="18" charset="0"/>
              </a:rPr>
              <a:t>low-T Hydrated</a:t>
            </a:r>
          </a:p>
          <a:p>
            <a:pPr algn="ctr"/>
            <a:r>
              <a:rPr lang="en-US" sz="1600" i="1">
                <a:solidFill>
                  <a:srgbClr val="33CCFF"/>
                </a:solidFill>
                <a:latin typeface="Century Schoolbook" pitchFamily="18" charset="0"/>
              </a:rPr>
              <a:t>Silicates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1000" y="1524000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Century Schoolbook" pitchFamily="18" charset="0"/>
              </a:rPr>
              <a:t>Tar Line</a:t>
            </a:r>
            <a:endParaRPr lang="en-US" b="1" i="1" dirty="0">
              <a:latin typeface="Century Schoolbook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1000" y="685800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Century Schoolbook" pitchFamily="18" charset="0"/>
              </a:rPr>
              <a:t>Snow Line</a:t>
            </a:r>
            <a:endParaRPr lang="en-US" b="1" i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07212" y="2792730"/>
            <a:ext cx="1589384" cy="1497489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4132648" y="2438400"/>
            <a:ext cx="226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 err="1" smtClean="0">
                <a:solidFill>
                  <a:srgbClr val="FFFF00"/>
                </a:solidFill>
                <a:latin typeface="Century Schoolbook" panose="02040604050505020304" pitchFamily="18" charset="0"/>
              </a:rPr>
              <a:t>FeS</a:t>
            </a:r>
            <a:r>
              <a:rPr lang="en-CA" i="1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 Line?</a:t>
            </a:r>
            <a:endParaRPr lang="en-CA" i="1" dirty="0"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5659" y="523726"/>
            <a:ext cx="28160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A </a:t>
            </a:r>
            <a:r>
              <a:rPr lang="en-CA" sz="2800" dirty="0" err="1" smtClean="0">
                <a:solidFill>
                  <a:srgbClr val="FFFF00"/>
                </a:solidFill>
                <a:latin typeface="Century Schoolbook" panose="02040604050505020304" pitchFamily="18" charset="0"/>
              </a:rPr>
              <a:t>Cosmogenic</a:t>
            </a:r>
            <a:r>
              <a:rPr lang="en-CA" sz="280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 Explanation?</a:t>
            </a:r>
          </a:p>
          <a:p>
            <a:pPr>
              <a:lnSpc>
                <a:spcPct val="50000"/>
              </a:lnSpc>
            </a:pPr>
            <a:endParaRPr lang="en-CA" sz="2800" dirty="0" smtClean="0"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1421845"/>
            <a:ext cx="281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A Sulfide </a:t>
            </a:r>
            <a:r>
              <a:rPr lang="en-CA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Line</a:t>
            </a:r>
            <a:r>
              <a:rPr lang="en-CA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?</a:t>
            </a:r>
            <a:endParaRPr lang="en-CA" dirty="0"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94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1" name="Picture 7" descr="Feconden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8674" y="1676400"/>
            <a:ext cx="4256978" cy="480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143000" y="9458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entury Schoolbook" panose="02040604050505020304" pitchFamily="18" charset="0"/>
              </a:rPr>
              <a:t>          </a:t>
            </a:r>
            <a:r>
              <a:rPr lang="en-US" sz="2400" b="1" dirty="0" err="1" smtClean="0">
                <a:latin typeface="Century Schoolbook" panose="02040604050505020304" pitchFamily="18" charset="0"/>
              </a:rPr>
              <a:t>Fe</a:t>
            </a:r>
            <a:r>
              <a:rPr lang="en-US" sz="2400" b="1" baseline="30000" dirty="0" err="1" smtClean="0">
                <a:latin typeface="Century Schoolbook" panose="02040604050505020304" pitchFamily="18" charset="0"/>
              </a:rPr>
              <a:t>o</a:t>
            </a:r>
            <a:r>
              <a:rPr lang="en-US" sz="2400" b="1" baseline="-25000" dirty="0" err="1" smtClean="0">
                <a:latin typeface="Century Schoolbook" panose="02040604050505020304" pitchFamily="18" charset="0"/>
              </a:rPr>
              <a:t>metal</a:t>
            </a:r>
            <a:r>
              <a:rPr lang="en-US" sz="2400" b="1" baseline="-25000" dirty="0" smtClean="0">
                <a:latin typeface="Century Schoolbook" panose="02040604050505020304" pitchFamily="18" charset="0"/>
              </a:rPr>
              <a:t> </a:t>
            </a:r>
            <a:r>
              <a:rPr lang="en-US" sz="2400" b="1" dirty="0" smtClean="0">
                <a:latin typeface="Century Schoolbook" panose="02040604050505020304" pitchFamily="18" charset="0"/>
              </a:rPr>
              <a:t>  </a:t>
            </a:r>
            <a:r>
              <a:rPr lang="en-US" sz="2400" b="1" dirty="0" smtClean="0">
                <a:latin typeface="Century Schoolbook" panose="02040604050505020304" pitchFamily="18" charset="0"/>
              </a:rPr>
              <a:t>+    S   	      </a:t>
            </a:r>
            <a:r>
              <a:rPr lang="en-US" sz="2400" b="1" dirty="0" err="1" smtClean="0">
                <a:latin typeface="Century Schoolbook" panose="02040604050505020304" pitchFamily="18" charset="0"/>
              </a:rPr>
              <a:t>FeS</a:t>
            </a:r>
            <a:r>
              <a:rPr lang="en-US" sz="2400" b="1" baseline="-25000" dirty="0" err="1" smtClean="0">
                <a:latin typeface="Century Schoolbook" panose="02040604050505020304" pitchFamily="18" charset="0"/>
              </a:rPr>
              <a:t>sulfide</a:t>
            </a:r>
            <a:endParaRPr lang="en-US" sz="2400" b="1" dirty="0">
              <a:latin typeface="Century Schoolbook" panose="020406040505050203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515244" y="1080724"/>
            <a:ext cx="609600" cy="228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3627120" y="4906744"/>
            <a:ext cx="3628637" cy="0"/>
          </a:xfrm>
          <a:prstGeom prst="line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4937501" y="5601831"/>
            <a:ext cx="2303016" cy="11296"/>
          </a:xfrm>
          <a:prstGeom prst="line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70617" y="228600"/>
            <a:ext cx="868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latin typeface="Century Schoolbook" panose="02040604050505020304" pitchFamily="18" charset="0"/>
              </a:rPr>
              <a:t>A Sulfide </a:t>
            </a:r>
            <a:r>
              <a:rPr lang="en-CA" sz="2400" dirty="0" smtClean="0">
                <a:latin typeface="Century Schoolbook" panose="02040604050505020304" pitchFamily="18" charset="0"/>
              </a:rPr>
              <a:t>line near Earth?</a:t>
            </a:r>
            <a:endParaRPr lang="en-CA" sz="2400" dirty="0">
              <a:latin typeface="Century Schoolbook" panose="020406040505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55757" y="4699337"/>
            <a:ext cx="88357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2000" dirty="0" smtClean="0">
                <a:latin typeface="Century Schoolbook" panose="02040604050505020304" pitchFamily="18" charset="0"/>
              </a:rPr>
              <a:t>Earth</a:t>
            </a:r>
            <a:endParaRPr lang="en-CA" sz="2000" dirty="0">
              <a:latin typeface="Century Schoolbook" panose="020406040505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55757" y="5413072"/>
            <a:ext cx="8018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2000" dirty="0" smtClean="0">
                <a:latin typeface="Century Schoolbook" panose="02040604050505020304" pitchFamily="18" charset="0"/>
              </a:rPr>
              <a:t>Mars</a:t>
            </a:r>
            <a:endParaRPr lang="en-CA" sz="2000" dirty="0">
              <a:latin typeface="Century Schoolbook" panose="020406040505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4200" y="2209799"/>
            <a:ext cx="914400" cy="2889647"/>
          </a:xfrm>
          <a:prstGeom prst="rect">
            <a:avLst/>
          </a:prstGeom>
          <a:solidFill>
            <a:srgbClr val="0FFD48">
              <a:alpha val="20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4" name="Straight Connector 13"/>
          <p:cNvCxnSpPr/>
          <p:nvPr/>
        </p:nvCxnSpPr>
        <p:spPr>
          <a:xfrm>
            <a:off x="4937501" y="5613127"/>
            <a:ext cx="0" cy="3304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28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PlanetD.png"/>
          <p:cNvPicPr>
            <a:picLocks noChangeAspect="1"/>
          </p:cNvPicPr>
          <p:nvPr/>
        </p:nvPicPr>
        <p:blipFill>
          <a:blip r:embed="rId3" cstate="print"/>
          <a:srcRect t="11889"/>
          <a:stretch>
            <a:fillRect/>
          </a:stretch>
        </p:blipFill>
        <p:spPr bwMode="auto">
          <a:xfrm>
            <a:off x="4783961" y="712911"/>
            <a:ext cx="3854618" cy="388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455997" y="2748512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entury Schoolbook" pitchFamily="18" charset="0"/>
              </a:rPr>
              <a:t>Fe</a:t>
            </a:r>
            <a:r>
              <a:rPr lang="en-US" sz="2400" baseline="30000" dirty="0" err="1" smtClean="0">
                <a:latin typeface="Century Schoolbook" pitchFamily="18" charset="0"/>
              </a:rPr>
              <a:t>o</a:t>
            </a:r>
            <a:endParaRPr lang="en-US" sz="2400" baseline="30000" dirty="0">
              <a:latin typeface="Century Schoolbook" pitchFamily="18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280910" y="-1666786"/>
            <a:ext cx="3095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entury Schoolbook" pitchFamily="18" charset="0"/>
              </a:rPr>
              <a:t>Sun  - </a:t>
            </a:r>
            <a:r>
              <a:rPr lang="en-US" dirty="0" smtClean="0">
                <a:latin typeface="Century Schoolbook" pitchFamily="18" charset="0"/>
              </a:rPr>
              <a:t> Terrestrial Planets</a:t>
            </a:r>
            <a:endParaRPr lang="en-US" dirty="0">
              <a:latin typeface="Century Schoolbook" pitchFamily="18" charset="0"/>
            </a:endParaRPr>
          </a:p>
        </p:txBody>
      </p:sp>
      <p:pic>
        <p:nvPicPr>
          <p:cNvPr id="23" name="Picture 4" descr="hesun_yellow_big"/>
          <p:cNvPicPr>
            <a:picLocks noChangeAspect="1" noChangeArrowheads="1"/>
          </p:cNvPicPr>
          <p:nvPr/>
        </p:nvPicPr>
        <p:blipFill>
          <a:blip r:embed="rId4" cstate="print"/>
          <a:srcRect b="4135"/>
          <a:stretch>
            <a:fillRect/>
          </a:stretch>
        </p:blipFill>
        <p:spPr bwMode="auto">
          <a:xfrm>
            <a:off x="511259" y="1492381"/>
            <a:ext cx="2910840" cy="279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3752151" y="2397109"/>
            <a:ext cx="902113" cy="490506"/>
          </a:xfrm>
          <a:prstGeom prst="rightArrow">
            <a:avLst>
              <a:gd name="adj1" fmla="val 50000"/>
              <a:gd name="adj2" fmla="val 67160"/>
            </a:avLst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199633"/>
            <a:ext cx="5097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>
                <a:latin typeface="Century Schoolbook" panose="02040604050505020304" pitchFamily="18" charset="0"/>
              </a:rPr>
              <a:t>Fe in the Terrestrial Planets?</a:t>
            </a:r>
            <a:endParaRPr lang="en-CA" sz="2800" dirty="0">
              <a:latin typeface="Century Schoolbook" panose="020406040505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6400" y="3575930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entury Schoolbook" pitchFamily="18" charset="0"/>
              </a:rPr>
              <a:t>Fe</a:t>
            </a:r>
            <a:r>
              <a:rPr lang="en-US" sz="2400" baseline="30000" dirty="0" smtClean="0">
                <a:latin typeface="Century Schoolbook" pitchFamily="18" charset="0"/>
              </a:rPr>
              <a:t>2+</a:t>
            </a:r>
            <a:endParaRPr lang="en-US" sz="2400" baseline="30000" dirty="0">
              <a:latin typeface="Century Schoolbook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326797"/>
            <a:ext cx="1046409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5" b="582"/>
          <a:stretch/>
        </p:blipFill>
        <p:spPr>
          <a:xfrm>
            <a:off x="-52092" y="4779424"/>
            <a:ext cx="9196092" cy="20785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03461" y="909102"/>
            <a:ext cx="2983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entury Schoolbook" pitchFamily="18" charset="0"/>
              </a:rPr>
              <a:t>Fe</a:t>
            </a:r>
            <a:r>
              <a:rPr lang="en-US" sz="2400" baseline="-25000" dirty="0" err="1" smtClean="0">
                <a:latin typeface="Century Schoolbook" pitchFamily="18" charset="0"/>
              </a:rPr>
              <a:t>total</a:t>
            </a:r>
            <a:r>
              <a:rPr lang="en-US" sz="2400" baseline="-25000" dirty="0" smtClean="0">
                <a:latin typeface="Century Schoolbook" pitchFamily="18" charset="0"/>
              </a:rPr>
              <a:t> </a:t>
            </a:r>
            <a:r>
              <a:rPr lang="en-US" sz="2400" dirty="0" smtClean="0">
                <a:latin typeface="Century Schoolbook" pitchFamily="18" charset="0"/>
              </a:rPr>
              <a:t>=  Fe</a:t>
            </a:r>
            <a:r>
              <a:rPr lang="en-US" sz="2400" baseline="30000" dirty="0" smtClean="0">
                <a:latin typeface="Century Schoolbook" pitchFamily="18" charset="0"/>
              </a:rPr>
              <a:t>2+</a:t>
            </a:r>
            <a:r>
              <a:rPr lang="en-US" sz="2400" dirty="0" smtClean="0">
                <a:latin typeface="Century Schoolbook" pitchFamily="18" charset="0"/>
              </a:rPr>
              <a:t>  +  </a:t>
            </a:r>
            <a:r>
              <a:rPr lang="en-US" sz="2400" dirty="0" err="1" smtClean="0">
                <a:latin typeface="Century Schoolbook" pitchFamily="18" charset="0"/>
              </a:rPr>
              <a:t>Fe</a:t>
            </a:r>
            <a:r>
              <a:rPr lang="en-US" sz="2400" baseline="30000" dirty="0" err="1" smtClean="0">
                <a:latin typeface="Century Schoolbook" pitchFamily="18" charset="0"/>
              </a:rPr>
              <a:t>o</a:t>
            </a:r>
            <a:endParaRPr lang="en-US" sz="2400" baseline="30000" dirty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solarco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5141" y="1854186"/>
            <a:ext cx="5119935" cy="497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1" name="Picture 7" descr="Feconden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01" y="2895600"/>
            <a:ext cx="242986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2" name="Line 8"/>
          <p:cNvSpPr>
            <a:spLocks noChangeShapeType="1"/>
          </p:cNvSpPr>
          <p:nvPr/>
        </p:nvSpPr>
        <p:spPr bwMode="auto">
          <a:xfrm>
            <a:off x="7162800" y="5029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16" name="Text Box 13"/>
          <p:cNvSpPr txBox="1">
            <a:spLocks noChangeArrowheads="1"/>
          </p:cNvSpPr>
          <p:nvPr/>
        </p:nvSpPr>
        <p:spPr bwMode="auto">
          <a:xfrm>
            <a:off x="0" y="56551"/>
            <a:ext cx="56412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entury Schoolbook" pitchFamily="18" charset="0"/>
              </a:rPr>
              <a:t>Solar Gas Condensation Sequence</a:t>
            </a:r>
          </a:p>
          <a:p>
            <a:endParaRPr lang="en-US" sz="2400" dirty="0"/>
          </a:p>
        </p:txBody>
      </p:sp>
      <p:sp>
        <p:nvSpPr>
          <p:cNvPr id="123917" name="Text Box 14"/>
          <p:cNvSpPr txBox="1">
            <a:spLocks noChangeArrowheads="1"/>
          </p:cNvSpPr>
          <p:nvPr/>
        </p:nvSpPr>
        <p:spPr bwMode="auto">
          <a:xfrm>
            <a:off x="-14254" y="670560"/>
            <a:ext cx="90058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</a:rPr>
              <a:t>Predicts </a:t>
            </a:r>
            <a:r>
              <a:rPr lang="en-US" sz="2000" dirty="0">
                <a:latin typeface="Times New Roman" pitchFamily="18" charset="0"/>
              </a:rPr>
              <a:t>that </a:t>
            </a:r>
            <a:r>
              <a:rPr lang="en-US" sz="2000" dirty="0" smtClean="0">
                <a:latin typeface="Times New Roman" pitchFamily="18" charset="0"/>
              </a:rPr>
              <a:t>Fe will be </a:t>
            </a:r>
            <a:r>
              <a:rPr lang="en-US" sz="2000" dirty="0">
                <a:latin typeface="Times New Roman" pitchFamily="18" charset="0"/>
              </a:rPr>
              <a:t>more </a:t>
            </a:r>
            <a:r>
              <a:rPr lang="en-US" sz="2000" dirty="0" smtClean="0">
                <a:latin typeface="Times New Roman" pitchFamily="18" charset="0"/>
              </a:rPr>
              <a:t>oxidized with increasing heliocentric distance.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87845" y="1174402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Century Schoolbook" panose="02040604050505020304" pitchFamily="18" charset="0"/>
              </a:rPr>
              <a:t>Fe</a:t>
            </a:r>
            <a:r>
              <a:rPr lang="en-US" sz="2400" b="1" baseline="30000" dirty="0" err="1" smtClean="0">
                <a:latin typeface="Century Schoolbook" panose="02040604050505020304" pitchFamily="18" charset="0"/>
              </a:rPr>
              <a:t>o</a:t>
            </a:r>
            <a:r>
              <a:rPr lang="en-US" sz="2400" b="1" baseline="-25000" dirty="0" err="1" smtClean="0">
                <a:latin typeface="Century Schoolbook" panose="02040604050505020304" pitchFamily="18" charset="0"/>
              </a:rPr>
              <a:t>metal</a:t>
            </a:r>
            <a:r>
              <a:rPr lang="en-US" sz="2400" b="1" baseline="-25000" dirty="0" smtClean="0">
                <a:latin typeface="Century Schoolbook" panose="02040604050505020304" pitchFamily="18" charset="0"/>
              </a:rPr>
              <a:t> </a:t>
            </a:r>
            <a:r>
              <a:rPr lang="en-US" sz="2400" b="1" dirty="0" smtClean="0">
                <a:latin typeface="Century Schoolbook" panose="02040604050505020304" pitchFamily="18" charset="0"/>
              </a:rPr>
              <a:t>  +  H</a:t>
            </a:r>
            <a:r>
              <a:rPr lang="en-US" sz="2400" b="1" baseline="-25000" dirty="0" smtClean="0">
                <a:latin typeface="Century Schoolbook" panose="02040604050505020304" pitchFamily="18" charset="0"/>
              </a:rPr>
              <a:t>2</a:t>
            </a:r>
            <a:r>
              <a:rPr lang="en-US" sz="2400" b="1" dirty="0" smtClean="0">
                <a:latin typeface="Century Schoolbook" panose="02040604050505020304" pitchFamily="18" charset="0"/>
              </a:rPr>
              <a:t>O   	      </a:t>
            </a:r>
            <a:r>
              <a:rPr lang="en-US" sz="2400" b="1" dirty="0" err="1" smtClean="0">
                <a:latin typeface="Century Schoolbook" panose="02040604050505020304" pitchFamily="18" charset="0"/>
              </a:rPr>
              <a:t>FeO</a:t>
            </a:r>
            <a:r>
              <a:rPr lang="en-US" sz="2400" b="1" baseline="-25000" dirty="0" err="1" smtClean="0">
                <a:latin typeface="Century Schoolbook" panose="02040604050505020304" pitchFamily="18" charset="0"/>
              </a:rPr>
              <a:t>silicate</a:t>
            </a:r>
            <a:r>
              <a:rPr lang="en-US" sz="2400" b="1" dirty="0" smtClean="0">
                <a:latin typeface="Century Schoolbook" panose="02040604050505020304" pitchFamily="18" charset="0"/>
              </a:rPr>
              <a:t>    +   H</a:t>
            </a:r>
            <a:r>
              <a:rPr lang="en-US" sz="2400" b="1" baseline="-25000" dirty="0" smtClean="0">
                <a:latin typeface="Century Schoolbook" panose="02040604050505020304" pitchFamily="18" charset="0"/>
              </a:rPr>
              <a:t>2</a:t>
            </a:r>
            <a:r>
              <a:rPr lang="en-US" sz="2400" b="1" dirty="0" smtClean="0">
                <a:latin typeface="Century Schoolbook" panose="02040604050505020304" pitchFamily="18" charset="0"/>
              </a:rPr>
              <a:t> </a:t>
            </a:r>
            <a:endParaRPr lang="en-US" sz="2400" b="1" dirty="0">
              <a:latin typeface="Century Schoolbook" panose="020406040505050203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548431" y="1290934"/>
            <a:ext cx="609600" cy="228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64142" y="3149530"/>
            <a:ext cx="88998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Century Schoolbook" panose="02040604050505020304" pitchFamily="18" charset="0"/>
              </a:rPr>
              <a:t>Mercury</a:t>
            </a:r>
            <a:endParaRPr lang="en-CA" sz="1400" dirty="0">
              <a:latin typeface="Century Schoolbook" panose="020406040505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79474" y="4064943"/>
            <a:ext cx="7056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Century Schoolbook" panose="02040604050505020304" pitchFamily="18" charset="0"/>
              </a:rPr>
              <a:t>Venus</a:t>
            </a:r>
            <a:endParaRPr lang="en-CA" sz="1400" dirty="0">
              <a:latin typeface="Century Schoolbook" panose="020406040505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51320" y="4752201"/>
            <a:ext cx="6735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Century Schoolbook" panose="02040604050505020304" pitchFamily="18" charset="0"/>
              </a:rPr>
              <a:t>Earth</a:t>
            </a:r>
            <a:endParaRPr lang="en-CA" sz="1400" dirty="0">
              <a:latin typeface="Century Schoolbook" panose="020406040505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5066109"/>
            <a:ext cx="61747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Century Schoolbook" panose="02040604050505020304" pitchFamily="18" charset="0"/>
              </a:rPr>
              <a:t>Mars</a:t>
            </a:r>
            <a:endParaRPr lang="en-CA" sz="1400" dirty="0">
              <a:latin typeface="Century Schoolbook" panose="020406040505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0562" y="3730228"/>
            <a:ext cx="11416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Century Schoolbook" panose="02040604050505020304" pitchFamily="18" charset="0"/>
              </a:rPr>
              <a:t>Fe Metal</a:t>
            </a:r>
            <a:endParaRPr lang="en-CA" dirty="0">
              <a:latin typeface="Century Schoolbook" panose="020406040505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544" y="4920734"/>
            <a:ext cx="774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 err="1" smtClean="0">
                <a:latin typeface="Century Schoolbook" panose="02040604050505020304" pitchFamily="18" charset="0"/>
              </a:rPr>
              <a:t>FeO</a:t>
            </a:r>
            <a:endParaRPr lang="en-CA" dirty="0">
              <a:latin typeface="Century Schoolbook" panose="020406040505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632960" y="2537460"/>
            <a:ext cx="2712720" cy="3467100"/>
          </a:xfrm>
          <a:custGeom>
            <a:avLst/>
            <a:gdLst>
              <a:gd name="connsiteX0" fmla="*/ 2712720 w 2712720"/>
              <a:gd name="connsiteY0" fmla="*/ 0 h 3467100"/>
              <a:gd name="connsiteX1" fmla="*/ 2613660 w 2712720"/>
              <a:gd name="connsiteY1" fmla="*/ 342900 h 3467100"/>
              <a:gd name="connsiteX2" fmla="*/ 2484120 w 2712720"/>
              <a:gd name="connsiteY2" fmla="*/ 868680 h 3467100"/>
              <a:gd name="connsiteX3" fmla="*/ 2346960 w 2712720"/>
              <a:gd name="connsiteY3" fmla="*/ 1455420 h 3467100"/>
              <a:gd name="connsiteX4" fmla="*/ 2171700 w 2712720"/>
              <a:gd name="connsiteY4" fmla="*/ 1973580 h 3467100"/>
              <a:gd name="connsiteX5" fmla="*/ 1950720 w 2712720"/>
              <a:gd name="connsiteY5" fmla="*/ 2499360 h 3467100"/>
              <a:gd name="connsiteX6" fmla="*/ 1676400 w 2712720"/>
              <a:gd name="connsiteY6" fmla="*/ 2811780 h 3467100"/>
              <a:gd name="connsiteX7" fmla="*/ 1417320 w 2712720"/>
              <a:gd name="connsiteY7" fmla="*/ 3002280 h 3467100"/>
              <a:gd name="connsiteX8" fmla="*/ 1051560 w 2712720"/>
              <a:gd name="connsiteY8" fmla="*/ 3192780 h 3467100"/>
              <a:gd name="connsiteX9" fmla="*/ 640080 w 2712720"/>
              <a:gd name="connsiteY9" fmla="*/ 3329940 h 3467100"/>
              <a:gd name="connsiteX10" fmla="*/ 0 w 2712720"/>
              <a:gd name="connsiteY10" fmla="*/ 346710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12720" h="3467100">
                <a:moveTo>
                  <a:pt x="2712720" y="0"/>
                </a:moveTo>
                <a:cubicBezTo>
                  <a:pt x="2682240" y="99060"/>
                  <a:pt x="2651760" y="198120"/>
                  <a:pt x="2613660" y="342900"/>
                </a:cubicBezTo>
                <a:cubicBezTo>
                  <a:pt x="2575560" y="487680"/>
                  <a:pt x="2528570" y="683260"/>
                  <a:pt x="2484120" y="868680"/>
                </a:cubicBezTo>
                <a:cubicBezTo>
                  <a:pt x="2439670" y="1054100"/>
                  <a:pt x="2399030" y="1271270"/>
                  <a:pt x="2346960" y="1455420"/>
                </a:cubicBezTo>
                <a:cubicBezTo>
                  <a:pt x="2294890" y="1639570"/>
                  <a:pt x="2237740" y="1799590"/>
                  <a:pt x="2171700" y="1973580"/>
                </a:cubicBezTo>
                <a:cubicBezTo>
                  <a:pt x="2105660" y="2147570"/>
                  <a:pt x="2033270" y="2359660"/>
                  <a:pt x="1950720" y="2499360"/>
                </a:cubicBezTo>
                <a:cubicBezTo>
                  <a:pt x="1868170" y="2639060"/>
                  <a:pt x="1765300" y="2727960"/>
                  <a:pt x="1676400" y="2811780"/>
                </a:cubicBezTo>
                <a:cubicBezTo>
                  <a:pt x="1587500" y="2895600"/>
                  <a:pt x="1521460" y="2938780"/>
                  <a:pt x="1417320" y="3002280"/>
                </a:cubicBezTo>
                <a:cubicBezTo>
                  <a:pt x="1313180" y="3065780"/>
                  <a:pt x="1181100" y="3138170"/>
                  <a:pt x="1051560" y="3192780"/>
                </a:cubicBezTo>
                <a:cubicBezTo>
                  <a:pt x="922020" y="3247390"/>
                  <a:pt x="815340" y="3284220"/>
                  <a:pt x="640080" y="3329940"/>
                </a:cubicBezTo>
                <a:cubicBezTo>
                  <a:pt x="464820" y="3375660"/>
                  <a:pt x="232410" y="3421380"/>
                  <a:pt x="0" y="346710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515941" y="3276599"/>
            <a:ext cx="4648201" cy="0"/>
          </a:xfrm>
          <a:prstGeom prst="line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807720" y="3215640"/>
            <a:ext cx="1882140" cy="601980"/>
          </a:xfrm>
          <a:custGeom>
            <a:avLst/>
            <a:gdLst>
              <a:gd name="connsiteX0" fmla="*/ 0 w 1882140"/>
              <a:gd name="connsiteY0" fmla="*/ 0 h 601980"/>
              <a:gd name="connsiteX1" fmla="*/ 643890 w 1882140"/>
              <a:gd name="connsiteY1" fmla="*/ 3810 h 601980"/>
              <a:gd name="connsiteX2" fmla="*/ 1291590 w 1882140"/>
              <a:gd name="connsiteY2" fmla="*/ 7620 h 601980"/>
              <a:gd name="connsiteX3" fmla="*/ 1653540 w 1882140"/>
              <a:gd name="connsiteY3" fmla="*/ 41910 h 601980"/>
              <a:gd name="connsiteX4" fmla="*/ 1817370 w 1882140"/>
              <a:gd name="connsiteY4" fmla="*/ 179070 h 601980"/>
              <a:gd name="connsiteX5" fmla="*/ 1882140 w 1882140"/>
              <a:gd name="connsiteY5" fmla="*/ 601980 h 60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2140" h="601980">
                <a:moveTo>
                  <a:pt x="0" y="0"/>
                </a:moveTo>
                <a:lnTo>
                  <a:pt x="643890" y="3810"/>
                </a:lnTo>
                <a:lnTo>
                  <a:pt x="1291590" y="7620"/>
                </a:lnTo>
                <a:cubicBezTo>
                  <a:pt x="1459865" y="13970"/>
                  <a:pt x="1565910" y="13335"/>
                  <a:pt x="1653540" y="41910"/>
                </a:cubicBezTo>
                <a:cubicBezTo>
                  <a:pt x="1741170" y="70485"/>
                  <a:pt x="1779270" y="85725"/>
                  <a:pt x="1817370" y="179070"/>
                </a:cubicBezTo>
                <a:cubicBezTo>
                  <a:pt x="1855470" y="272415"/>
                  <a:pt x="1868805" y="437197"/>
                  <a:pt x="1882140" y="60198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Freeform 12"/>
          <p:cNvSpPr/>
          <p:nvPr/>
        </p:nvSpPr>
        <p:spPr>
          <a:xfrm>
            <a:off x="815340" y="4099560"/>
            <a:ext cx="1055370" cy="1032510"/>
          </a:xfrm>
          <a:custGeom>
            <a:avLst/>
            <a:gdLst>
              <a:gd name="connsiteX0" fmla="*/ 0 w 1055370"/>
              <a:gd name="connsiteY0" fmla="*/ 0 h 1032510"/>
              <a:gd name="connsiteX1" fmla="*/ 106680 w 1055370"/>
              <a:gd name="connsiteY1" fmla="*/ 361950 h 1032510"/>
              <a:gd name="connsiteX2" fmla="*/ 247650 w 1055370"/>
              <a:gd name="connsiteY2" fmla="*/ 647700 h 1032510"/>
              <a:gd name="connsiteX3" fmla="*/ 449580 w 1055370"/>
              <a:gd name="connsiteY3" fmla="*/ 842010 h 1032510"/>
              <a:gd name="connsiteX4" fmla="*/ 750570 w 1055370"/>
              <a:gd name="connsiteY4" fmla="*/ 975360 h 1032510"/>
              <a:gd name="connsiteX5" fmla="*/ 1055370 w 1055370"/>
              <a:gd name="connsiteY5" fmla="*/ 1032510 h 1032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5370" h="1032510">
                <a:moveTo>
                  <a:pt x="0" y="0"/>
                </a:moveTo>
                <a:cubicBezTo>
                  <a:pt x="32702" y="127000"/>
                  <a:pt x="65405" y="254000"/>
                  <a:pt x="106680" y="361950"/>
                </a:cubicBezTo>
                <a:cubicBezTo>
                  <a:pt x="147955" y="469900"/>
                  <a:pt x="190500" y="567690"/>
                  <a:pt x="247650" y="647700"/>
                </a:cubicBezTo>
                <a:cubicBezTo>
                  <a:pt x="304800" y="727710"/>
                  <a:pt x="365760" y="787400"/>
                  <a:pt x="449580" y="842010"/>
                </a:cubicBezTo>
                <a:cubicBezTo>
                  <a:pt x="533400" y="896620"/>
                  <a:pt x="649605" y="943610"/>
                  <a:pt x="750570" y="975360"/>
                </a:cubicBezTo>
                <a:cubicBezTo>
                  <a:pt x="851535" y="1007110"/>
                  <a:pt x="953452" y="1019810"/>
                  <a:pt x="1055370" y="103251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Freeform 16"/>
          <p:cNvSpPr/>
          <p:nvPr/>
        </p:nvSpPr>
        <p:spPr>
          <a:xfrm>
            <a:off x="1859280" y="4781550"/>
            <a:ext cx="826770" cy="541020"/>
          </a:xfrm>
          <a:custGeom>
            <a:avLst/>
            <a:gdLst>
              <a:gd name="connsiteX0" fmla="*/ 826770 w 826770"/>
              <a:gd name="connsiteY0" fmla="*/ 0 h 541020"/>
              <a:gd name="connsiteX1" fmla="*/ 426720 w 826770"/>
              <a:gd name="connsiteY1" fmla="*/ 3810 h 541020"/>
              <a:gd name="connsiteX2" fmla="*/ 194310 w 826770"/>
              <a:gd name="connsiteY2" fmla="*/ 26670 h 541020"/>
              <a:gd name="connsiteX3" fmla="*/ 95250 w 826770"/>
              <a:gd name="connsiteY3" fmla="*/ 68580 h 541020"/>
              <a:gd name="connsiteX4" fmla="*/ 34290 w 826770"/>
              <a:gd name="connsiteY4" fmla="*/ 156210 h 541020"/>
              <a:gd name="connsiteX5" fmla="*/ 11430 w 826770"/>
              <a:gd name="connsiteY5" fmla="*/ 262890 h 541020"/>
              <a:gd name="connsiteX6" fmla="*/ 0 w 826770"/>
              <a:gd name="connsiteY6" fmla="*/ 54102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770" h="541020">
                <a:moveTo>
                  <a:pt x="826770" y="0"/>
                </a:moveTo>
                <a:lnTo>
                  <a:pt x="426720" y="3810"/>
                </a:lnTo>
                <a:cubicBezTo>
                  <a:pt x="321310" y="8255"/>
                  <a:pt x="249555" y="15875"/>
                  <a:pt x="194310" y="26670"/>
                </a:cubicBezTo>
                <a:cubicBezTo>
                  <a:pt x="139065" y="37465"/>
                  <a:pt x="121920" y="46990"/>
                  <a:pt x="95250" y="68580"/>
                </a:cubicBezTo>
                <a:cubicBezTo>
                  <a:pt x="68580" y="90170"/>
                  <a:pt x="48260" y="123825"/>
                  <a:pt x="34290" y="156210"/>
                </a:cubicBezTo>
                <a:cubicBezTo>
                  <a:pt x="20320" y="188595"/>
                  <a:pt x="17145" y="198755"/>
                  <a:pt x="11430" y="262890"/>
                </a:cubicBezTo>
                <a:cubicBezTo>
                  <a:pt x="5715" y="327025"/>
                  <a:pt x="2857" y="434022"/>
                  <a:pt x="0" y="54102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TextBox 33"/>
          <p:cNvSpPr txBox="1"/>
          <p:nvPr/>
        </p:nvSpPr>
        <p:spPr>
          <a:xfrm>
            <a:off x="1972743" y="4896386"/>
            <a:ext cx="5998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err="1" smtClean="0">
                <a:latin typeface="Century Schoolbook" panose="02040604050505020304" pitchFamily="18" charset="0"/>
              </a:rPr>
              <a:t>FeS</a:t>
            </a:r>
            <a:endParaRPr lang="en-CA" dirty="0">
              <a:latin typeface="Century Schoolbook" panose="02040604050505020304" pitchFamily="18" charset="0"/>
            </a:endParaRPr>
          </a:p>
        </p:txBody>
      </p:sp>
      <p:sp>
        <p:nvSpPr>
          <p:cNvPr id="35" name="Oval 6"/>
          <p:cNvSpPr>
            <a:spLocks noChangeArrowheads="1"/>
          </p:cNvSpPr>
          <p:nvPr/>
        </p:nvSpPr>
        <p:spPr bwMode="auto">
          <a:xfrm>
            <a:off x="6451806" y="5073730"/>
            <a:ext cx="152400" cy="1524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887845" y="4283601"/>
            <a:ext cx="6013048" cy="0"/>
          </a:xfrm>
          <a:prstGeom prst="line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228112" y="4869061"/>
            <a:ext cx="5485366" cy="22592"/>
          </a:xfrm>
          <a:prstGeom prst="line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859280" y="5159008"/>
            <a:ext cx="4597503" cy="22592"/>
          </a:xfrm>
          <a:prstGeom prst="line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685116" y="5619988"/>
            <a:ext cx="114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i="1" dirty="0" smtClean="0">
                <a:latin typeface="Century Schoolbook" panose="02040604050505020304" pitchFamily="18" charset="0"/>
              </a:rPr>
              <a:t>after Lewis </a:t>
            </a:r>
            <a:endParaRPr lang="en-CA" sz="1400" i="1" dirty="0">
              <a:latin typeface="Century Schoolbook" panose="020406040505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8895" y="1434968"/>
            <a:ext cx="2270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>
                <a:latin typeface="Century Schoolbook" panose="02040604050505020304" pitchFamily="18" charset="0"/>
              </a:rPr>
              <a:t>Earth - MORB</a:t>
            </a:r>
            <a:endParaRPr lang="en-CA" sz="2400" dirty="0">
              <a:latin typeface="Century Schoolbook" panose="020406040505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43" y="518552"/>
            <a:ext cx="5151130" cy="50231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8887678">
            <a:off x="5779660" y="2157942"/>
            <a:ext cx="2076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i="1" dirty="0" smtClean="0">
                <a:latin typeface="Century Schoolbook" panose="02040604050505020304" pitchFamily="18" charset="0"/>
              </a:rPr>
              <a:t>Mantle </a:t>
            </a:r>
            <a:r>
              <a:rPr lang="en-CA" sz="2400" i="1" dirty="0" err="1" smtClean="0">
                <a:latin typeface="Century Schoolbook" panose="02040604050505020304" pitchFamily="18" charset="0"/>
              </a:rPr>
              <a:t>Fo</a:t>
            </a:r>
            <a:r>
              <a:rPr lang="en-CA" sz="2400" i="1" dirty="0" smtClean="0">
                <a:latin typeface="Century Schoolbook" panose="02040604050505020304" pitchFamily="18" charset="0"/>
              </a:rPr>
              <a:t> 89</a:t>
            </a:r>
            <a:endParaRPr lang="en-CA" sz="2400" i="1" dirty="0">
              <a:latin typeface="Century Schoolbook" panose="020406040505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307965" cy="330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9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0" r="12271"/>
          <a:stretch/>
        </p:blipFill>
        <p:spPr>
          <a:xfrm>
            <a:off x="30480" y="1798422"/>
            <a:ext cx="3874266" cy="25863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23643" y="228599"/>
            <a:ext cx="28568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dirty="0" smtClean="0">
                <a:latin typeface="Century Schoolbook" panose="02040604050505020304" pitchFamily="18" charset="0"/>
              </a:rPr>
              <a:t>Spirit</a:t>
            </a:r>
          </a:p>
          <a:p>
            <a:pPr algn="ctr"/>
            <a:r>
              <a:rPr lang="en-CA" sz="2800" dirty="0" smtClean="0">
                <a:latin typeface="Century Schoolbook" panose="02040604050505020304" pitchFamily="18" charset="0"/>
              </a:rPr>
              <a:t>at </a:t>
            </a:r>
            <a:r>
              <a:rPr lang="en-CA" sz="2800" dirty="0" err="1" smtClean="0">
                <a:latin typeface="Century Schoolbook" panose="02040604050505020304" pitchFamily="18" charset="0"/>
              </a:rPr>
              <a:t>Gusev</a:t>
            </a:r>
            <a:r>
              <a:rPr lang="en-CA" sz="2800" dirty="0" smtClean="0">
                <a:latin typeface="Century Schoolbook" panose="02040604050505020304" pitchFamily="18" charset="0"/>
              </a:rPr>
              <a:t> Crater</a:t>
            </a:r>
          </a:p>
          <a:p>
            <a:pPr algn="ctr"/>
            <a:r>
              <a:rPr lang="en-CA" sz="2800" dirty="0" smtClean="0">
                <a:latin typeface="Century Schoolbook" panose="02040604050505020304" pitchFamily="18" charset="0"/>
              </a:rPr>
              <a:t> on Mars</a:t>
            </a:r>
            <a:endParaRPr lang="en-CA" sz="2800" dirty="0">
              <a:latin typeface="Century Schoolbook" panose="020406040505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8368" y="3522185"/>
            <a:ext cx="1003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APXS</a:t>
            </a:r>
          </a:p>
          <a:p>
            <a:pPr algn="ctr"/>
            <a:r>
              <a:rPr lang="en-CA" sz="1600" dirty="0" smtClean="0">
                <a:solidFill>
                  <a:srgbClr val="FFFF00"/>
                </a:solidFill>
                <a:latin typeface="Century Schoolbook" panose="02040604050505020304" pitchFamily="18" charset="0"/>
              </a:rPr>
              <a:t>analyses</a:t>
            </a:r>
            <a:endParaRPr lang="en-CA" sz="1600" dirty="0">
              <a:solidFill>
                <a:srgbClr val="FFFF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1" t="15750" r="26763" b="27029"/>
          <a:stretch/>
        </p:blipFill>
        <p:spPr>
          <a:xfrm>
            <a:off x="-1" y="4384743"/>
            <a:ext cx="3471633" cy="24732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14290" y="2328148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smtClean="0">
                <a:latin typeface="Century Schoolbook" panose="02040604050505020304" pitchFamily="18" charset="0"/>
              </a:rPr>
              <a:t>Spirit</a:t>
            </a:r>
            <a:endParaRPr lang="en-CA" i="1" dirty="0">
              <a:latin typeface="Century Schoolbook" panose="020406040505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98760" y="4587418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err="1" smtClean="0">
                <a:latin typeface="Century Schoolbook" panose="02040604050505020304" pitchFamily="18" charset="0"/>
              </a:rPr>
              <a:t>Dejan</a:t>
            </a:r>
            <a:endParaRPr lang="en-CA" i="1" dirty="0">
              <a:latin typeface="Century Schoolbook" panose="020406040505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96" b="33178"/>
          <a:stretch/>
        </p:blipFill>
        <p:spPr>
          <a:xfrm>
            <a:off x="4724400" y="267116"/>
            <a:ext cx="4114808" cy="140400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486400" y="316468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Century Schoolbook" panose="02040604050505020304" pitchFamily="18" charset="0"/>
              </a:rPr>
              <a:t>Columbia Hills</a:t>
            </a:r>
            <a:endParaRPr lang="en-CA" dirty="0">
              <a:latin typeface="Century Schoolbook" panose="020406040505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08" y="1754625"/>
            <a:ext cx="4972492" cy="52602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83440" y="3085696"/>
            <a:ext cx="1636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i="1" dirty="0" smtClean="0">
                <a:latin typeface="Century Schoolbook" panose="02040604050505020304" pitchFamily="18" charset="0"/>
              </a:rPr>
              <a:t>Igneous Trend?</a:t>
            </a:r>
            <a:endParaRPr lang="en-CA" sz="1600" i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10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vikinglander2-2a.jpg"/>
          <p:cNvPicPr>
            <a:picLocks noChangeAspect="1"/>
          </p:cNvPicPr>
          <p:nvPr/>
        </p:nvPicPr>
        <p:blipFill>
          <a:blip r:embed="rId2" cstate="print"/>
          <a:srcRect t="9467" b="5679"/>
          <a:stretch>
            <a:fillRect/>
          </a:stretch>
        </p:blipFill>
        <p:spPr bwMode="auto">
          <a:xfrm>
            <a:off x="0" y="-115888"/>
            <a:ext cx="9144000" cy="69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TextBox 5"/>
          <p:cNvSpPr txBox="1">
            <a:spLocks noChangeArrowheads="1"/>
          </p:cNvSpPr>
          <p:nvPr/>
        </p:nvSpPr>
        <p:spPr bwMode="auto">
          <a:xfrm>
            <a:off x="1676400" y="1066800"/>
            <a:ext cx="1462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Century Schoolbook" pitchFamily="18" charset="0"/>
              </a:rPr>
              <a:t>Bright Dust</a:t>
            </a:r>
          </a:p>
        </p:txBody>
      </p:sp>
      <p:sp>
        <p:nvSpPr>
          <p:cNvPr id="80901" name="TextBox 6"/>
          <p:cNvSpPr txBox="1">
            <a:spLocks noChangeArrowheads="1"/>
          </p:cNvSpPr>
          <p:nvPr/>
        </p:nvSpPr>
        <p:spPr bwMode="auto">
          <a:xfrm>
            <a:off x="4876800" y="3276600"/>
            <a:ext cx="731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  <a:latin typeface="Century Schoolbook" pitchFamily="18" charset="0"/>
              </a:rPr>
              <a:t>Dark</a:t>
            </a:r>
          </a:p>
          <a:p>
            <a:pPr algn="ctr"/>
            <a:r>
              <a:rPr lang="en-US">
                <a:solidFill>
                  <a:srgbClr val="FFFF00"/>
                </a:solidFill>
                <a:latin typeface="Century Schoolbook" pitchFamily="18" charset="0"/>
              </a:rPr>
              <a:t> Soil</a:t>
            </a:r>
          </a:p>
        </p:txBody>
      </p:sp>
      <p:pic>
        <p:nvPicPr>
          <p:cNvPr id="80902" name="Picture 7" descr="mars-viking-sand.jpg"/>
          <p:cNvPicPr>
            <a:picLocks noChangeAspect="1"/>
          </p:cNvPicPr>
          <p:nvPr/>
        </p:nvPicPr>
        <p:blipFill>
          <a:blip r:embed="rId3" cstate="print"/>
          <a:srcRect l="1125" t="18000" r="1125" b="18000"/>
          <a:stretch>
            <a:fillRect/>
          </a:stretch>
        </p:blipFill>
        <p:spPr bwMode="auto">
          <a:xfrm>
            <a:off x="0" y="4495800"/>
            <a:ext cx="481046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3" name="TextBox 8"/>
          <p:cNvSpPr txBox="1">
            <a:spLocks noChangeArrowheads="1"/>
          </p:cNvSpPr>
          <p:nvPr/>
        </p:nvSpPr>
        <p:spPr bwMode="auto">
          <a:xfrm>
            <a:off x="8199438" y="685800"/>
            <a:ext cx="944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entury Schoolbook" pitchFamily="18" charset="0"/>
              </a:rPr>
              <a:t>Bright </a:t>
            </a:r>
          </a:p>
          <a:p>
            <a:pPr algn="ctr"/>
            <a:r>
              <a:rPr lang="en-US">
                <a:latin typeface="Century Schoolbook" pitchFamily="18" charset="0"/>
              </a:rPr>
              <a:t>Dust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62000" y="4648200"/>
            <a:ext cx="18473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 dirty="0" smtClean="0">
              <a:latin typeface="Times New Roman" pitchFamily="18" charset="0"/>
              <a:cs typeface="Arial" charset="0"/>
            </a:endParaRPr>
          </a:p>
          <a:p>
            <a:endParaRPr lang="en-US" sz="280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285799" y="4549676"/>
            <a:ext cx="1858201" cy="2308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Century Schoolbook" pitchFamily="18" charset="0"/>
              </a:rPr>
              <a:t>Bright Dust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Century Schoolbook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Century Schoolbook" pitchFamily="18" charset="0"/>
              </a:rPr>
              <a:t>on </a:t>
            </a:r>
            <a:endParaRPr lang="en-US" dirty="0">
              <a:solidFill>
                <a:srgbClr val="FFFF00"/>
              </a:solidFill>
              <a:latin typeface="Century Schoolbook" pitchFamily="18" charset="0"/>
            </a:endParaRPr>
          </a:p>
          <a:p>
            <a:pPr algn="ctr"/>
            <a:r>
              <a:rPr lang="en-US" dirty="0">
                <a:solidFill>
                  <a:srgbClr val="FFFF00"/>
                </a:solidFill>
                <a:latin typeface="Century Schoolbook" pitchFamily="18" charset="0"/>
              </a:rPr>
              <a:t> Dark Soil</a:t>
            </a:r>
          </a:p>
          <a:p>
            <a:pPr algn="ctr"/>
            <a:endParaRPr lang="en-US" dirty="0">
              <a:solidFill>
                <a:srgbClr val="FFFF00"/>
              </a:solidFill>
              <a:latin typeface="Century Schoolbook" pitchFamily="18" charset="0"/>
            </a:endParaRPr>
          </a:p>
          <a:p>
            <a:pPr algn="ctr"/>
            <a:r>
              <a:rPr lang="en-US" i="1" dirty="0" smtClean="0">
                <a:solidFill>
                  <a:srgbClr val="FFFF00"/>
                </a:solidFill>
                <a:latin typeface="Century Schoolbook" pitchFamily="18" charset="0"/>
              </a:rPr>
              <a:t>Viking 2</a:t>
            </a:r>
            <a:endParaRPr lang="en-US" i="1" dirty="0">
              <a:solidFill>
                <a:srgbClr val="FFFF00"/>
              </a:solidFill>
              <a:latin typeface="Century Schoolbook" pitchFamily="18" charset="0"/>
            </a:endParaRPr>
          </a:p>
          <a:p>
            <a:pPr algn="ctr"/>
            <a:endParaRPr lang="en-US" dirty="0">
              <a:solidFill>
                <a:srgbClr val="FFFF00"/>
              </a:solidFill>
              <a:latin typeface="Century Schoolbook" pitchFamily="18" charset="0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Utopia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Planitia</a:t>
            </a:r>
            <a:endParaRPr lang="en-US" dirty="0" smtClean="0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northern lowlands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pan1_marspath.jpg"/>
          <p:cNvPicPr>
            <a:picLocks noChangeAspect="1"/>
          </p:cNvPicPr>
          <p:nvPr/>
        </p:nvPicPr>
        <p:blipFill>
          <a:blip r:embed="rId2" cstate="print"/>
          <a:srcRect r="24327"/>
          <a:stretch>
            <a:fillRect/>
          </a:stretch>
        </p:blipFill>
        <p:spPr bwMode="auto">
          <a:xfrm>
            <a:off x="3378200" y="-93663"/>
            <a:ext cx="5765800" cy="6951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23" name="TextBox 3"/>
          <p:cNvSpPr txBox="1">
            <a:spLocks noChangeArrowheads="1"/>
          </p:cNvSpPr>
          <p:nvPr/>
        </p:nvSpPr>
        <p:spPr bwMode="auto">
          <a:xfrm>
            <a:off x="810635" y="1295400"/>
            <a:ext cx="188705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entury Schoolbook" pitchFamily="18" charset="0"/>
              </a:rPr>
              <a:t>Bright Dust</a:t>
            </a:r>
          </a:p>
          <a:p>
            <a:pPr algn="ctr"/>
            <a:r>
              <a:rPr lang="en-US" sz="2400" dirty="0">
                <a:latin typeface="Century Schoolbook" pitchFamily="18" charset="0"/>
              </a:rPr>
              <a:t> </a:t>
            </a:r>
            <a:r>
              <a:rPr lang="en-US" sz="2400" dirty="0" smtClean="0">
                <a:latin typeface="Century Schoolbook" pitchFamily="18" charset="0"/>
              </a:rPr>
              <a:t>on </a:t>
            </a:r>
            <a:endParaRPr lang="en-US" sz="2400" dirty="0">
              <a:latin typeface="Century Schoolbook" pitchFamily="18" charset="0"/>
            </a:endParaRPr>
          </a:p>
          <a:p>
            <a:pPr algn="ctr"/>
            <a:r>
              <a:rPr lang="en-US" sz="2400" dirty="0">
                <a:latin typeface="Century Schoolbook" pitchFamily="18" charset="0"/>
              </a:rPr>
              <a:t> Dark Soil</a:t>
            </a:r>
          </a:p>
          <a:p>
            <a:endParaRPr lang="en-US" sz="2400" dirty="0">
              <a:latin typeface="Century Schoolbook" pitchFamily="18" charset="0"/>
            </a:endParaRPr>
          </a:p>
          <a:p>
            <a:r>
              <a:rPr lang="en-US" sz="2400" i="1" dirty="0">
                <a:latin typeface="Century Schoolbook" pitchFamily="18" charset="0"/>
              </a:rPr>
              <a:t>Pathfinder</a:t>
            </a:r>
          </a:p>
          <a:p>
            <a:endParaRPr lang="en-US" sz="2400" dirty="0">
              <a:latin typeface="Century Schoolbook" pitchFamily="18" charset="0"/>
            </a:endParaRPr>
          </a:p>
          <a:p>
            <a:r>
              <a:rPr lang="en-US" sz="2400" dirty="0">
                <a:latin typeface="Century Schoolbook" pitchFamily="18" charset="0"/>
              </a:rPr>
              <a:t>Ares </a:t>
            </a:r>
            <a:r>
              <a:rPr lang="en-US" sz="2400" dirty="0" err="1">
                <a:latin typeface="Century Schoolbook" pitchFamily="18" charset="0"/>
              </a:rPr>
              <a:t>Vallis</a:t>
            </a:r>
            <a:endParaRPr lang="en-US" sz="2400" dirty="0">
              <a:latin typeface="Century Schoolbook" pitchFamily="18" charset="0"/>
            </a:endParaRP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3710</TotalTime>
  <Words>659</Words>
  <Application>Microsoft Office PowerPoint</Application>
  <PresentationFormat>On-screen Show (4:3)</PresentationFormat>
  <Paragraphs>351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 Earth 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Francis</dc:creator>
  <cp:lastModifiedBy>donf</cp:lastModifiedBy>
  <cp:revision>302</cp:revision>
  <dcterms:created xsi:type="dcterms:W3CDTF">2011-10-18T19:19:36Z</dcterms:created>
  <dcterms:modified xsi:type="dcterms:W3CDTF">2014-05-19T17:58:09Z</dcterms:modified>
</cp:coreProperties>
</file>